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9AD47-2CE1-4912-B24D-AE20AE8393A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6A1FC-0B45-4E9A-8C44-327887F80A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328D4-3970-41E1-AA81-B414C2A1A7F3}" type="datetimeFigureOut">
              <a:rPr lang="en-US" smtClean="0"/>
              <a:pPr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358EA-1472-4852-A72E-9A6B915ED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ina\Desktop\37351081517069117923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1510"/>
            <a:ext cx="7200800" cy="4169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42FA4305-1EA6-441C-9650-06C5EE7B10E4}" type="slidenum">
              <a:rPr lang="en-US"/>
              <a:pPr/>
              <a:t>10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3203575" y="476250"/>
            <a:ext cx="5761038" cy="1152525"/>
          </a:xfrm>
          <a:prstGeom prst="flowChartPreparati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>
                <a:solidFill>
                  <a:srgbClr val="FF0000"/>
                </a:solidFill>
              </a:rPr>
              <a:t>اشکال تهیه صورتحساب سودوزیان: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58775" y="1844824"/>
            <a:ext cx="846169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صورتحساب </a:t>
            </a: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سود وزیان به دو شکل متفاوت قابل تهیه است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</a:pPr>
            <a:r>
              <a:rPr lang="fa-I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شکل </a:t>
            </a: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چند مرحله ای 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شکل یک مرحله ای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Char char="¹"/>
            </a:pP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شکل چند مرحله ای 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در این شکل اقلام درآمد و هزینه طبقه بندی    شده و نتایج  حاصل از عملیات جاری از نتایج  فعالیت های  جنبی و غیر عملیاتی تفکیک می شود.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Char char="¹"/>
            </a:pP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شکل یک مرحله ای 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هیچگونه  طبقه بندی از اقلام  سودوزیان و تفکیک آن به عملیاتی و غیر عملیاتی انجام نمی شود.  </a:t>
            </a:r>
          </a:p>
        </p:txBody>
      </p:sp>
      <p:sp>
        <p:nvSpPr>
          <p:cNvPr id="5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2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368E50D1-BDC9-472E-A445-BC3F0C6CCD4F}" type="slidenum">
              <a:rPr lang="en-US"/>
              <a:pPr/>
              <a:t>11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820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Char char=""/>
            </a:pPr>
            <a:r>
              <a:rPr lang="fa-IR" sz="2800" dirty="0">
                <a:solidFill>
                  <a:srgbClr val="FFFF00"/>
                </a:solidFill>
              </a:rPr>
              <a:t> </a:t>
            </a:r>
            <a:r>
              <a:rPr lang="fa-IR" sz="2800" dirty="0">
                <a:solidFill>
                  <a:srgbClr val="FF0000"/>
                </a:solidFill>
              </a:rPr>
              <a:t>شکل چند مرحله ای صورتحساب سودوزیان </a:t>
            </a:r>
            <a:r>
              <a:rPr lang="fa-IR" sz="2800" dirty="0">
                <a:solidFill>
                  <a:srgbClr val="FFFF00"/>
                </a:solidFill>
              </a:rPr>
              <a:t>: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H="1">
            <a:off x="468313" y="981075"/>
            <a:ext cx="83153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95288" y="981075"/>
            <a:ext cx="8388350" cy="629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فروش خالص               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کسر می شود قیمت تمام شده کالای فروش رفته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ناویژه                   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کسر می شود هزینه های عملیاتی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ویژه عملیاتی          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سایر درآمدها و هزینه ها ی غیر عملیاتی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ویژه قبل از کسرمالیات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کسر می شود هزینه مالیات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ویژه پس از کسر مالیات                                         *****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                                           </a:t>
            </a:r>
            <a:endParaRPr lang="en-US" sz="2800" dirty="0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468313" y="2133600"/>
            <a:ext cx="863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>
            <a:off x="468313" y="3500438"/>
            <a:ext cx="863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H="1">
            <a:off x="468313" y="4724400"/>
            <a:ext cx="863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 flipH="1">
            <a:off x="468313" y="5876925"/>
            <a:ext cx="863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468313" y="6597650"/>
            <a:ext cx="865187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 flipH="1">
            <a:off x="468313" y="6669088"/>
            <a:ext cx="865187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AutoShape 3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AutoShape 4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AutoShape 4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AutoShape 4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50"/>
                            </p:stCondLst>
                            <p:childTnLst>
                              <p:par>
                                <p:cTn id="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50"/>
                            </p:stCondLst>
                            <p:childTnLst>
                              <p:par>
                                <p:cTn id="2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45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95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450"/>
                            </p:stCondLst>
                            <p:childTnLst>
                              <p:par>
                                <p:cTn id="3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95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45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950"/>
                            </p:stCondLst>
                            <p:childTnLst>
                              <p:par>
                                <p:cTn id="5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4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950"/>
                            </p:stCondLst>
                            <p:childTnLst>
                              <p:par>
                                <p:cTn id="6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450"/>
                            </p:stCondLst>
                            <p:childTnLst>
                              <p:par>
                                <p:cTn id="6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950"/>
                            </p:stCondLst>
                            <p:childTnLst>
                              <p:par>
                                <p:cTn id="7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450"/>
                            </p:stCondLst>
                            <p:childTnLst>
                              <p:par>
                                <p:cTn id="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950"/>
                            </p:stCondLst>
                            <p:childTnLst>
                              <p:par>
                                <p:cTn id="8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F13967FB-BC72-4CC8-8444-4E180F973AB0}" type="slidenum">
              <a:rPr lang="en-US"/>
              <a:pPr/>
              <a:t>12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820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Char char=""/>
            </a:pPr>
            <a:r>
              <a:rPr lang="fa-IR" sz="2800" dirty="0">
                <a:solidFill>
                  <a:srgbClr val="FF0000"/>
                </a:solidFill>
              </a:rPr>
              <a:t> شکل یک مرحله ای صورتحساب سودوزیان </a:t>
            </a:r>
            <a:r>
              <a:rPr lang="fa-IR" sz="2800" dirty="0">
                <a:solidFill>
                  <a:srgbClr val="FFFF00"/>
                </a:solidFill>
              </a:rPr>
              <a:t>: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50825" y="908050"/>
            <a:ext cx="8713788" cy="629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فروش خالص               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درآمد های متفرقه          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جمع درآمدها                            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کسر می شود: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قیمت تمام شده کالای فروش رفته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هزینه های عملیاتی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هزینه ها ی متفرقه                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هزینه مالیات                                       *****                *****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ویژه پس از کسر مالیات                                           *****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                                            </a:t>
            </a:r>
            <a:endParaRPr lang="en-US" sz="2800" dirty="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611188" y="2133600"/>
            <a:ext cx="1008062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539750" y="6597650"/>
            <a:ext cx="863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539750" y="5876925"/>
            <a:ext cx="863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539750" y="6669088"/>
            <a:ext cx="863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AutoShape 2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4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40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9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400"/>
                            </p:stCondLst>
                            <p:childTnLst>
                              <p:par>
                                <p:cTn id="3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900"/>
                            </p:stCondLst>
                            <p:childTnLst>
                              <p:par>
                                <p:cTn id="4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40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900"/>
                            </p:stCondLst>
                            <p:childTnLst>
                              <p:par>
                                <p:cTn id="5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4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900"/>
                            </p:stCondLst>
                            <p:childTnLst>
                              <p:par>
                                <p:cTn id="6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400"/>
                            </p:stCondLst>
                            <p:childTnLst>
                              <p:par>
                                <p:cTn id="6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553B1F-DAAD-4DFF-A03E-E592C3F6BC46}" type="slidenum">
              <a:rPr lang="en-US"/>
              <a:pPr/>
              <a:t>13</a:t>
            </a:fld>
            <a:endParaRPr lang="en-US"/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763713" y="188913"/>
            <a:ext cx="5761037" cy="158591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>
                <a:solidFill>
                  <a:schemeClr val="bg1"/>
                </a:solidFill>
              </a:rPr>
              <a:t>طبقه بندی اقلام صورتحساب سودوزیان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Line 73"/>
          <p:cNvSpPr>
            <a:spLocks noChangeShapeType="1"/>
          </p:cNvSpPr>
          <p:nvPr/>
        </p:nvSpPr>
        <p:spPr bwMode="auto">
          <a:xfrm>
            <a:off x="1187450" y="2565400"/>
            <a:ext cx="6192838" cy="0"/>
          </a:xfrm>
          <a:prstGeom prst="line">
            <a:avLst/>
          </a:prstGeom>
          <a:noFill/>
          <a:ln w="38100">
            <a:solidFill>
              <a:srgbClr val="9933FF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5" name="Line 74"/>
          <p:cNvSpPr>
            <a:spLocks noChangeShapeType="1"/>
          </p:cNvSpPr>
          <p:nvPr/>
        </p:nvSpPr>
        <p:spPr bwMode="auto">
          <a:xfrm>
            <a:off x="4787900" y="1773238"/>
            <a:ext cx="0" cy="792162"/>
          </a:xfrm>
          <a:prstGeom prst="line">
            <a:avLst/>
          </a:prstGeom>
          <a:noFill/>
          <a:ln w="38100">
            <a:solidFill>
              <a:srgbClr val="99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75"/>
          <p:cNvSpPr>
            <a:spLocks noChangeShapeType="1"/>
          </p:cNvSpPr>
          <p:nvPr/>
        </p:nvSpPr>
        <p:spPr bwMode="auto">
          <a:xfrm>
            <a:off x="7380288" y="2565400"/>
            <a:ext cx="0" cy="792163"/>
          </a:xfrm>
          <a:prstGeom prst="line">
            <a:avLst/>
          </a:prstGeom>
          <a:noFill/>
          <a:ln w="38100">
            <a:solidFill>
              <a:srgbClr val="99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76"/>
          <p:cNvSpPr>
            <a:spLocks noChangeShapeType="1"/>
          </p:cNvSpPr>
          <p:nvPr/>
        </p:nvSpPr>
        <p:spPr bwMode="auto">
          <a:xfrm>
            <a:off x="4140200" y="2565400"/>
            <a:ext cx="0" cy="790575"/>
          </a:xfrm>
          <a:prstGeom prst="line">
            <a:avLst/>
          </a:prstGeom>
          <a:noFill/>
          <a:ln w="38100">
            <a:solidFill>
              <a:srgbClr val="99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77"/>
          <p:cNvSpPr>
            <a:spLocks noChangeArrowheads="1"/>
          </p:cNvSpPr>
          <p:nvPr/>
        </p:nvSpPr>
        <p:spPr bwMode="auto">
          <a:xfrm>
            <a:off x="6444208" y="3356992"/>
            <a:ext cx="1944687" cy="8636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dirty="0"/>
              <a:t>اقلام عادی</a:t>
            </a:r>
            <a:endParaRPr lang="en-US" dirty="0"/>
          </a:p>
        </p:txBody>
      </p:sp>
      <p:sp>
        <p:nvSpPr>
          <p:cNvPr id="9" name="AutoShape 78"/>
          <p:cNvSpPr>
            <a:spLocks noChangeArrowheads="1"/>
          </p:cNvSpPr>
          <p:nvPr/>
        </p:nvSpPr>
        <p:spPr bwMode="auto">
          <a:xfrm>
            <a:off x="3132138" y="3357563"/>
            <a:ext cx="1944687" cy="1008062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dirty="0"/>
              <a:t>اقلام غیرعادی</a:t>
            </a:r>
          </a:p>
          <a:p>
            <a:pPr algn="ctr" rtl="1">
              <a:buFontTx/>
              <a:buNone/>
            </a:pPr>
            <a:r>
              <a:rPr lang="fa-IR" dirty="0"/>
              <a:t>(غیر مترقبه)</a:t>
            </a:r>
            <a:endParaRPr lang="en-US" dirty="0"/>
          </a:p>
        </p:txBody>
      </p:sp>
      <p:sp>
        <p:nvSpPr>
          <p:cNvPr id="10" name="Line 79"/>
          <p:cNvSpPr>
            <a:spLocks noChangeShapeType="1"/>
          </p:cNvSpPr>
          <p:nvPr/>
        </p:nvSpPr>
        <p:spPr bwMode="auto">
          <a:xfrm>
            <a:off x="7451725" y="4221163"/>
            <a:ext cx="0" cy="18002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AutoShape 80"/>
          <p:cNvSpPr>
            <a:spLocks noChangeArrowheads="1"/>
          </p:cNvSpPr>
          <p:nvPr/>
        </p:nvSpPr>
        <p:spPr bwMode="auto">
          <a:xfrm>
            <a:off x="3635375" y="5589588"/>
            <a:ext cx="2449513" cy="8636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dirty="0"/>
              <a:t>اقلام غیر عملیاتی</a:t>
            </a:r>
            <a:endParaRPr lang="en-US" dirty="0"/>
          </a:p>
        </p:txBody>
      </p:sp>
      <p:sp>
        <p:nvSpPr>
          <p:cNvPr id="12" name="AutoShape 81"/>
          <p:cNvSpPr>
            <a:spLocks noChangeArrowheads="1"/>
          </p:cNvSpPr>
          <p:nvPr/>
        </p:nvSpPr>
        <p:spPr bwMode="auto">
          <a:xfrm>
            <a:off x="3635375" y="4652963"/>
            <a:ext cx="2447925" cy="8636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dirty="0"/>
              <a:t>اقلام عملیاتی</a:t>
            </a:r>
            <a:endParaRPr lang="en-US" dirty="0"/>
          </a:p>
        </p:txBody>
      </p:sp>
      <p:sp>
        <p:nvSpPr>
          <p:cNvPr id="13" name="Line 83"/>
          <p:cNvSpPr>
            <a:spLocks noChangeShapeType="1"/>
          </p:cNvSpPr>
          <p:nvPr/>
        </p:nvSpPr>
        <p:spPr bwMode="auto">
          <a:xfrm flipH="1">
            <a:off x="6084888" y="5084763"/>
            <a:ext cx="13668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Line 84"/>
          <p:cNvSpPr>
            <a:spLocks noChangeShapeType="1"/>
          </p:cNvSpPr>
          <p:nvPr/>
        </p:nvSpPr>
        <p:spPr bwMode="auto">
          <a:xfrm flipH="1">
            <a:off x="6084888" y="6021388"/>
            <a:ext cx="13668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Line 85"/>
          <p:cNvSpPr>
            <a:spLocks noChangeShapeType="1"/>
          </p:cNvSpPr>
          <p:nvPr/>
        </p:nvSpPr>
        <p:spPr bwMode="auto">
          <a:xfrm>
            <a:off x="1187450" y="2565400"/>
            <a:ext cx="0" cy="719138"/>
          </a:xfrm>
          <a:prstGeom prst="line">
            <a:avLst/>
          </a:prstGeom>
          <a:noFill/>
          <a:ln w="38100">
            <a:solidFill>
              <a:srgbClr val="99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" name="AutoShape 86"/>
          <p:cNvSpPr>
            <a:spLocks noChangeArrowheads="1"/>
          </p:cNvSpPr>
          <p:nvPr/>
        </p:nvSpPr>
        <p:spPr bwMode="auto">
          <a:xfrm>
            <a:off x="250825" y="3284538"/>
            <a:ext cx="1944688" cy="8636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dirty="0"/>
              <a:t>اقلام استثنایی</a:t>
            </a:r>
            <a:endParaRPr lang="en-US" dirty="0"/>
          </a:p>
        </p:txBody>
      </p:sp>
      <p:sp>
        <p:nvSpPr>
          <p:cNvPr id="17" name="AutoShape 9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8" name="AutoShape 9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" name="AutoShape 9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0" name="AutoShape 9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animClr clrSpc="rgb" dir="cw">
                                      <p:cBhvr>
                                        <p:cTn id="72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0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animClr clrSpc="rgb" dir="cw">
                                      <p:cBhvr>
                                        <p:cTn id="81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  <p:set>
                                      <p:cBhvr>
                                        <p:cTn id="82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r"/>
            <a:fld id="{003D92E6-A388-40AB-8E58-35973EBA75ED}" type="slidenum">
              <a:rPr lang="en-US"/>
              <a:pPr algn="r"/>
              <a:t>14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58775" y="188913"/>
            <a:ext cx="8785225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00B050"/>
                </a:solidFill>
              </a:rPr>
              <a:t>اقلام عادی </a:t>
            </a:r>
            <a:r>
              <a:rPr lang="ar-SA" sz="2400" dirty="0">
                <a:solidFill>
                  <a:srgbClr val="00B050"/>
                </a:solidFill>
              </a:rPr>
              <a:t>–</a:t>
            </a:r>
            <a:r>
              <a:rPr lang="fa-IR" sz="2400" dirty="0">
                <a:solidFill>
                  <a:srgbClr val="00B050"/>
                </a:solidFill>
              </a:rPr>
              <a:t> </a:t>
            </a:r>
            <a:r>
              <a:rPr lang="fa-IR" sz="2800" dirty="0"/>
              <a:t>عبارت است از اقلام درآمد و هزینه ای که از فعالیت های </a:t>
            </a:r>
            <a:r>
              <a:rPr lang="fa-IR" sz="2800" u="sng" dirty="0"/>
              <a:t>معمول، مستمر و منظم</a:t>
            </a:r>
            <a:r>
              <a:rPr lang="fa-IR" sz="2800" dirty="0"/>
              <a:t> واحد تجاری ناشی شده و یا وقوع آنها در طی یک </a:t>
            </a:r>
            <a:r>
              <a:rPr lang="fa-IR" sz="2800" u="sng" dirty="0"/>
              <a:t>دوره مالی متصور</a:t>
            </a:r>
            <a:r>
              <a:rPr lang="fa-IR" sz="2800" dirty="0"/>
              <a:t> می باشد.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µ"/>
            </a:pPr>
            <a:r>
              <a:rPr lang="fa-IR" sz="2800" dirty="0">
                <a:solidFill>
                  <a:srgbClr val="00B050"/>
                </a:solidFill>
              </a:rPr>
              <a:t> اقلا م عادی عملیاتی </a:t>
            </a:r>
            <a:r>
              <a:rPr lang="ar-SA" sz="2800" dirty="0">
                <a:solidFill>
                  <a:srgbClr val="00B050"/>
                </a:solidFill>
              </a:rPr>
              <a:t>–</a:t>
            </a:r>
            <a:r>
              <a:rPr lang="fa-IR" sz="2800" dirty="0">
                <a:solidFill>
                  <a:srgbClr val="00B050"/>
                </a:solidFill>
              </a:rPr>
              <a:t> </a:t>
            </a:r>
            <a:r>
              <a:rPr lang="fa-IR" sz="2800" dirty="0"/>
              <a:t>شامل درآمدها و هزینه هایی است که در نتیجه انجام عملیات مرتبط به </a:t>
            </a:r>
            <a:r>
              <a:rPr lang="fa-IR" sz="2800" u="sng" dirty="0"/>
              <a:t>موضوع اصلی فعالیت</a:t>
            </a:r>
            <a:r>
              <a:rPr lang="fa-IR" sz="2800" dirty="0"/>
              <a:t> های واحد اقتصادی حاصل می شود.  مثل درآمد فروش ، هزینه های  اداری وتشکیلاتی و یا هزینه های توزیع و فروش.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µ"/>
            </a:pPr>
            <a:r>
              <a:rPr lang="fa-IR" sz="2800" dirty="0">
                <a:solidFill>
                  <a:srgbClr val="FFFF00"/>
                </a:solidFill>
              </a:rPr>
              <a:t> </a:t>
            </a:r>
            <a:r>
              <a:rPr lang="fa-IR" sz="2800" dirty="0">
                <a:solidFill>
                  <a:srgbClr val="00B050"/>
                </a:solidFill>
              </a:rPr>
              <a:t>اقلام عادی غیر عملیاتی </a:t>
            </a:r>
            <a:r>
              <a:rPr lang="ar-SA" sz="2800" dirty="0">
                <a:solidFill>
                  <a:srgbClr val="00B050"/>
                </a:solidFill>
              </a:rPr>
              <a:t>–</a:t>
            </a:r>
            <a:r>
              <a:rPr lang="fa-IR" sz="2800" dirty="0">
                <a:solidFill>
                  <a:srgbClr val="00B050"/>
                </a:solidFill>
              </a:rPr>
              <a:t> </a:t>
            </a:r>
            <a:r>
              <a:rPr lang="fa-IR" sz="2800" dirty="0"/>
              <a:t>این نوع اقلام کاملاً </a:t>
            </a:r>
            <a:r>
              <a:rPr lang="fa-IR" sz="2800" u="sng" dirty="0"/>
              <a:t>غیر مرتبط به فعالیت های  اصلی</a:t>
            </a:r>
            <a:r>
              <a:rPr lang="fa-IR" sz="2800" dirty="0"/>
              <a:t>  واحد اقتصادی است.  مثل  درآمد اجاره یک موسسه تجاری ویا هزینه های مالی .   </a:t>
            </a:r>
          </a:p>
          <a:p>
            <a:pPr lvl="2"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</a:t>
            </a:r>
            <a:endParaRPr lang="en-US" sz="28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9388" y="5013325"/>
            <a:ext cx="8964612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000" dirty="0">
                <a:solidFill>
                  <a:srgbClr val="00B050"/>
                </a:solidFill>
              </a:rPr>
              <a:t>اقلام غیر عادی( غیر مترقبه )- </a:t>
            </a:r>
            <a:r>
              <a:rPr lang="fa-IR" sz="2800" dirty="0"/>
              <a:t>از رویدادهای </a:t>
            </a:r>
            <a:r>
              <a:rPr lang="fa-IR" sz="2800" u="sng" dirty="0"/>
              <a:t>خارج از فعالیت های عادی و متعارف</a:t>
            </a:r>
            <a:r>
              <a:rPr lang="fa-IR" sz="2800" dirty="0"/>
              <a:t> ناشی شده و </a:t>
            </a:r>
            <a:r>
              <a:rPr lang="fa-IR" sz="2800" u="sng" dirty="0"/>
              <a:t>انتظار نمی رود که بطور عادی و مستمر به وقوع بپیوندد</a:t>
            </a:r>
            <a:r>
              <a:rPr lang="fa-IR" sz="2800" dirty="0"/>
              <a:t>. مثل زیان ناشی از حوادث طبیعی.</a:t>
            </a:r>
            <a:endParaRPr lang="en-US" dirty="0"/>
          </a:p>
        </p:txBody>
      </p:sp>
      <p:sp>
        <p:nvSpPr>
          <p:cNvPr id="5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92150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fa-IR"/>
          </a:p>
        </p:txBody>
      </p:sp>
      <p:sp>
        <p:nvSpPr>
          <p:cNvPr id="6" name="AutoShape 2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0" y="1196975"/>
            <a:ext cx="395288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fa-IR"/>
          </a:p>
        </p:txBody>
      </p:sp>
      <p:sp>
        <p:nvSpPr>
          <p:cNvPr id="7" name="AutoShape 2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fa-IR"/>
          </a:p>
        </p:txBody>
      </p:sp>
      <p:sp>
        <p:nvSpPr>
          <p:cNvPr id="8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2AC9F860-A630-44E1-AAD4-BE975E801534}" type="slidenum">
              <a:rPr lang="en-US"/>
              <a:pPr/>
              <a:t>15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8713787" cy="699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000" dirty="0">
                <a:solidFill>
                  <a:srgbClr val="00B050"/>
                </a:solidFill>
              </a:rPr>
              <a:t>اقلام استثنایی </a:t>
            </a:r>
            <a:r>
              <a:rPr lang="ar-SA" sz="2000" dirty="0">
                <a:solidFill>
                  <a:srgbClr val="00B050"/>
                </a:solidFill>
              </a:rPr>
              <a:t>–</a:t>
            </a:r>
            <a:r>
              <a:rPr lang="fa-IR" sz="2800" dirty="0"/>
              <a:t>این نوع اقلام با وجود اینکه ازفعالیت های عادی ناشی می شود ، ولیکن به لحاظ استثنایی بودن ماهیت و یا وقوع آن لازم است بطور جداگانه افشاء شود.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نمونه هایی از اقلام استثنایی را می توان بشرح زیر نام برد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AutoNum type="romanUcPeriod"/>
            </a:pPr>
            <a:r>
              <a:rPr lang="fa-IR" sz="2800" dirty="0"/>
              <a:t>زیان ناشی از انتقال صنایع مزاحم به خارج از محدوده شهرها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AutoNum type="romanUcPeriod"/>
            </a:pPr>
            <a:r>
              <a:rPr lang="fa-IR" sz="2800" dirty="0"/>
              <a:t>زیان های ناشی از بلایای طبیعی در مناطقی که وقوع آن بطور متناوب قابل انتظار است.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AutoNum type="romanUcPeriod"/>
            </a:pPr>
            <a:r>
              <a:rPr lang="fa-IR" sz="2800" dirty="0"/>
              <a:t>سود و زیان حاصل از فروش دارایی های ثابت و سرمایه گذاری ها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AutoNum type="romanUcPeriod"/>
            </a:pPr>
            <a:r>
              <a:rPr lang="fa-IR" sz="2800" dirty="0"/>
              <a:t>سودوزیان حاصل از فروش یا خاتمه عملیات یک بخش از موسسه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AutoNum type="romanUcPeriod"/>
            </a:pPr>
            <a:r>
              <a:rPr lang="fa-IR" sz="2800" dirty="0"/>
              <a:t>هزینه های غیر معمول مطالبات مشکوک الوصول 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AutoNum type="romanUcPeriod"/>
            </a:pPr>
            <a:r>
              <a:rPr lang="fa-IR" sz="2800" dirty="0"/>
              <a:t>هزینه های جذب نشده در تولیدو ضایعات غیر عادی.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sp>
        <p:nvSpPr>
          <p:cNvPr id="4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92150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" name="AutoShape 2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0" y="1196975"/>
            <a:ext cx="395288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24D427D5-1786-4C6B-90F8-0FB34E40EF7C}" type="slidenum">
              <a:rPr lang="en-US"/>
              <a:pPr/>
              <a:t>16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5867400" y="260350"/>
            <a:ext cx="2952750" cy="936625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3600" dirty="0">
                <a:solidFill>
                  <a:srgbClr val="FF0000"/>
                </a:solidFill>
              </a:rPr>
              <a:t>تغییرات حسابداری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51520" y="1916113"/>
            <a:ext cx="835273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تغییرات حسابداری را می توان به سه طبقه تقسیم نمود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endParaRPr lang="fa-IR" sz="2800" dirty="0"/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تغییر در اصول و روش های پذیرفته شده حسابداری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تغییر در برآوردهای حسابداری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 تغییر در شخصیت حسابداری واحد گزارشگر</a:t>
            </a: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251520" y="1340768"/>
            <a:ext cx="8892480" cy="4320480"/>
          </a:xfrm>
          <a:prstGeom prst="bevel">
            <a:avLst>
              <a:gd name="adj" fmla="val 12500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400"/>
                            </p:stCondLst>
                            <p:childTnLst>
                              <p:par>
                                <p:cTn id="37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50A86542-8707-4666-B093-C1E6D9DD037F}" type="slidenum">
              <a:rPr lang="en-US"/>
              <a:pPr/>
              <a:t>17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116013" y="404813"/>
            <a:ext cx="7632700" cy="1295400"/>
          </a:xfrm>
          <a:prstGeom prst="horizontalScroll">
            <a:avLst>
              <a:gd name="adj" fmla="val 12500"/>
            </a:avLst>
          </a:prstGeom>
          <a:solidFill>
            <a:schemeClr val="hlink"/>
          </a:solidFill>
          <a:ln w="9525">
            <a:pattFill prst="wdDnDiag">
              <a:fgClr>
                <a:srgbClr val="FFFF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>
                <a:solidFill>
                  <a:srgbClr val="FF0000"/>
                </a:solidFill>
              </a:rPr>
              <a:t>تغییر در اصول و روشهای پذیرفته شده حسابداری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313" y="2060575"/>
            <a:ext cx="8353425" cy="500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dist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در حسابداری  به لحاظ  عمل به  مفهوم  یکنواختی ، تنها زمانی </a:t>
            </a:r>
          </a:p>
          <a:p>
            <a:pPr algn="dist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می توان اقدام به تغییر در روش حسابداری نمود که </a:t>
            </a:r>
            <a:r>
              <a:rPr lang="fa-IR" sz="2800" u="sng" dirty="0"/>
              <a:t>روش جدید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u="sng" dirty="0"/>
              <a:t>   دارای مزایا و ارجحیت هایی نسبت به روش قبلی</a:t>
            </a:r>
            <a:r>
              <a:rPr lang="fa-IR" sz="2800" dirty="0"/>
              <a:t> باشد.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 تغییرات در روشهای حسابداری می تواند شامل موارد زیر باشد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- تغییر در روش ارزشیابی موجودی ها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- تغییر در روش محاسبه استهلاک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- تغییر در روش حسابداری قراردادهای بلندمدت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endParaRPr lang="en-US" sz="2800" dirty="0"/>
          </a:p>
        </p:txBody>
      </p:sp>
      <p:sp>
        <p:nvSpPr>
          <p:cNvPr id="5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DB2B3593-E04D-488E-A598-0152055BB0D8}" type="slidenum">
              <a:rPr lang="en-US"/>
              <a:pPr/>
              <a:t>18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979613" y="404813"/>
            <a:ext cx="6624637" cy="792162"/>
          </a:xfrm>
          <a:prstGeom prst="wedgeEllipseCallout">
            <a:avLst>
              <a:gd name="adj1" fmla="val -17458"/>
              <a:gd name="adj2" fmla="val 110319"/>
            </a:avLst>
          </a:prstGeom>
          <a:solidFill>
            <a:srgbClr val="FF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800" dirty="0"/>
              <a:t>نحوه عمل با تغییرات حسابداری </a:t>
            </a:r>
            <a:r>
              <a:rPr lang="fa-IR" sz="2800" dirty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388" y="1700213"/>
            <a:ext cx="8642350" cy="335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dist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dirty="0"/>
              <a:t> </a:t>
            </a:r>
            <a:r>
              <a:rPr lang="fa-IR" sz="2800" dirty="0"/>
              <a:t>تغییر در روش های حسابداری اغلب به واسطه محاسبه اثر انباشته تغییر و انعکاس آن در صورتحساب سودوزیان دوره شناسایی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  می شود. </a:t>
            </a:r>
          </a:p>
          <a:p>
            <a:pPr algn="dist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اثر انباشته از طریق تسری روش جدید به دوره های قبل و مقایسه نتایج حاصله با نتایج بدست آمده از بکارگیری روش قبلی در کلیه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دوره های مربوط ، محاسبه می شود.</a:t>
            </a:r>
            <a:endParaRPr lang="en-US" sz="28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258888" y="5805488"/>
            <a:ext cx="7077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23850" y="5157788"/>
            <a:ext cx="8569325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dist" rtl="1">
              <a:spcBef>
                <a:spcPct val="5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</a:pPr>
            <a:r>
              <a:rPr lang="fa-IR" sz="2800" dirty="0">
                <a:solidFill>
                  <a:srgbClr val="00B050"/>
                </a:solidFill>
              </a:rPr>
              <a:t>بر اساس استانداردهای ملی اثر انباشته به حساب سودوزیان</a:t>
            </a:r>
          </a:p>
          <a:p>
            <a:pPr algn="r" rtl="1">
              <a:spcBef>
                <a:spcPct val="50000"/>
              </a:spcBef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fa-IR" sz="2800" dirty="0">
                <a:solidFill>
                  <a:srgbClr val="00B050"/>
                </a:solidFill>
              </a:rPr>
              <a:t>    انتقال می یابد. 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7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402343" y="6356350"/>
            <a:ext cx="2941307" cy="365125"/>
          </a:xfrm>
        </p:spPr>
        <p:txBody>
          <a:bodyPr/>
          <a:lstStyle/>
          <a:p>
            <a:fld id="{F5EFA1E3-F9D7-4498-AF51-A545847CE29B}" type="slidenum">
              <a:rPr lang="en-US"/>
              <a:pPr/>
              <a:t>19</a:t>
            </a:fld>
            <a:endParaRPr lang="en-US"/>
          </a:p>
        </p:txBody>
      </p:sp>
      <p:sp>
        <p:nvSpPr>
          <p:cNvPr id="3" name="Oval 5"/>
          <p:cNvSpPr>
            <a:spLocks noChangeArrowheads="1"/>
          </p:cNvSpPr>
          <p:nvPr/>
        </p:nvSpPr>
        <p:spPr bwMode="auto">
          <a:xfrm>
            <a:off x="4828792" y="188913"/>
            <a:ext cx="4315207" cy="765175"/>
          </a:xfrm>
          <a:prstGeom prst="ellipse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 algn="ctr">
            <a:pattFill prst="pct5">
              <a:fgClr>
                <a:schemeClr val="hlink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800" dirty="0">
                <a:solidFill>
                  <a:srgbClr val="00B050"/>
                </a:solidFill>
              </a:rPr>
              <a:t>طرح یک مثال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512" y="1268413"/>
            <a:ext cx="8784976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در 1/1/80  ماشین آلاتی به مبلغ 6.000.000 ریال خریداری شد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عمر مفید ماشین آلات 10 سال است.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روش استهلاک ماشین آلات خط مستقیم می باشد.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در پایان سال 1383 (قبل از ثبت هزینه استهلاک ) شرکت تصمیم به تغییر روش خود به روش نزولی ساده گرفت( نرخ استهلاک 10% ).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نرخ مالیات 40% می باشد.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شرکت اثرانباشته ناشی از تغییر در روش را به سودوزیان منتقل می کند.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None/>
            </a:pPr>
            <a:r>
              <a:rPr lang="fa-IR" sz="2800" dirty="0"/>
              <a:t>     اینک می توان محاسبه اثر انباشته و ثبت مربوطه را بدین ترتیب انجام داد:   </a:t>
            </a:r>
            <a:endParaRPr lang="en-US" sz="2800" dirty="0"/>
          </a:p>
        </p:txBody>
      </p:sp>
      <p:sp>
        <p:nvSpPr>
          <p:cNvPr id="5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7610" y="333375"/>
            <a:ext cx="40152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12322" y="333375"/>
            <a:ext cx="438616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317009" y="0"/>
            <a:ext cx="440229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12322" y="0"/>
            <a:ext cx="438616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90"/>
          <p:cNvSpPr>
            <a:spLocks noChangeArrowheads="1" noChangeShapeType="1" noTextEdit="1"/>
          </p:cNvSpPr>
          <p:nvPr/>
        </p:nvSpPr>
        <p:spPr bwMode="auto">
          <a:xfrm>
            <a:off x="6372200" y="2060848"/>
            <a:ext cx="2222500" cy="655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رشته :</a:t>
            </a:r>
          </a:p>
        </p:txBody>
      </p:sp>
      <p:sp>
        <p:nvSpPr>
          <p:cNvPr id="3" name="WordArt 92"/>
          <p:cNvSpPr>
            <a:spLocks noChangeArrowheads="1" noChangeShapeType="1" noTextEdit="1"/>
          </p:cNvSpPr>
          <p:nvPr/>
        </p:nvSpPr>
        <p:spPr bwMode="auto">
          <a:xfrm>
            <a:off x="3707904" y="980728"/>
            <a:ext cx="254635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حسابداری میانه 1</a:t>
            </a:r>
          </a:p>
        </p:txBody>
      </p:sp>
      <p:sp>
        <p:nvSpPr>
          <p:cNvPr id="4" name="WordArt 93"/>
          <p:cNvSpPr>
            <a:spLocks noChangeArrowheads="1" noChangeShapeType="1" noTextEdit="1"/>
          </p:cNvSpPr>
          <p:nvPr/>
        </p:nvSpPr>
        <p:spPr bwMode="auto">
          <a:xfrm>
            <a:off x="6372200" y="836712"/>
            <a:ext cx="1970087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CC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نام درس   :</a:t>
            </a:r>
          </a:p>
        </p:txBody>
      </p:sp>
      <p:sp>
        <p:nvSpPr>
          <p:cNvPr id="5" name="WordArt 94"/>
          <p:cNvSpPr>
            <a:spLocks noChangeArrowheads="1" noChangeShapeType="1" noTextEdit="1"/>
          </p:cNvSpPr>
          <p:nvPr/>
        </p:nvSpPr>
        <p:spPr bwMode="auto">
          <a:xfrm>
            <a:off x="3635896" y="1988840"/>
            <a:ext cx="254635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sz="28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حسابداری</a:t>
            </a:r>
          </a:p>
        </p:txBody>
      </p:sp>
      <p:sp>
        <p:nvSpPr>
          <p:cNvPr id="6" name="WordArt 95"/>
          <p:cNvSpPr>
            <a:spLocks noChangeArrowheads="1" noChangeShapeType="1" noTextEdit="1"/>
          </p:cNvSpPr>
          <p:nvPr/>
        </p:nvSpPr>
        <p:spPr bwMode="auto">
          <a:xfrm>
            <a:off x="6372200" y="3068960"/>
            <a:ext cx="215106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sz="24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cs typeface="B Zar" panose="00000400000000000000" pitchFamily="2" charset="-78"/>
              </a:rPr>
              <a:t>تعداد واحد  :</a:t>
            </a:r>
          </a:p>
        </p:txBody>
      </p:sp>
      <p:sp>
        <p:nvSpPr>
          <p:cNvPr id="7" name="WordArt 96"/>
          <p:cNvSpPr>
            <a:spLocks noChangeArrowheads="1" noChangeShapeType="1" noTextEdit="1"/>
          </p:cNvSpPr>
          <p:nvPr/>
        </p:nvSpPr>
        <p:spPr bwMode="auto">
          <a:xfrm>
            <a:off x="4067944" y="3212976"/>
            <a:ext cx="20875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sz="1800" kern="10" dirty="0">
                <a:ln w="9525">
                  <a:solidFill>
                    <a:srgbClr val="8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B Zar" panose="00000400000000000000" pitchFamily="2" charset="-78"/>
              </a:rPr>
              <a:t>4 واحد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23528" y="5157192"/>
            <a:ext cx="4608512" cy="115252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/>
              <a:t>تهیه کننده </a:t>
            </a:r>
            <a:r>
              <a:rPr lang="fa-IR" sz="2400" dirty="0" smtClean="0"/>
              <a:t>:مهدی معصومی</a:t>
            </a:r>
            <a:endParaRPr lang="en-US" sz="2400" dirty="0"/>
          </a:p>
        </p:txBody>
      </p:sp>
      <p:sp>
        <p:nvSpPr>
          <p:cNvPr id="10" name="WordArt 93"/>
          <p:cNvSpPr>
            <a:spLocks noChangeArrowheads="1" noChangeShapeType="1" noTextEdit="1"/>
          </p:cNvSpPr>
          <p:nvPr/>
        </p:nvSpPr>
        <p:spPr bwMode="auto">
          <a:xfrm>
            <a:off x="2843808" y="3933056"/>
            <a:ext cx="4490367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>
              <a:buFontTx/>
              <a:buNone/>
            </a:pPr>
            <a:r>
              <a:rPr lang="fa-IR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فصل</a:t>
            </a:r>
            <a:r>
              <a:rPr lang="fa-IR" sz="2800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</a:t>
            </a:r>
            <a:r>
              <a:rPr lang="fa-IR" sz="2000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وم</a:t>
            </a:r>
            <a:endParaRPr lang="fa-IR" sz="2800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fld id="{528307A6-9BBC-42C7-A9FB-08DBA08082F7}" type="slidenum">
              <a:rPr lang="en-US"/>
              <a:pPr/>
              <a:t>20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642350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>
                <a:solidFill>
                  <a:srgbClr val="00B050"/>
                </a:solidFill>
              </a:rPr>
              <a:t>محاسبه استهلاک انباشته تا تاریخ تغییر روش بر حسب روش قبلی :</a:t>
            </a:r>
            <a:endParaRPr lang="en-US" sz="2800" dirty="0">
              <a:solidFill>
                <a:srgbClr val="00B050"/>
              </a:solidFill>
            </a:endParaRPr>
          </a:p>
          <a:p>
            <a:pPr>
              <a:spcBef>
                <a:spcPct val="50000"/>
              </a:spcBef>
              <a:buClr>
                <a:srgbClr val="FFFF00"/>
              </a:buClr>
              <a:buFont typeface="Verdana" panose="020B0604030504040204" pitchFamily="34" charset="0"/>
              <a:buNone/>
            </a:pPr>
            <a:r>
              <a:rPr lang="fa-IR" sz="2800" dirty="0"/>
              <a:t>6000.000</a:t>
            </a:r>
            <a:r>
              <a:rPr lang="en-US" sz="2800" dirty="0"/>
              <a:t> </a:t>
            </a:r>
            <a:r>
              <a:rPr lang="en-US" sz="2800" dirty="0">
                <a:latin typeface="Verdana" panose="020B0604030504040204" pitchFamily="34" charset="0"/>
              </a:rPr>
              <a:t>÷</a:t>
            </a:r>
            <a:r>
              <a:rPr lang="en-US" sz="2800" dirty="0"/>
              <a:t> </a:t>
            </a:r>
            <a:r>
              <a:rPr lang="fa-IR" sz="2800" dirty="0"/>
              <a:t>10 </a:t>
            </a:r>
            <a:r>
              <a:rPr lang="en-US" sz="2800" dirty="0"/>
              <a:t>= </a:t>
            </a:r>
            <a:r>
              <a:rPr lang="fa-IR" sz="2800" dirty="0"/>
              <a:t>600.000</a:t>
            </a:r>
            <a:r>
              <a:rPr lang="en-US" sz="2800" dirty="0"/>
              <a:t>              </a:t>
            </a:r>
            <a:r>
              <a:rPr lang="fa-IR" sz="2800" dirty="0"/>
              <a:t>هزینه استهلاک سالیانه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23850" y="1628775"/>
            <a:ext cx="8569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a-IR" sz="2800">
                <a:solidFill>
                  <a:schemeClr val="tx2"/>
                </a:solidFill>
              </a:rPr>
              <a:t>600.000</a:t>
            </a:r>
            <a:r>
              <a:rPr lang="en-US" sz="2800">
                <a:solidFill>
                  <a:schemeClr val="tx2"/>
                </a:solidFill>
              </a:rPr>
              <a:t> 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×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3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=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1.800.000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 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     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استهلاک انباشته در 1/1/83</a:t>
            </a: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0825" y="2492375"/>
            <a:ext cx="8642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>
                <a:solidFill>
                  <a:srgbClr val="00B050"/>
                </a:solidFill>
              </a:rPr>
              <a:t>محاسبه استهلاک انباشته تا تاریخ تغییر روش بر حسب روش جدید: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250825" y="3644900"/>
            <a:ext cx="8497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a-IR" sz="2800"/>
              <a:t>هزینه استهلاک سال اول </a:t>
            </a:r>
            <a:r>
              <a:rPr lang="en-US" sz="2800"/>
              <a:t> = </a:t>
            </a:r>
            <a:r>
              <a:rPr lang="fa-IR" sz="2800"/>
              <a:t>6.000.000</a:t>
            </a:r>
            <a:r>
              <a:rPr lang="en-US" sz="2800"/>
              <a:t> 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×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10%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=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600.000</a:t>
            </a:r>
            <a:endParaRPr 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3348038" y="3284538"/>
            <a:ext cx="1223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323850" y="4365625"/>
            <a:ext cx="8497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a-IR" sz="2800"/>
              <a:t>هزینه استهلاک سال دوم </a:t>
            </a:r>
            <a:r>
              <a:rPr lang="en-US" sz="2800"/>
              <a:t> = </a:t>
            </a:r>
            <a:r>
              <a:rPr lang="fa-IR" sz="2800"/>
              <a:t>5.400.000</a:t>
            </a:r>
            <a:r>
              <a:rPr lang="en-US" sz="2800"/>
              <a:t> 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×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10%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=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540.000</a:t>
            </a:r>
            <a:endParaRPr 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23850" y="5084763"/>
            <a:ext cx="8497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fa-IR" sz="2800"/>
              <a:t>هزینه استهلاک سال سوم</a:t>
            </a:r>
            <a:r>
              <a:rPr lang="en-US" sz="2800"/>
              <a:t> = </a:t>
            </a:r>
            <a:r>
              <a:rPr lang="fa-IR" sz="2800"/>
              <a:t>4.860.000</a:t>
            </a:r>
            <a:r>
              <a:rPr lang="en-US" sz="2800"/>
              <a:t> 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×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10%</a:t>
            </a:r>
            <a:r>
              <a:rPr lang="en-US" sz="2800">
                <a:solidFill>
                  <a:schemeClr val="tx2"/>
                </a:solidFill>
                <a:latin typeface="Verdana" panose="020B0604030504040204" pitchFamily="34" charset="0"/>
              </a:rPr>
              <a:t>= </a:t>
            </a:r>
            <a:r>
              <a:rPr lang="fa-IR" sz="2800">
                <a:solidFill>
                  <a:schemeClr val="tx2"/>
                </a:solidFill>
                <a:latin typeface="Verdana" panose="020B0604030504040204" pitchFamily="34" charset="0"/>
              </a:rPr>
              <a:t>486.000</a:t>
            </a:r>
            <a:endParaRPr 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79388" y="5876925"/>
            <a:ext cx="8964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sz="2800"/>
              <a:t> </a:t>
            </a:r>
            <a:r>
              <a:rPr lang="fa-IR" sz="2800"/>
              <a:t> استهلاک انباشته</a:t>
            </a:r>
            <a:r>
              <a:rPr lang="en-US" sz="2800"/>
              <a:t>= </a:t>
            </a:r>
            <a:r>
              <a:rPr lang="fa-IR" sz="2800"/>
              <a:t>600.000</a:t>
            </a:r>
            <a:r>
              <a:rPr lang="en-US" sz="2800"/>
              <a:t>+</a:t>
            </a:r>
            <a:r>
              <a:rPr lang="fa-IR" sz="2800"/>
              <a:t>540.000</a:t>
            </a:r>
            <a:r>
              <a:rPr lang="en-US" sz="2800"/>
              <a:t>+</a:t>
            </a:r>
            <a:r>
              <a:rPr lang="fa-IR" sz="2800"/>
              <a:t>486.000</a:t>
            </a:r>
            <a:r>
              <a:rPr lang="en-US" sz="2800"/>
              <a:t>=</a:t>
            </a:r>
            <a:r>
              <a:rPr lang="fa-IR" sz="2800"/>
              <a:t>1.626.000</a:t>
            </a:r>
            <a:endParaRPr 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AutoShape 4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AutoShape 4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AutoShape 4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AutoShape 4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6F095391-C991-4746-B703-E500382D242A}" type="slidenum">
              <a:rPr lang="en-US"/>
              <a:pPr/>
              <a:t>21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9388" y="333375"/>
            <a:ext cx="87852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fa-IR" sz="2800" dirty="0">
                <a:solidFill>
                  <a:srgbClr val="00B050"/>
                </a:solidFill>
              </a:rPr>
              <a:t>بنابراین اثر انباشته ناشی از تغییر روش استهلاک بشرح زیر قابل محاسبه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fa-IR" sz="2800" dirty="0">
                <a:solidFill>
                  <a:srgbClr val="00B050"/>
                </a:solidFill>
              </a:rPr>
              <a:t> و ثبت خواهد بود :   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50825" y="2060575"/>
            <a:ext cx="8893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استهلاک انباشته در ابتدای سال 83 در روش خط مستقیم 1.800.000  </a:t>
            </a:r>
            <a:endParaRPr lang="en-US" sz="28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0825" y="2997200"/>
            <a:ext cx="8893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/>
              <a:t> </a:t>
            </a:r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0825" y="2924175"/>
            <a:ext cx="8893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استهلاک انباشته در ابتدای سال 83 در روش نزولی ساده 1.626.000 </a:t>
            </a:r>
            <a:endParaRPr lang="en-US" sz="280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50825" y="3573463"/>
            <a:ext cx="8893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اثر انباشته ناشی از تغییر در روش استهلاک                174.000</a:t>
            </a:r>
            <a:endParaRPr lang="en-US" sz="2800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468313" y="3500438"/>
            <a:ext cx="15827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468313" y="4149725"/>
            <a:ext cx="15827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H="1">
            <a:off x="468313" y="4292600"/>
            <a:ext cx="15827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50825" y="4724400"/>
            <a:ext cx="8642350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/>
              <a:t> </a:t>
            </a:r>
            <a:r>
              <a:rPr lang="fa-IR" sz="2800"/>
              <a:t>استهلاک انباشته                   174.000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           مالیات پرداختنی ( 40%</a:t>
            </a:r>
            <a:r>
              <a:rPr lang="en-US" sz="2800">
                <a:latin typeface="Verdana" panose="020B0604030504040204" pitchFamily="34" charset="0"/>
              </a:rPr>
              <a:t>× </a:t>
            </a:r>
            <a:r>
              <a:rPr lang="fa-IR" sz="2800">
                <a:latin typeface="Verdana" panose="020B0604030504040204" pitchFamily="34" charset="0"/>
              </a:rPr>
              <a:t>174.000)       69.600   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>
                <a:latin typeface="Verdana" panose="020B0604030504040204" pitchFamily="34" charset="0"/>
              </a:rPr>
              <a:t>             اثر انباشته ناشی از تغییر روش استهلاک      104.400       </a:t>
            </a:r>
            <a:endParaRPr lang="en-US" sz="2800">
              <a:latin typeface="Verdana" panose="020B0604030504040204" pitchFamily="34" charset="0"/>
            </a:endParaRPr>
          </a:p>
        </p:txBody>
      </p:sp>
      <p:sp>
        <p:nvSpPr>
          <p:cNvPr id="12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AutoShape 2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 animBg="1"/>
      <p:bldP spid="9" grpId="0" animBg="1"/>
      <p:bldP spid="10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FB11CAD2-A90F-44E8-B6CB-C5F370ECDE80}" type="slidenum">
              <a:rPr lang="en-US"/>
              <a:pPr/>
              <a:t>22</a:t>
            </a:fld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0" y="83661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/>
              <a:t>مانده بدهکار ویا بستانکار اثر انباشته بترتیب زیر در صورتحساب سودوزیان قابل انعکاس می باشد(مبالغ فرضی است):</a:t>
            </a:r>
            <a:endParaRPr lang="en-US" sz="280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23850" y="1844675"/>
            <a:ext cx="8640763" cy="500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حاصل از فعالیت های عادی قبل از مالیات              1.500.000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مالیات سود فعالیت های عادی (بنرخ 40%)               ( 600.000)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قبل از اقلام غیرمترقبه و اثر انباشته                    900.000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زیان غیر مترقبه ناشی از زلزله              (250.000)   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اضافه می شود مالیات مربوطه                100.000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خالص اقلام غیرمترقبه                        (150.000)  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خالص اثر انباشته ناشی از تغییر روش      104.400     (45600)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سود ویژه پس از کسر مالیات                                   854.400                                      </a:t>
            </a:r>
            <a:endParaRPr lang="en-US" sz="2800" dirty="0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 flipH="1">
            <a:off x="539750" y="3068638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H="1">
            <a:off x="2339975" y="4941888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>
            <a:off x="2339975" y="6308725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539750" y="6308725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250825" y="188913"/>
            <a:ext cx="86423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SzPct val="120000"/>
              <a:buFont typeface="Wingdings 2" panose="05020102010507070707" pitchFamily="18" charset="2"/>
              <a:buChar char="&gt;"/>
            </a:pPr>
            <a:r>
              <a:rPr lang="fa-IR" sz="2800" u="sng" dirty="0">
                <a:solidFill>
                  <a:srgbClr val="00B050"/>
                </a:solidFill>
              </a:rPr>
              <a:t>نحوه نمایش اثر انباشته در صورتهای مالی :</a:t>
            </a:r>
            <a:endParaRPr lang="en-US" sz="2800" u="sng" dirty="0">
              <a:solidFill>
                <a:srgbClr val="00B050"/>
              </a:solidFill>
            </a:endParaRPr>
          </a:p>
        </p:txBody>
      </p:sp>
      <p:sp>
        <p:nvSpPr>
          <p:cNvPr id="10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AutoShape 2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500"/>
                            </p:stCondLst>
                            <p:childTnLst>
                              <p:par>
                                <p:cTn id="5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1650755B-B64E-4FCC-9F9A-C4FE54ACCAE0}" type="slidenum">
              <a:rPr lang="en-US"/>
              <a:pPr/>
              <a:t>23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4211638" y="692150"/>
            <a:ext cx="4681537" cy="865188"/>
          </a:xfrm>
          <a:prstGeom prst="flowChartAlternateProcess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>
                <a:solidFill>
                  <a:schemeClr val="bg1"/>
                </a:solidFill>
              </a:rPr>
              <a:t>تغییر در برآوردهای حسابداری :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9388" y="1989138"/>
            <a:ext cx="896461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تغییر در برآوردهای حسابداری عمدتاً به دلیل وقوع رویدادهای جدید و یا دستیابی به اطلاعات اضافی انجام می گیرد.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 حسابداری  تغییر در برآورد از طریق  تنظیم و ارائه مجدد صورتهای مالی سال قبل انجام نشده و اصولاً اثر تغییر در برآورد  فقط به سال یا دوره تغییر و دوره مالی آتی محدود می شود. 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 تغییر در عمر مفید و ارزش اسقاط دارایی ها و یا مطالبات مشکوک الوصول  برآوردی ، نمونه هایی از  تغییر در برآورد  حسابداری تلقی     می شود.</a:t>
            </a:r>
            <a:endParaRPr lang="en-US" sz="2800" dirty="0"/>
          </a:p>
        </p:txBody>
      </p:sp>
      <p:sp>
        <p:nvSpPr>
          <p:cNvPr id="5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A50C8AC9-539B-44D5-A299-EFA51E22B009}" type="slidenum">
              <a:rPr lang="en-US"/>
              <a:pPr/>
              <a:t>24</a:t>
            </a:fld>
            <a:endParaRPr lang="en-US"/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3203848" y="260350"/>
            <a:ext cx="5111477" cy="10795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5400000" scaled="1"/>
          </a:gradFill>
          <a:ln w="9525" algn="ctr">
            <a:solidFill>
              <a:srgbClr val="00FFFF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3600" dirty="0">
                <a:solidFill>
                  <a:srgbClr val="FF0000"/>
                </a:solidFill>
              </a:rPr>
              <a:t>مثال از تغییر در برآورد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8313" y="1557338"/>
            <a:ext cx="8351837" cy="479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/>
              <a:t>     اطلاعات داده شده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fa-IR" sz="2800"/>
              <a:t>1/1/80 خرید یک دستگاه وسیله نقلیه به مبلغ     4.500.000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fa-IR" sz="2800"/>
              <a:t>عمر مفید وسیله نقلیه                                     10سال 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fa-IR" sz="2800"/>
              <a:t>ارزش اسقاط در پایان عمر مفید                         300.000  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fa-IR" sz="2800"/>
              <a:t>روش محاسبه استهلاک                             روش خط مستقیم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fa-IR" sz="2800"/>
              <a:t>اطلاعات اضافی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fa-IR" sz="2800"/>
              <a:t>در ابتدای سال هفتم ، مدیریت عمر مفید باقیمانده وسیله نقلیه را 5 سال و ارزش اسقاط آن را 480.000 ریال برآورد نمود.</a:t>
            </a:r>
            <a:endParaRPr lang="en-US" sz="2800"/>
          </a:p>
        </p:txBody>
      </p:sp>
      <p:sp>
        <p:nvSpPr>
          <p:cNvPr id="5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049448" y="6356350"/>
            <a:ext cx="2970352" cy="365125"/>
          </a:xfrm>
        </p:spPr>
        <p:txBody>
          <a:bodyPr/>
          <a:lstStyle/>
          <a:p>
            <a:fld id="{5CB97E09-80EF-4B9E-8653-FBEAEEBDEE1D}" type="slidenum">
              <a:rPr lang="en-US"/>
              <a:pPr/>
              <a:t>25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869" y="692150"/>
            <a:ext cx="893874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Char char="õ"/>
            </a:pPr>
            <a:r>
              <a:rPr lang="fa-IR" sz="2800"/>
              <a:t>هزینه استهلاک تجدید نظر شده سالیانه در طی سنوات باقیمانده از عمر مفید دارایی بشرح زیر قابل محاسبه خواهد بود :</a:t>
            </a:r>
            <a:r>
              <a:rPr lang="fa-IR"/>
              <a:t> </a:t>
            </a:r>
            <a:endParaRPr lang="en-US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47412" y="2205038"/>
            <a:ext cx="9012025" cy="372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بهای تمام شده اولیه                                            4.500.000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کسر می شود استهلاک انباشته در تاریخ تجدید نظر        2.520.000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ارزش دفتری در ابتدای سال هفتم                             1.980.000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کسر می شود ارزش اسقاط برآوردی جدید                   480.000 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مبلغ قابل استهلاک در طی 5 سال آتی                        1.500.000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 dirty="0"/>
              <a:t>هزینه استهلاک سالیانه (5</a:t>
            </a:r>
            <a:r>
              <a:rPr lang="en-US" sz="2800" dirty="0">
                <a:latin typeface="Verdana" panose="020B0604030504040204" pitchFamily="34" charset="0"/>
              </a:rPr>
              <a:t>÷</a:t>
            </a:r>
            <a:r>
              <a:rPr lang="fa-IR" sz="2800" dirty="0"/>
              <a:t>  1.500.000 )               300.000                            </a:t>
            </a:r>
            <a:endParaRPr lang="en-US" sz="2800" dirty="0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26853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496963" y="3357563"/>
            <a:ext cx="170013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425526" y="4724400"/>
            <a:ext cx="170013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425526" y="5300663"/>
            <a:ext cx="170013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425526" y="5949950"/>
            <a:ext cx="170013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425526" y="6165850"/>
            <a:ext cx="170013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395536" y="620713"/>
            <a:ext cx="8569077" cy="1079500"/>
          </a:xfrm>
          <a:prstGeom prst="flowChartAlternateProcess">
            <a:avLst/>
          </a:prstGeom>
          <a:noFill/>
          <a:ln w="38100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0774" y="0"/>
            <a:ext cx="591140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AutoShape 2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18921" y="0"/>
            <a:ext cx="516229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-10206" y="0"/>
            <a:ext cx="405493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85083" y="0"/>
            <a:ext cx="405492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483D307D-2D8A-48D0-8DEE-798BCF632196}" type="slidenum">
              <a:rPr lang="en-US"/>
              <a:pPr/>
              <a:t>26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4643438" y="333375"/>
            <a:ext cx="4176712" cy="100806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3200" dirty="0">
                <a:solidFill>
                  <a:srgbClr val="FF0000"/>
                </a:solidFill>
              </a:rPr>
              <a:t>اصلاح اشتباها ت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1412875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اصلاح اشتباهات  با  اهمیت  دوره های گذشته باید در  حساب  سودوزیان انباشته انجام و در گردش حساب مزبور نشان داده شود.</a:t>
            </a:r>
            <a:endParaRPr lang="en-US" sz="28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34290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/>
              <a:t>اشتباهات ریاضی ،  اشتباه در اعمال رویه های  حسابداری ، تعبیرنادرست یا نادیده گرفتن واقعیت های موجود در زمان تهیه صورت های مالی و در نهایت تغییر از یک رویه غیر استاندارد  به  یک  رویه  استاندارد ،  نمونه هایی  از  موارد  مربوط به  اشتباهات حسابداری  می باشد.</a:t>
            </a:r>
            <a:endParaRPr lang="en-US" sz="2800" dirty="0"/>
          </a:p>
        </p:txBody>
      </p:sp>
      <p:sp>
        <p:nvSpPr>
          <p:cNvPr id="6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8865CAD0-32A8-4891-B371-68320AF204A2}" type="slidenum">
              <a:rPr lang="en-US"/>
              <a:pPr/>
              <a:t>27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5076825" y="476250"/>
            <a:ext cx="3671888" cy="1368425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0000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/>
              <a:t>مثال </a:t>
            </a:r>
            <a:r>
              <a:rPr lang="ar-SA" sz="2400" dirty="0"/>
              <a:t>–</a:t>
            </a:r>
            <a:r>
              <a:rPr lang="fa-IR" sz="2400" dirty="0"/>
              <a:t>اصلاح اشتباه</a:t>
            </a:r>
            <a:endParaRPr lang="en-US" sz="24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9388" y="2060575"/>
            <a:ext cx="8713787" cy="436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اطلاعات مقایسه ای زیر در مورد شرکت سهامی شقایق دردست است: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                                               29/12/85       29/12/84 </a:t>
            </a:r>
          </a:p>
          <a:p>
            <a:pPr algn="r" rtl="1">
              <a:spcBef>
                <a:spcPct val="50000"/>
              </a:spcBef>
              <a:buFontTx/>
              <a:buNone/>
            </a:pPr>
            <a:endParaRPr lang="fa-IR" sz="2800"/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سود خالص                                  </a:t>
            </a:r>
            <a:r>
              <a:rPr lang="fa-IR" sz="2800">
                <a:solidFill>
                  <a:schemeClr val="tx2"/>
                </a:solidFill>
              </a:rPr>
              <a:t>600.000</a:t>
            </a:r>
            <a:r>
              <a:rPr lang="fa-IR" sz="2800"/>
              <a:t>       800.000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سود انباشته اصلاح نشده ابتدای سال    1.580.000    1.200.000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اندوخته ها                                   100.000       120.000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سود تقسیم شده                             250.000       300.000  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2484438" y="3500438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539750" y="3500438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5D902468-B438-4067-8057-6BBF8C7D9B4C}" type="slidenum">
              <a:rPr lang="en-US"/>
              <a:pPr/>
              <a:t>28</a:t>
            </a:fld>
            <a:endParaRPr lang="en-US"/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260350"/>
            <a:ext cx="9144000" cy="692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شرکت در پایان سال 85 قبل از انجام ثبت های اصلاحی متوجه شد که </a:t>
            </a:r>
            <a:endParaRPr lang="en-US" sz="2800" dirty="0"/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هزینه  استهلاک را در  سال های 83و84  همه  ساله به  جای  مبلغ 210.000 ریال ، به مبلغ 120.000 ریال ثبت کرده است . 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اینک می توان اصلاحی لازم را بشرح زیردر پایان سال 85 انجام  داد :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 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فرض الف </a:t>
            </a:r>
            <a:r>
              <a:rPr lang="ar-SA" sz="2800" dirty="0"/>
              <a:t>–</a:t>
            </a:r>
            <a:r>
              <a:rPr lang="fa-IR" sz="2800" dirty="0"/>
              <a:t> از محاسبه مالیات صرف نظر شود :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>
                <a:solidFill>
                  <a:srgbClr val="00B050"/>
                </a:solidFill>
              </a:rPr>
              <a:t>     سودوزیان انباشته ( 2 </a:t>
            </a:r>
            <a:r>
              <a:rPr lang="en-US" sz="2800" dirty="0">
                <a:solidFill>
                  <a:srgbClr val="00B050"/>
                </a:solidFill>
                <a:latin typeface="Verdana" panose="020B0604030504040204" pitchFamily="34" charset="0"/>
              </a:rPr>
              <a:t>×</a:t>
            </a:r>
            <a:r>
              <a:rPr lang="fa-IR" sz="2800" dirty="0">
                <a:solidFill>
                  <a:srgbClr val="00B050"/>
                </a:solidFill>
              </a:rPr>
              <a:t> 90.000)      180.000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>
                <a:solidFill>
                  <a:srgbClr val="00B050"/>
                </a:solidFill>
              </a:rPr>
              <a:t>                  استهلاک انباشته                               180.000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endParaRPr lang="fa-IR" sz="2800" dirty="0">
              <a:solidFill>
                <a:srgbClr val="FFFF00"/>
              </a:solidFill>
            </a:endParaRP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>
                <a:solidFill>
                  <a:srgbClr val="FFFF00"/>
                </a:solidFill>
              </a:rPr>
              <a:t>    </a:t>
            </a:r>
            <a:r>
              <a:rPr lang="fa-IR" sz="2800" dirty="0">
                <a:solidFill>
                  <a:schemeClr val="tx2"/>
                </a:solidFill>
              </a:rPr>
              <a:t>فرض ب- نرخ مالیات 40% باشد: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endParaRPr lang="fa-IR" sz="2800" dirty="0"/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>
                <a:solidFill>
                  <a:srgbClr val="00B050"/>
                </a:solidFill>
              </a:rPr>
              <a:t>     سودوزیان انباشته                           108.000 </a:t>
            </a:r>
          </a:p>
          <a:p>
            <a:pPr algn="r" rtl="1">
              <a:buFontTx/>
              <a:buNone/>
            </a:pPr>
            <a:r>
              <a:rPr lang="fa-IR" sz="2800" dirty="0">
                <a:solidFill>
                  <a:srgbClr val="00B050"/>
                </a:solidFill>
              </a:rPr>
              <a:t>     مالیات پرداختنی                              72.000</a:t>
            </a:r>
          </a:p>
          <a:p>
            <a:pPr algn="r" rtl="1">
              <a:buFontTx/>
              <a:buNone/>
            </a:pPr>
            <a:r>
              <a:rPr lang="fa-IR" sz="2800" dirty="0">
                <a:solidFill>
                  <a:srgbClr val="00B050"/>
                </a:solidFill>
              </a:rPr>
              <a:t>                  استهلاک انباشته                               180.000</a:t>
            </a:r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endParaRPr lang="fa-IR" sz="2800" dirty="0"/>
          </a:p>
          <a:p>
            <a:pPr algn="r" rtl="1"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</a:t>
            </a:r>
            <a:endParaRPr lang="en-US" sz="2800" dirty="0"/>
          </a:p>
        </p:txBody>
      </p:sp>
      <p:sp>
        <p:nvSpPr>
          <p:cNvPr id="4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" name="AutoShape 1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A7EA0B5E-C6CD-47DC-82BF-0D6E987BCEC3}" type="slidenum">
              <a:rPr lang="en-US"/>
              <a:pPr/>
              <a:t>29</a:t>
            </a:fld>
            <a:endParaRPr lang="en-US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79388" y="908050"/>
            <a:ext cx="8964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endParaRPr lang="fa-IR" sz="280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-180975" y="260350"/>
            <a:ext cx="8966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FF0000"/>
                </a:solidFill>
              </a:rPr>
              <a:t>گردش سودوزیان انباشته شرکت ( فرض الف ) </a:t>
            </a:r>
            <a:r>
              <a:rPr lang="fa-IR" dirty="0">
                <a:solidFill>
                  <a:srgbClr val="FFFF00"/>
                </a:solidFill>
              </a:rPr>
              <a:t>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                 </a:t>
            </a:r>
            <a:r>
              <a:rPr lang="fa-IR" sz="2800" dirty="0">
                <a:solidFill>
                  <a:srgbClr val="00B050"/>
                </a:solidFill>
              </a:rPr>
              <a:t>گردش سودوزیان انباشته مقایسه ای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/>
              <a:t>                                              29/12/85          29/12/84 </a:t>
            </a:r>
            <a:endParaRPr lang="en-US" dirty="0">
              <a:latin typeface="Monotype Corsiva" panose="03010101010201010101" pitchFamily="66" charset="0"/>
            </a:endParaRPr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 flipH="1">
            <a:off x="251520" y="1340768"/>
            <a:ext cx="799465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H="1">
            <a:off x="2484438" y="2060575"/>
            <a:ext cx="1655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H="1">
            <a:off x="250825" y="342900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 flipH="1">
            <a:off x="395288" y="2060575"/>
            <a:ext cx="1512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H="1">
            <a:off x="323850" y="594995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>
            <a:off x="250825" y="472440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H="1">
            <a:off x="179388" y="6597650"/>
            <a:ext cx="1728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H="1">
            <a:off x="179388" y="6669088"/>
            <a:ext cx="1728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 flipH="1">
            <a:off x="2339975" y="342900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2339975" y="594995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H="1">
            <a:off x="2411413" y="472440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H="1">
            <a:off x="2484438" y="6597650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flipH="1">
            <a:off x="2555875" y="6669088"/>
            <a:ext cx="1657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8" name="AutoShap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" name="AutoShape 3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0" name="AutoShape 3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" name="AutoShape 3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4929188" y="2205038"/>
            <a:ext cx="42148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مانده سود انباشته ابتدای سال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0" y="2205038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1.200.000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4929188" y="2781300"/>
            <a:ext cx="4214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تعدیلات سنواتی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0" y="2708275"/>
            <a:ext cx="2051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(90.000)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6" name="Text Box 39"/>
          <p:cNvSpPr txBox="1">
            <a:spLocks noChangeArrowheads="1"/>
          </p:cNvSpPr>
          <p:nvPr/>
        </p:nvSpPr>
        <p:spPr bwMode="auto">
          <a:xfrm>
            <a:off x="4284663" y="3500438"/>
            <a:ext cx="48593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سود انباشته تعدیل شده ابتدای سال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0" y="3500438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1.110.000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8" name="Text Box 41"/>
          <p:cNvSpPr txBox="1">
            <a:spLocks noChangeArrowheads="1"/>
          </p:cNvSpPr>
          <p:nvPr/>
        </p:nvSpPr>
        <p:spPr bwMode="auto">
          <a:xfrm>
            <a:off x="5292725" y="4076700"/>
            <a:ext cx="385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سود خالص -تعدیل شده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29" name="Text Box 42"/>
          <p:cNvSpPr txBox="1">
            <a:spLocks noChangeArrowheads="1"/>
          </p:cNvSpPr>
          <p:nvPr/>
        </p:nvSpPr>
        <p:spPr bwMode="auto">
          <a:xfrm>
            <a:off x="0" y="4005263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710.000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0" name="Text Box 43"/>
          <p:cNvSpPr txBox="1">
            <a:spLocks noChangeArrowheads="1"/>
          </p:cNvSpPr>
          <p:nvPr/>
        </p:nvSpPr>
        <p:spPr bwMode="auto">
          <a:xfrm>
            <a:off x="5292725" y="4724400"/>
            <a:ext cx="385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سود قابل تخصیص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1" name="Text Box 44"/>
          <p:cNvSpPr txBox="1">
            <a:spLocks noChangeArrowheads="1"/>
          </p:cNvSpPr>
          <p:nvPr/>
        </p:nvSpPr>
        <p:spPr bwMode="auto">
          <a:xfrm>
            <a:off x="0" y="4868863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1.820.000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2" name="Text Box 45"/>
          <p:cNvSpPr txBox="1">
            <a:spLocks noChangeArrowheads="1"/>
          </p:cNvSpPr>
          <p:nvPr/>
        </p:nvSpPr>
        <p:spPr bwMode="auto">
          <a:xfrm>
            <a:off x="3924300" y="5300663"/>
            <a:ext cx="5219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کسر می شود سودهای تخصیص یافته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3" name="Text Box 46"/>
          <p:cNvSpPr txBox="1">
            <a:spLocks noChangeArrowheads="1"/>
          </p:cNvSpPr>
          <p:nvPr/>
        </p:nvSpPr>
        <p:spPr bwMode="auto">
          <a:xfrm>
            <a:off x="0" y="5300663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420.000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5292725" y="5949950"/>
            <a:ext cx="3851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سود انباشته پایان سال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0" y="5949950"/>
            <a:ext cx="2051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1.400.000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2124075" y="2205038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1.580.000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7" name="Text Box 50"/>
          <p:cNvSpPr txBox="1">
            <a:spLocks noChangeArrowheads="1"/>
          </p:cNvSpPr>
          <p:nvPr/>
        </p:nvSpPr>
        <p:spPr bwMode="auto">
          <a:xfrm>
            <a:off x="2195513" y="2708275"/>
            <a:ext cx="2051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(180.000)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8" name="Text Box 51"/>
          <p:cNvSpPr txBox="1">
            <a:spLocks noChangeArrowheads="1"/>
          </p:cNvSpPr>
          <p:nvPr/>
        </p:nvSpPr>
        <p:spPr bwMode="auto">
          <a:xfrm>
            <a:off x="2051050" y="3500438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1.400.000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39" name="Text Box 52"/>
          <p:cNvSpPr txBox="1">
            <a:spLocks noChangeArrowheads="1"/>
          </p:cNvSpPr>
          <p:nvPr/>
        </p:nvSpPr>
        <p:spPr bwMode="auto">
          <a:xfrm>
            <a:off x="2051050" y="4005263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600.000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40" name="Text Box 53"/>
          <p:cNvSpPr txBox="1">
            <a:spLocks noChangeArrowheads="1"/>
          </p:cNvSpPr>
          <p:nvPr/>
        </p:nvSpPr>
        <p:spPr bwMode="auto">
          <a:xfrm>
            <a:off x="1979613" y="4868863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2.000.000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41" name="Text Box 54"/>
          <p:cNvSpPr txBox="1">
            <a:spLocks noChangeArrowheads="1"/>
          </p:cNvSpPr>
          <p:nvPr/>
        </p:nvSpPr>
        <p:spPr bwMode="auto">
          <a:xfrm>
            <a:off x="1979613" y="5300663"/>
            <a:ext cx="2051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350.000</a:t>
            </a:r>
            <a:endParaRPr lang="en-US">
              <a:latin typeface="Monotype Corsiva" panose="03010101010201010101" pitchFamily="66" charset="0"/>
            </a:endParaRP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1979613" y="5949950"/>
            <a:ext cx="2051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>
                <a:latin typeface="Monotype Corsiva" panose="03010101010201010101" pitchFamily="66" charset="0"/>
              </a:rPr>
              <a:t>1.650.000</a:t>
            </a:r>
            <a:endParaRPr lang="en-US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9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4213" y="2852738"/>
            <a:ext cx="7848600" cy="302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fa-IR" sz="4800" i="1">
                <a:solidFill>
                  <a:srgbClr val="00FF00"/>
                </a:solidFill>
                <a:latin typeface="Arial" panose="020B0604020202020204" pitchFamily="34" charset="0"/>
              </a:rPr>
              <a:t>صورتحساب سودوزیان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fa-IR" sz="4800" i="1">
                <a:solidFill>
                  <a:srgbClr val="00FF00"/>
                </a:solidFill>
                <a:latin typeface="Arial" panose="020B0604020202020204" pitchFamily="34" charset="0"/>
              </a:rPr>
              <a:t>گردش سودوزیان انباشته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fa-IR" sz="4800" i="1">
                <a:solidFill>
                  <a:srgbClr val="00FF00"/>
                </a:solidFill>
                <a:latin typeface="Arial" panose="020B0604020202020204" pitchFamily="34" charset="0"/>
              </a:rPr>
              <a:t> صورت سودوزیان جامع</a:t>
            </a:r>
            <a:endParaRPr lang="en-US" sz="4800" i="1">
              <a:solidFill>
                <a:srgbClr val="00FF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348038" y="620713"/>
            <a:ext cx="316865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fa-IR" sz="6600" dirty="0">
                <a:solidFill>
                  <a:srgbClr val="FF0000"/>
                </a:solidFill>
                <a:latin typeface="Palace Script MT Semi Bold" pitchFamily="2" charset="0"/>
                <a:cs typeface="B Kamran Outline" panose="00000400000000000000" pitchFamily="2" charset="-78"/>
              </a:rPr>
              <a:t>فصل دوم</a:t>
            </a:r>
            <a:endParaRPr lang="en-US" sz="6600" dirty="0">
              <a:solidFill>
                <a:srgbClr val="FF0000"/>
              </a:solidFill>
              <a:latin typeface="Palace Script MT Semi Bold" pitchFamily="2" charset="0"/>
              <a:cs typeface="B Kamran Outline" panose="00000400000000000000" pitchFamily="2" charset="-78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916238" y="188913"/>
            <a:ext cx="3960812" cy="2016125"/>
          </a:xfrm>
          <a:prstGeom prst="horizontalScroll">
            <a:avLst>
              <a:gd name="adj" fmla="val 12500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DC1E4092-9A9E-4EB7-A04C-A4BA14AC7F56}" type="slidenum">
              <a:rPr lang="en-US"/>
              <a:pPr/>
              <a:t>30</a:t>
            </a:fld>
            <a:endParaRPr lang="en-US"/>
          </a:p>
        </p:txBody>
      </p:sp>
      <p:sp>
        <p:nvSpPr>
          <p:cNvPr id="3" name="Cloud"/>
          <p:cNvSpPr>
            <a:spLocks noChangeAspect="1" noEditPoints="1" noChangeArrowheads="1"/>
          </p:cNvSpPr>
          <p:nvPr/>
        </p:nvSpPr>
        <p:spPr bwMode="auto">
          <a:xfrm>
            <a:off x="3203575" y="620713"/>
            <a:ext cx="5624513" cy="100806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buFontTx/>
              <a:buNone/>
            </a:pPr>
            <a:r>
              <a:rPr lang="fa-IR" sz="3200" dirty="0">
                <a:solidFill>
                  <a:srgbClr val="FF0000"/>
                </a:solidFill>
              </a:rPr>
              <a:t>صورت سودوزیان جامع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3850" y="1989138"/>
            <a:ext cx="84963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µ"/>
            </a:pPr>
            <a:r>
              <a:rPr lang="fa-IR" sz="2800" dirty="0"/>
              <a:t>سود جامع  عبارت از تغییر حقوق  صاحبان  سهام  واحد انتفاعی در یک دوره در نتیجه وقوع  معاملات و رویدادها به استثنای تغییرات ناشی از سرمایه گذاری صاحبان سهام  و دارایی های توزیع شده.</a:t>
            </a:r>
            <a:endParaRPr lang="en-US" sz="28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0825" y="4076700"/>
            <a:ext cx="8569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 sz="280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50825" y="4149725"/>
            <a:ext cx="8569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 sz="2800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4508500"/>
            <a:ext cx="856932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µ"/>
            </a:pPr>
            <a:r>
              <a:rPr lang="fa-IR" sz="2800" dirty="0"/>
              <a:t>بر اساس استانداردهای حسابداری ، در مواردی که بجز سودوزیان  دوره  و تعدیلات  سنواتی ، درآمد  و هزینه شناسایی شده دیگری وجود نداشته باشد، نیازی به تهیه صورت سودوزیان جامع نخواهد بود.</a:t>
            </a:r>
            <a:endParaRPr lang="en-US" sz="2800" dirty="0"/>
          </a:p>
        </p:txBody>
      </p:sp>
      <p:sp>
        <p:nvSpPr>
          <p:cNvPr id="8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5650" y="0"/>
            <a:ext cx="576263" cy="404813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1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0"/>
            <a:ext cx="503237" cy="404813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40481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395287" cy="40481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68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63EFBF58-41CB-4C38-AE2E-057914A772FC}" type="slidenum">
              <a:rPr lang="en-US"/>
              <a:pPr/>
              <a:t>31</a:t>
            </a:fld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0825" y="4076700"/>
            <a:ext cx="8569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 sz="280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50825" y="4149725"/>
            <a:ext cx="8569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 sz="28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9388" y="4149725"/>
            <a:ext cx="8569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µ"/>
            </a:pPr>
            <a:endParaRPr lang="fa-IR" sz="280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323850" y="2133600"/>
            <a:ext cx="8820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68313" y="908050"/>
            <a:ext cx="8135937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                          شرکت سهامی آرمان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صورتحساب سودوزیان جامع برای سال مالی منتهی به ........</a:t>
            </a:r>
            <a:endParaRPr lang="en-US" sz="280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39750" y="3357563"/>
            <a:ext cx="828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endParaRPr lang="fa-IR" sz="2800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50825" y="2205038"/>
            <a:ext cx="8713788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                                                       1385          1384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سود خالص                                       250.000    300.000  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مازاد تحقق نیافته ناشی از تجدید ارزیابی     30.000      20.000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سود تحقق نیافته سرمایه گذاری بلندمدت     50.000       40.000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کل سود قابل شناسایی                           330.000     360.000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 sz="2800"/>
              <a:t>تعدیلات سنواتی                                 (25.000)          -----</a:t>
            </a:r>
          </a:p>
          <a:p>
            <a:pPr algn="r" rtl="1">
              <a:spcBef>
                <a:spcPct val="50000"/>
              </a:spcBef>
              <a:buFontTx/>
              <a:buNone/>
            </a:pPr>
            <a:r>
              <a:rPr lang="fa-IR"/>
              <a:t>سود جامع</a:t>
            </a:r>
            <a:r>
              <a:rPr lang="fa-IR" sz="2800"/>
              <a:t>                                       305.000      </a:t>
            </a:r>
            <a:endParaRPr lang="en-US" sz="2800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>
            <a:off x="395288" y="2708275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Line 17"/>
          <p:cNvSpPr>
            <a:spLocks noChangeShapeType="1"/>
          </p:cNvSpPr>
          <p:nvPr/>
        </p:nvSpPr>
        <p:spPr bwMode="auto">
          <a:xfrm flipH="1">
            <a:off x="2268538" y="2708275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H="1">
            <a:off x="2268538" y="4652963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 flipH="1">
            <a:off x="395288" y="4652963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2339975" y="5949950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H="1">
            <a:off x="2339975" y="6524625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6" name="AutoShape 23"/>
          <p:cNvSpPr>
            <a:spLocks noChangeArrowheads="1"/>
          </p:cNvSpPr>
          <p:nvPr/>
        </p:nvSpPr>
        <p:spPr bwMode="auto">
          <a:xfrm>
            <a:off x="1619250" y="0"/>
            <a:ext cx="6084888" cy="836613"/>
          </a:xfrm>
          <a:prstGeom prst="flowChartAlternateProcess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800" dirty="0">
                <a:solidFill>
                  <a:srgbClr val="FF0000"/>
                </a:solidFill>
              </a:rPr>
              <a:t>شکل عمومی صورتحساب سودوزیان جامع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Line 25"/>
          <p:cNvSpPr>
            <a:spLocks noChangeShapeType="1"/>
          </p:cNvSpPr>
          <p:nvPr/>
        </p:nvSpPr>
        <p:spPr bwMode="auto">
          <a:xfrm flipH="1">
            <a:off x="2339975" y="6669088"/>
            <a:ext cx="1511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8" name="AutoShape 4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92150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9" name="AutoShape 4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0" y="1196975"/>
            <a:ext cx="395288" cy="503238"/>
          </a:xfrm>
          <a:prstGeom prst="actionButtonReturn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0" name="AutoShape 4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395288" cy="360363"/>
          </a:xfrm>
          <a:prstGeom prst="actionButtonBackPrevious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" name="AutoShape 4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360363"/>
          </a:xfrm>
          <a:prstGeom prst="actionButtonForwardNex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4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44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44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94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94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440"/>
                            </p:stCondLst>
                            <p:childTnLst>
                              <p:par>
                                <p:cTn id="4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94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44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44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440"/>
                            </p:stCondLst>
                            <p:childTnLst>
                              <p:par>
                                <p:cTn id="6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940"/>
                            </p:stCondLst>
                            <p:childTnLst>
                              <p:par>
                                <p:cTn id="6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940"/>
                            </p:stCondLst>
                            <p:childTnLst>
                              <p:par>
                                <p:cTn id="6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440"/>
                            </p:stCondLst>
                            <p:childTnLst>
                              <p:par>
                                <p:cTn id="7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716463" y="333375"/>
            <a:ext cx="3887787" cy="836613"/>
          </a:xfrm>
          <a:prstGeom prst="cloudCallout">
            <a:avLst>
              <a:gd name="adj1" fmla="val -26032"/>
              <a:gd name="adj2" fmla="val 8093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0">
              <a:buClrTx/>
              <a:buFontTx/>
              <a:buNone/>
            </a:pPr>
            <a:r>
              <a:rPr lang="fa-IR" sz="2800" dirty="0">
                <a:solidFill>
                  <a:srgbClr val="CC0000"/>
                </a:solidFill>
                <a:latin typeface="Arial" panose="020B0604020202020204" pitchFamily="34" charset="0"/>
              </a:rPr>
              <a:t>سود و مفاهیم آن :</a:t>
            </a:r>
            <a:endParaRPr lang="en-US" sz="28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0" y="1844675"/>
            <a:ext cx="9144000" cy="436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Char char="²"/>
            </a:pPr>
            <a:r>
              <a:rPr lang="fa-IR" sz="2800" dirty="0">
                <a:latin typeface="Arial" panose="020B0604020202020204" pitchFamily="34" charset="0"/>
              </a:rPr>
              <a:t> تعاریف  متفاوتی از  مفهوم  سود توسط اقتصاددانان و حسابداران انجام     شده است. اقتصاددانان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fa-IR" sz="2800" dirty="0">
                <a:latin typeface="Arial" panose="020B0604020202020204" pitchFamily="34" charset="0"/>
              </a:rPr>
              <a:t> در تعریف  سود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fa-IR" sz="2800" dirty="0">
                <a:latin typeface="Arial" panose="020B0604020202020204" pitchFamily="34" charset="0"/>
              </a:rPr>
              <a:t> بر مفهوم حفظ سرمایه  تاکید داشته   و معتقدند که ارزش سرمایه را می توان از طریف مفهوم ارزش فعلی دریافتی های آتی توضیح داد : </a:t>
            </a: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fa-IR" sz="2800" dirty="0">
                <a:latin typeface="Arial" panose="020B0604020202020204" pitchFamily="34" charset="0"/>
              </a:rPr>
              <a:t>  آدام اسمیت</a:t>
            </a:r>
            <a:r>
              <a:rPr lang="en-US" sz="2800" dirty="0">
                <a:latin typeface="Arial" panose="020B0604020202020204" pitchFamily="34" charset="0"/>
              </a:rPr>
              <a:t> : (</a:t>
            </a:r>
            <a:r>
              <a:rPr lang="en-US" sz="2800" dirty="0"/>
              <a:t>Adam smith)</a:t>
            </a:r>
            <a:r>
              <a:rPr lang="en-US" sz="2800" dirty="0">
                <a:latin typeface="Arial" panose="020B0604020202020204" pitchFamily="34" charset="0"/>
              </a:rPr>
              <a:t> </a:t>
            </a:r>
            <a:r>
              <a:rPr lang="fa-IR" sz="2800" dirty="0">
                <a:latin typeface="Arial" panose="020B0604020202020204" pitchFamily="34" charset="0"/>
              </a:rPr>
              <a:t>سود مبلغی است که می تواند بدون وارد کردن آسیب بر سرمایه ثابت و در گردش ، مصرف شود.</a:t>
            </a: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lang="fa-IR" sz="2800" dirty="0">
                <a:latin typeface="Arial" panose="020B0604020202020204" pitchFamily="34" charset="0"/>
              </a:rPr>
              <a:t>هیکس </a:t>
            </a:r>
            <a:r>
              <a:rPr lang="en-US" sz="2800" dirty="0"/>
              <a:t>Hicks)</a:t>
            </a:r>
            <a:r>
              <a:rPr lang="fa-IR" sz="2800" dirty="0"/>
              <a:t>) </a:t>
            </a:r>
            <a:r>
              <a:rPr lang="fa-IR" sz="2800" dirty="0">
                <a:latin typeface="Arial" panose="020B0604020202020204" pitchFamily="34" charset="0"/>
              </a:rPr>
              <a:t>:</a:t>
            </a:r>
            <a:r>
              <a:rPr lang="en-US" sz="2800" dirty="0">
                <a:latin typeface="Arial" panose="020B0604020202020204" pitchFamily="34" charset="0"/>
              </a:rPr>
              <a:t>  </a:t>
            </a:r>
            <a:r>
              <a:rPr lang="fa-IR" sz="2800" dirty="0">
                <a:latin typeface="Arial" panose="020B0604020202020204" pitchFamily="34" charset="0"/>
              </a:rPr>
              <a:t>سود مبلغی است که شخص می تواند در طی یک دوره                         معین</a:t>
            </a:r>
            <a:r>
              <a:rPr lang="en-US" sz="2800" dirty="0">
                <a:latin typeface="Arial" panose="020B0604020202020204" pitchFamily="34" charset="0"/>
              </a:rPr>
              <a:t>  </a:t>
            </a:r>
            <a:r>
              <a:rPr lang="fa-IR" sz="2800" dirty="0">
                <a:latin typeface="Arial" panose="020B0604020202020204" pitchFamily="34" charset="0"/>
              </a:rPr>
              <a:t>خرج کند و در پایان دوره وضعیت او به همان خوبی باشد که در اول دوره بوده است .</a:t>
            </a:r>
            <a:endParaRPr lang="en-U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C03CD064-0CAA-43F7-B7B6-7ECD14CA8332}" type="slidenum">
              <a:rPr lang="en-US"/>
              <a:pPr/>
              <a:t>5</a:t>
            </a:fld>
            <a:endParaRPr lang="en-US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7544" y="404813"/>
            <a:ext cx="8352606" cy="583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>
                <a:latin typeface="Arial" panose="020B0604020202020204" pitchFamily="34" charset="0"/>
                <a:sym typeface="Wingdings 2" panose="05020102010507070707" pitchFamily="18" charset="2"/>
              </a:rPr>
              <a:t> </a:t>
            </a:r>
            <a:r>
              <a:rPr lang="fa-IR" sz="2400" dirty="0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نگرش حسابداران به سود</a:t>
            </a:r>
            <a:r>
              <a:rPr lang="fa-IR" sz="3600" dirty="0">
                <a:solidFill>
                  <a:srgbClr val="FF0000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 :</a:t>
            </a:r>
            <a:endParaRPr lang="fa-IR" sz="2800" dirty="0">
              <a:solidFill>
                <a:srgbClr val="FF0000"/>
              </a:solidFill>
              <a:latin typeface="Arial" panose="020B0604020202020204" pitchFamily="34" charset="0"/>
              <a:sym typeface="Wingdings 2" panose="05020102010507070707" pitchFamily="18" charset="2"/>
            </a:endParaRP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3600" dirty="0">
                <a:latin typeface="Arial" panose="020B0604020202020204" pitchFamily="34" charset="0"/>
                <a:sym typeface="Wingdings 2" panose="05020102010507070707" pitchFamily="18" charset="2"/>
              </a:rPr>
              <a:t>   </a:t>
            </a:r>
            <a:r>
              <a:rPr lang="fa-IR" sz="2400" dirty="0">
                <a:latin typeface="Arial" panose="020B0604020202020204" pitchFamily="34" charset="0"/>
                <a:sym typeface="Wingdings 2" panose="05020102010507070707" pitchFamily="18" charset="2"/>
              </a:rPr>
              <a:t>در حسابداری سود به تفاوت بین سرمایه واحد تجاری در پایان و آغاز دوره </a:t>
            </a:r>
            <a:r>
              <a:rPr lang="fa-IR" sz="2400" dirty="0" smtClean="0">
                <a:latin typeface="Arial" panose="020B0604020202020204" pitchFamily="34" charset="0"/>
                <a:sym typeface="Wingdings 2" panose="05020102010507070707" pitchFamily="18" charset="2"/>
              </a:rPr>
              <a:t>مالی( </a:t>
            </a:r>
            <a:r>
              <a:rPr lang="fa-IR" sz="2400" dirty="0">
                <a:latin typeface="Arial" panose="020B0604020202020204" pitchFamily="34" charset="0"/>
                <a:sym typeface="Wingdings 2" panose="05020102010507070707" pitchFamily="18" charset="2"/>
              </a:rPr>
              <a:t>پس از احتساب  تعدیلات لازم در خصوص آورده و ستانده صاحبان سرمایه ) اطلاق می شود.</a:t>
            </a: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endParaRPr lang="fa-IR" dirty="0">
              <a:latin typeface="Arial" panose="020B0604020202020204" pitchFamily="34" charset="0"/>
              <a:sym typeface="Wingdings 2" panose="05020102010507070707" pitchFamily="18" charset="2"/>
            </a:endParaRP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dirty="0">
                <a:latin typeface="Arial" panose="020B0604020202020204" pitchFamily="34" charset="0"/>
                <a:sym typeface="Wingdings 2" panose="05020102010507070707" pitchFamily="18" charset="2"/>
              </a:rPr>
              <a:t> </a:t>
            </a:r>
            <a:endParaRPr lang="fa-IR" dirty="0" smtClean="0">
              <a:latin typeface="Arial" panose="020B0604020202020204" pitchFamily="34" charset="0"/>
              <a:sym typeface="Wingdings 2" panose="05020102010507070707" pitchFamily="18" charset="2"/>
            </a:endParaRP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endParaRPr lang="fa-IR" dirty="0" smtClean="0">
              <a:latin typeface="Arial" panose="020B0604020202020204" pitchFamily="34" charset="0"/>
              <a:sym typeface="Wingdings 2" panose="05020102010507070707" pitchFamily="18" charset="2"/>
            </a:endParaRPr>
          </a:p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None/>
            </a:pPr>
            <a:r>
              <a:rPr lang="fa-IR" sz="2800" dirty="0" smtClean="0">
                <a:latin typeface="Arial" panose="020B0604020202020204" pitchFamily="34" charset="0"/>
                <a:sym typeface="Wingdings 2" panose="05020102010507070707" pitchFamily="18" charset="2"/>
              </a:rPr>
              <a:t>نگرش </a:t>
            </a:r>
            <a:r>
              <a:rPr lang="fa-IR" sz="2800" dirty="0">
                <a:latin typeface="Arial" panose="020B0604020202020204" pitchFamily="34" charset="0"/>
                <a:sym typeface="Wingdings 2" panose="05020102010507070707" pitchFamily="18" charset="2"/>
              </a:rPr>
              <a:t>حسابداری ، استفاده  از ارزش فعلی  جریان  سود مورد  انتظار واحد  تجاری را به  عنوان مبنای  اندازه گیری  سرمایه  به  دلیل  وجود ابهامات عمده در مورد زمان ، میزان جریان های آتی و نرخ تنزیل عملی ندانسته و بر همین اساس  سرمایه را بر حسب خالص دارایی های واحد تجاری اندازه گیری می نماید.</a:t>
            </a:r>
            <a:endParaRPr lang="en-US" sz="2800" dirty="0">
              <a:latin typeface="Arial" panose="020B0604020202020204" pitchFamily="34" charset="0"/>
              <a:sym typeface="Wingdings 2" panose="05020102010507070707" pitchFamily="18" charset="2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5536" y="1125538"/>
            <a:ext cx="8568952" cy="16557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95288" y="3429000"/>
            <a:ext cx="8496300" cy="3311525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0CADB455-8428-4979-AF17-DDC056F1C629}" type="slidenum">
              <a:rPr lang="en-US"/>
              <a:pPr/>
              <a:t>6</a:t>
            </a:fld>
            <a:endParaRPr lang="en-US"/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2411413" y="333375"/>
            <a:ext cx="6481762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>
              <a:buClrTx/>
              <a:buFontTx/>
              <a:buNone/>
            </a:pPr>
            <a:r>
              <a:rPr lang="fa-IR" dirty="0">
                <a:solidFill>
                  <a:srgbClr val="FFFF00"/>
                </a:solidFill>
                <a:latin typeface="Arial" panose="020B0604020202020204" pitchFamily="34" charset="0"/>
              </a:rPr>
              <a:t>ر</a:t>
            </a:r>
            <a:r>
              <a:rPr lang="fa-IR" sz="2400" dirty="0">
                <a:solidFill>
                  <a:srgbClr val="FF0000"/>
                </a:solidFill>
                <a:latin typeface="Arial" panose="020B0604020202020204" pitchFamily="34" charset="0"/>
              </a:rPr>
              <a:t>ویکرد های مربوط به اندازه گیری سرمایه :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3850" y="1700213"/>
            <a:ext cx="8640763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</a:pPr>
            <a:r>
              <a:rPr lang="fa-IR" sz="2800" dirty="0"/>
              <a:t>برای اندازه گیری سرمایه دو رویکرد موجود می باشد :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>
                <a:solidFill>
                  <a:srgbClr val="00B050"/>
                </a:solidFill>
              </a:rPr>
              <a:t>سرمایه مالی </a:t>
            </a:r>
            <a:r>
              <a:rPr lang="ar-SA" sz="2800" dirty="0">
                <a:solidFill>
                  <a:srgbClr val="00B050"/>
                </a:solidFill>
              </a:rPr>
              <a:t>–</a:t>
            </a:r>
            <a:r>
              <a:rPr lang="fa-IR" sz="2800" dirty="0">
                <a:solidFill>
                  <a:srgbClr val="00B050"/>
                </a:solidFill>
              </a:rPr>
              <a:t> </a:t>
            </a:r>
            <a:r>
              <a:rPr lang="fa-IR" sz="2800" dirty="0"/>
              <a:t>عبارت است از خالص دارایی ها یا حقوق صاحبان سرمایه که می توان آن را بر  حسب واحدهای  اسمی پول ( یا قدرت خرید ثابت ) اندازه گیری نمود . </a:t>
            </a:r>
            <a:endParaRPr lang="en-US" sz="28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50825" y="3860800"/>
            <a:ext cx="87137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 startAt="2"/>
            </a:pPr>
            <a:r>
              <a:rPr lang="fa-IR" sz="2800" dirty="0">
                <a:solidFill>
                  <a:srgbClr val="00B050"/>
                </a:solidFill>
              </a:rPr>
              <a:t>سرمایه فیزیکی </a:t>
            </a:r>
            <a:r>
              <a:rPr lang="ar-SA" sz="2800" dirty="0">
                <a:solidFill>
                  <a:srgbClr val="00B050"/>
                </a:solidFill>
              </a:rPr>
              <a:t>–</a:t>
            </a:r>
            <a:r>
              <a:rPr lang="fa-IR" sz="2800" dirty="0">
                <a:solidFill>
                  <a:srgbClr val="00B050"/>
                </a:solidFill>
              </a:rPr>
              <a:t>  </a:t>
            </a:r>
            <a:r>
              <a:rPr lang="fa-IR" sz="2800" dirty="0"/>
              <a:t>در این  مفهوم  سرمایه عبارت  است  از توان وظرفیت تولیدی واحد تجاری که به روش های مختلف نظیر میزان تولید روزانه قابل اندازه گیری است .</a:t>
            </a:r>
            <a:endParaRPr lang="en-US" sz="2800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95288" y="5300663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fa-IR" sz="2800" dirty="0">
                <a:solidFill>
                  <a:srgbClr val="00B050"/>
                </a:solidFill>
                <a:latin typeface="Arial" panose="020B0604020202020204" pitchFamily="34" charset="0"/>
              </a:rPr>
              <a:t> انتخاب هر یک از دو رویکرد فوق به اهداف و علاقه مندی استفاده کنندگان صورت های مالی خواهد داشت</a:t>
            </a:r>
            <a:r>
              <a:rPr lang="fa-IR" sz="2800" dirty="0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2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6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0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971524FC-7280-4EFC-A3F1-CDE40176F432}" type="slidenum">
              <a:rPr lang="en-US"/>
              <a:pPr/>
              <a:t>7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2843213" y="260350"/>
            <a:ext cx="5830887" cy="1152525"/>
          </a:xfrm>
          <a:prstGeom prst="bevel">
            <a:avLst>
              <a:gd name="adj" fmla="val 125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>
              <a:buClrTx/>
              <a:buFontTx/>
              <a:buNone/>
            </a:pPr>
            <a:r>
              <a:rPr lang="fa-IR" dirty="0">
                <a:latin typeface="Arial" panose="020B0604020202020204" pitchFamily="34" charset="0"/>
              </a:rPr>
              <a:t>ن</a:t>
            </a:r>
            <a:r>
              <a:rPr lang="fa-IR" sz="2400" dirty="0">
                <a:solidFill>
                  <a:srgbClr val="FF0000"/>
                </a:solidFill>
                <a:latin typeface="Arial" panose="020B0604020202020204" pitchFamily="34" charset="0"/>
              </a:rPr>
              <a:t>ظریه های مربوط به اندازه گیری سود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388" y="1916113"/>
            <a:ext cx="8785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FontTx/>
              <a:buAutoNum type="romanUcPeriod"/>
            </a:pPr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388" y="1700213"/>
            <a:ext cx="87852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chemeClr val="folHlink"/>
              </a:buClr>
              <a:buFontTx/>
              <a:buAutoNum type="romanUcPeriod"/>
            </a:pPr>
            <a:r>
              <a:rPr lang="fa-I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نظریه عملکرد جاری           </a:t>
            </a:r>
          </a:p>
          <a:p>
            <a:pPr algn="r" rtl="1">
              <a:spcBef>
                <a:spcPct val="50000"/>
              </a:spcBef>
              <a:buClr>
                <a:schemeClr val="folHlink"/>
              </a:buClr>
              <a:buFontTx/>
              <a:buAutoNum type="romanUcPeriod"/>
            </a:pPr>
            <a:r>
              <a:rPr lang="fa-I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نظریه شمول کلی 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0825" y="3213100"/>
            <a:ext cx="8534400" cy="1809750"/>
          </a:xfrm>
          <a:prstGeom prst="rect">
            <a:avLst/>
          </a:prstGeom>
          <a:noFill/>
          <a:ln w="9525" algn="ctr">
            <a:solidFill>
              <a:srgbClr val="99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000066"/>
              </a:buClr>
              <a:buFont typeface="Wingdings 2" panose="05020102010507070707" pitchFamily="18" charset="2"/>
              <a:buChar char="²"/>
            </a:pPr>
            <a:r>
              <a:rPr lang="fa-IR" sz="2800" dirty="0"/>
              <a:t>طبق نظریه عملکرد جاری صرفا آن دسته از رویدادها و تغییرات ارزش که توسط مدیریت قابل کنترل بوده و معلول تصمیمات دوره جاری است باید در محاسبه سود دخالت داده شود .این مفهوم بر اندازه گیری کارایی تاکید دارد.</a:t>
            </a:r>
            <a:endParaRPr lang="en-US" sz="2800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323850" y="5229225"/>
            <a:ext cx="8496300" cy="1382713"/>
          </a:xfrm>
          <a:prstGeom prst="rect">
            <a:avLst/>
          </a:prstGeom>
          <a:noFill/>
          <a:ln w="9525" algn="ctr">
            <a:solidFill>
              <a:srgbClr val="99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chemeClr val="bg1"/>
              </a:buClr>
              <a:buFont typeface="Wingdings 2" panose="05020102010507070707" pitchFamily="18" charset="2"/>
              <a:buChar char="²"/>
            </a:pPr>
            <a:r>
              <a:rPr lang="fa-IR" sz="2800" dirty="0"/>
              <a:t>بر اساس نظریه شمول کلی ، سود باید شامل کلیه تغییرات در حقوق صاحبان  سهام به  استثنای  توزیع  سود  سهام  و نقل  و انتقالات  سرمایه ای باشد.</a:t>
            </a:r>
            <a:endParaRPr lang="en-US" sz="2800" dirty="0"/>
          </a:p>
        </p:txBody>
      </p:sp>
      <p:sp>
        <p:nvSpPr>
          <p:cNvPr id="8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9" name="AutoShape 2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0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1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E2A59BC0-9B0B-4C97-BB61-D3D012AD1E3E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979613" y="0"/>
            <a:ext cx="6985000" cy="1223963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>
                <a:solidFill>
                  <a:srgbClr val="FF0000"/>
                </a:solidFill>
              </a:rPr>
              <a:t>دلایل طرفداران نظریه عملکرد جاری: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1844675"/>
            <a:ext cx="8964613" cy="393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None/>
            </a:pPr>
            <a:r>
              <a:rPr lang="fa-IR" sz="2800" dirty="0"/>
              <a:t>1- سود خالص باید بر عملیات </a:t>
            </a:r>
            <a:r>
              <a:rPr lang="fa-IR" sz="2800" dirty="0">
                <a:solidFill>
                  <a:srgbClr val="00B050"/>
                </a:solidFill>
              </a:rPr>
              <a:t>عادی و متعارف </a:t>
            </a:r>
            <a:r>
              <a:rPr lang="fa-IR" sz="2800" dirty="0"/>
              <a:t>تاکید کند.</a:t>
            </a:r>
            <a:endParaRPr lang="en-US" sz="2800" dirty="0"/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None/>
            </a:pPr>
            <a:endParaRPr lang="fa-IR" sz="2800" dirty="0"/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None/>
            </a:pPr>
            <a:r>
              <a:rPr lang="fa-IR" sz="2800" dirty="0"/>
              <a:t>2- سود جاری باید </a:t>
            </a:r>
            <a:r>
              <a:rPr lang="fa-IR" sz="2800" dirty="0">
                <a:solidFill>
                  <a:srgbClr val="00B050"/>
                </a:solidFill>
              </a:rPr>
              <a:t>نشانگر عملیات دوره جاری </a:t>
            </a:r>
            <a:r>
              <a:rPr lang="fa-IR" sz="2800" dirty="0"/>
              <a:t>باشد تا </a:t>
            </a:r>
            <a:r>
              <a:rPr lang="fa-IR" sz="2800" dirty="0">
                <a:solidFill>
                  <a:srgbClr val="00B050"/>
                </a:solidFill>
              </a:rPr>
              <a:t>امکان مقایسه </a:t>
            </a:r>
            <a:r>
              <a:rPr lang="fa-IR" sz="2800" dirty="0"/>
              <a:t>عملیات مزبور با عملکرد سنوات قبل وجود داشته باشد.</a:t>
            </a:r>
            <a:endParaRPr lang="en-US" sz="2800" dirty="0"/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None/>
            </a:pPr>
            <a:endParaRPr lang="fa-IR" sz="2800" dirty="0"/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None/>
            </a:pPr>
            <a:r>
              <a:rPr lang="fa-IR" sz="2800" dirty="0"/>
              <a:t>3- منظور نمودن اقلام غیر مترقبه ،غالباً موجب </a:t>
            </a:r>
            <a:r>
              <a:rPr lang="fa-IR" sz="2800" dirty="0">
                <a:solidFill>
                  <a:srgbClr val="00B050"/>
                </a:solidFill>
              </a:rPr>
              <a:t>سلب توانایی استفاده کنندگان صورت های مالی در تعیین سود حاصل از عملیات </a:t>
            </a:r>
            <a:r>
              <a:rPr lang="fa-IR" sz="2800" dirty="0"/>
              <a:t>می شود.</a:t>
            </a:r>
          </a:p>
        </p:txBody>
      </p:sp>
      <p:sp>
        <p:nvSpPr>
          <p:cNvPr id="5" name="AutoShape 1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fld id="{10D22BE2-521A-4BED-8C1B-702C15883833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979613" y="0"/>
            <a:ext cx="6985000" cy="1223963"/>
          </a:xfrm>
          <a:prstGeom prst="star8">
            <a:avLst>
              <a:gd name="adj" fmla="val 3825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buFontTx/>
              <a:buNone/>
            </a:pPr>
            <a:r>
              <a:rPr lang="fa-IR" sz="2400" dirty="0">
                <a:solidFill>
                  <a:srgbClr val="FF0000"/>
                </a:solidFill>
              </a:rPr>
              <a:t>دلایل طرفداران نظریه شمول کلی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79388" y="1628775"/>
            <a:ext cx="8964612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88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86000" indent="-457200" algn="l" rtl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عدم انعکاس اقلام غیرمترقبه و یا</a:t>
            </a:r>
            <a:r>
              <a:rPr lang="fa-IR" dirty="0"/>
              <a:t> </a:t>
            </a:r>
            <a:r>
              <a:rPr lang="fa-IR" sz="2800" dirty="0"/>
              <a:t>اصلاحات دوره های قبل در محاسبه سود خالص باعث آن می شود که </a:t>
            </a:r>
            <a:r>
              <a:rPr lang="fa-IR" sz="2800" dirty="0">
                <a:solidFill>
                  <a:srgbClr val="00B050"/>
                </a:solidFill>
              </a:rPr>
              <a:t>حاصل جمع سود های خالص سالانه در طی عمر واحد اقتصادی </a:t>
            </a:r>
            <a:r>
              <a:rPr lang="fa-IR" sz="2800" dirty="0"/>
              <a:t>مساوی با کل سود واحد مزبور نشود.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حذف برخی اقلام از محاسبه سود خالص باعث </a:t>
            </a:r>
            <a:r>
              <a:rPr lang="fa-IR" sz="2800" dirty="0">
                <a:solidFill>
                  <a:srgbClr val="00B050"/>
                </a:solidFill>
              </a:rPr>
              <a:t>دستکاری و تحریف </a:t>
            </a:r>
            <a:r>
              <a:rPr lang="fa-IR" sz="2800" dirty="0"/>
              <a:t>احتمالی رقم سود خالص سالانه می شود.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r>
              <a:rPr lang="fa-IR" sz="2800" dirty="0"/>
              <a:t>آوردن کلیه اقلام درآمد و هزینه در صورت سود وزیان باعث می شود که تهیه آن آسان تر و </a:t>
            </a:r>
            <a:r>
              <a:rPr lang="fa-IR" sz="2800" dirty="0">
                <a:solidFill>
                  <a:srgbClr val="00B050"/>
                </a:solidFill>
              </a:rPr>
              <a:t>فهم آن راحت تر </a:t>
            </a:r>
            <a:r>
              <a:rPr lang="fa-IR" sz="2800" dirty="0"/>
              <a:t>شده و </a:t>
            </a:r>
            <a:r>
              <a:rPr lang="fa-IR" sz="2800" dirty="0">
                <a:solidFill>
                  <a:srgbClr val="00B050"/>
                </a:solidFill>
              </a:rPr>
              <a:t>دستخوش قضاوت های فردی مدیران و یا حسابداران </a:t>
            </a:r>
            <a:r>
              <a:rPr lang="fa-IR" sz="2800" dirty="0"/>
              <a:t>تهیه کننده صورت های مالی قرار نگیرد. </a:t>
            </a:r>
          </a:p>
          <a:p>
            <a:pPr algn="r" rtl="1">
              <a:spcBef>
                <a:spcPct val="50000"/>
              </a:spcBef>
              <a:buClr>
                <a:srgbClr val="FFFF00"/>
              </a:buClr>
              <a:buFontTx/>
              <a:buAutoNum type="romanUcPeriod"/>
            </a:pPr>
            <a:endParaRPr lang="en-US" dirty="0"/>
          </a:p>
        </p:txBody>
      </p:sp>
      <p:sp>
        <p:nvSpPr>
          <p:cNvPr id="5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33375"/>
            <a:ext cx="395288" cy="503238"/>
          </a:xfrm>
          <a:prstGeom prst="actionButtonHome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6" name="AutoShape 1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95288" y="333375"/>
            <a:ext cx="431800" cy="503238"/>
          </a:xfrm>
          <a:prstGeom prst="actionButtonReturn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433388" cy="360363"/>
          </a:xfrm>
          <a:prstGeom prst="actionButtonBackPrevious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0"/>
            <a:ext cx="431800" cy="360363"/>
          </a:xfrm>
          <a:prstGeom prst="actionButtonForwardNex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2288</Words>
  <Application>Microsoft Office PowerPoint</Application>
  <PresentationFormat>On-screen Show (4:3)</PresentationFormat>
  <Paragraphs>254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mahdi</dc:creator>
  <cp:lastModifiedBy>mahdi</cp:lastModifiedBy>
  <cp:revision>74</cp:revision>
  <dcterms:created xsi:type="dcterms:W3CDTF">2020-03-11T16:52:57Z</dcterms:created>
  <dcterms:modified xsi:type="dcterms:W3CDTF">2020-03-11T19:31:17Z</dcterms:modified>
</cp:coreProperties>
</file>