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7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674C3-1FCE-43C4-B0F1-3EF1586A2F3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7A82-3EDE-45A3-A5C9-D1B86E67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FE9-32A2-45C7-AAF6-D03F0224BD0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24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F585-C975-4545-8373-67695D3AD68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978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1B12-D40D-49FA-97E9-EFA88E06EF3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05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AC8A-8A80-421D-B9AD-4F03485FAE7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955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9E23-2B39-4F94-9408-0A8DC758E2C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307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5FA4-CF30-4535-B293-829226161FC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205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DF3F-303A-4B38-8E2B-F0A18614ADF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38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2789-1163-41EA-9CEE-84FDB840E62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954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68-34B5-45D5-BEEE-401C6796577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5603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EF5-F5DC-4036-BCE6-D21216AC7F9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8858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F89B-38DC-4AFD-B807-0FA1A00669D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989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0498-1A1D-4BFA-8589-2FD3F5BE75D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804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0AB-DCD4-4F20-AE72-3B432EEE499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3947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DC6-D3EB-411A-AFEA-A7355CF97BA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523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DBBF-AA88-4D80-B8EA-C25C2E2C86F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4181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3FD1-88FE-444C-8405-4CA6FDA9B2F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61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5B86-8A83-47FD-AA2F-82103B82FE7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0151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6C66-4E1A-4B47-84D1-7D5A6CDCCFA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1309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988-5E83-439B-A5F9-B78E658DFE8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0585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BAE0-3EBD-488C-ABB6-2A98EE86696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715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0C11-2B19-4178-9427-EF6FA8054CF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7526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52D-9BF4-4EF2-A6FD-AFFA90E5C83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54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140E-32F6-4207-981C-1B42E9CE22F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6845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158-0D59-4D9C-82D7-4F0C6015ACB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2258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CB56-0E00-4122-B0BF-7DDB8352AA6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563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7A5-8AB6-40E1-8A3C-B150F6FE258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613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0121-F8D8-4F09-8EB0-4D662CE42DE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0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33DC-EB70-4A2E-AC8F-480E57E6EE5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371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6613-013B-45D7-BEA6-EE997EE7676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252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2D23-7C96-483A-8E29-2FF1C5FC245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855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1DF3-F5F6-4DE8-B73F-FCB36F250A2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616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12C2-43DA-41EA-9172-3AF582F3C24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190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A8A5D-06E1-4599-B067-F5274FBD985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92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013C-84AD-4C42-9F64-47753786A54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0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212273"/>
            <a:ext cx="8915399" cy="107372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  <a:t>به نام خدا</a:t>
            </a:r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dirty="0">
                <a:cs typeface="B Titr" panose="00000700000000000000" pitchFamily="2" charset="-78"/>
              </a:rPr>
              <a:t>دانشگاه فنی  و حرفه ای زنجان</a:t>
            </a:r>
            <a:br>
              <a:rPr lang="en-US" dirty="0"/>
            </a:br>
            <a:endParaRPr lang="fa-IR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2713052"/>
            <a:ext cx="8915399" cy="3632330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مدیریت ماشین آلات ساخت پروژه های عمرانی</a:t>
            </a:r>
          </a:p>
          <a:p>
            <a:pPr algn="ctr"/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جلسه دوم</a:t>
            </a:r>
          </a:p>
          <a:p>
            <a:pPr algn="ct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مدرس: رضـا نظـری</a:t>
            </a:r>
            <a:endParaRPr lang="en-US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 </a:t>
            </a:r>
            <a:endParaRPr lang="en-US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نیمسال دوم 99 – 98</a:t>
            </a:r>
            <a:r>
              <a:rPr lang="fa-IR" sz="4000" b="1" dirty="0"/>
              <a:t> </a:t>
            </a:r>
            <a:endParaRPr lang="en-US" sz="4000" dirty="0"/>
          </a:p>
          <a:p>
            <a:pPr algn="ctr"/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4BA98-CFA0-4BF6-8A99-14ACDD8B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693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80" y="1152661"/>
            <a:ext cx="11397803" cy="4346618"/>
          </a:xfrm>
        </p:spPr>
        <p:txBody>
          <a:bodyPr/>
          <a:lstStyle/>
          <a:p>
            <a:pPr marL="0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مثل دامپتراک ها که ظرفیت آنها 30 تا 340 تن و ظرفیت پر 15 تا 173 مترمکعب و فقط در پروژه های سنگین مثل سدسازی، راهسازی، اسکله سازی و معادن کاربرد دارد و قابلیت آن را دارند که در شیب 40 تا 30 درصد بصورت عمود بر شیب کمپرسی و بار را تخلیه نمایند و هیچگونه خطر واژگونی هم ندارند بخاطر سیستم هیدرولیک چرخ ها و اتاق جلو و عقب، به کمرشکن تریلی یا بوژی برای جابجایی دارند.</a:t>
            </a:r>
            <a:endParaRPr lang="en-US" sz="28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برای بیان ظرفیت می توان از این روش بهره برد.</a:t>
            </a:r>
          </a:p>
          <a:p>
            <a:pPr marL="0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1- مقدار قادر به حمل بر حسب تن (مثل آسفالت یا شن ماسه)</a:t>
            </a:r>
          </a:p>
          <a:p>
            <a:pPr marL="0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2- حجم انباشته بر حسب </a:t>
            </a:r>
            <a:r>
              <a:rPr lang="en-US" sz="2800" dirty="0">
                <a:cs typeface="B Nazanin" panose="00000400000000000000" pitchFamily="2" charset="-78"/>
              </a:rPr>
              <a:t>m3 </a:t>
            </a:r>
          </a:p>
          <a:p>
            <a:pPr marL="0" indent="0" algn="just">
              <a:buNone/>
            </a:pPr>
            <a:r>
              <a:rPr lang="en-US" sz="2800" dirty="0">
                <a:cs typeface="B Nazanin" panose="00000400000000000000" pitchFamily="2" charset="-78"/>
              </a:rPr>
              <a:t>3- </a:t>
            </a:r>
            <a:r>
              <a:rPr lang="fa-IR" sz="2800" dirty="0">
                <a:cs typeface="B Nazanin" panose="00000400000000000000" pitchFamily="2" charset="-78"/>
              </a:rPr>
              <a:t>حجم پر بر حسب </a:t>
            </a:r>
            <a:r>
              <a:rPr lang="en-US" sz="2800" dirty="0">
                <a:cs typeface="B Nazanin" panose="00000400000000000000" pitchFamily="2" charset="-78"/>
              </a:rPr>
              <a:t>m3 </a:t>
            </a:r>
          </a:p>
          <a:p>
            <a:pPr marL="0" indent="0" algn="just">
              <a:buNone/>
            </a:pPr>
            <a:endParaRPr lang="en-US" sz="28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2802474" y="3747751"/>
            <a:ext cx="1666495" cy="1751527"/>
            <a:chOff x="5048" y="3932"/>
            <a:chExt cx="1455" cy="1279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5048" y="3932"/>
              <a:ext cx="1455" cy="742"/>
              <a:chOff x="5048" y="7352"/>
              <a:chExt cx="1455" cy="742"/>
            </a:xfrm>
          </p:grpSpPr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5048" y="7670"/>
                <a:ext cx="1103" cy="42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15" descr="Dashed upward diagonal"/>
              <p:cNvSpPr>
                <a:spLocks noChangeArrowheads="1"/>
              </p:cNvSpPr>
              <p:nvPr/>
            </p:nvSpPr>
            <p:spPr bwMode="auto">
              <a:xfrm>
                <a:off x="5275" y="7427"/>
                <a:ext cx="576" cy="667"/>
              </a:xfrm>
              <a:prstGeom prst="triangle">
                <a:avLst>
                  <a:gd name="adj" fmla="val 50000"/>
                </a:avLst>
              </a:prstGeom>
              <a:pattFill prst="dashUpDiag">
                <a:fgClr>
                  <a:srgbClr val="BFBFB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FBFB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16" descr="Dashed upward diagonal"/>
              <p:cNvSpPr>
                <a:spLocks noChangeArrowheads="1"/>
              </p:cNvSpPr>
              <p:nvPr/>
            </p:nvSpPr>
            <p:spPr bwMode="auto">
              <a:xfrm rot="-1031446">
                <a:off x="5365" y="7352"/>
                <a:ext cx="576" cy="667"/>
              </a:xfrm>
              <a:prstGeom prst="triangle">
                <a:avLst>
                  <a:gd name="adj" fmla="val 50000"/>
                </a:avLst>
              </a:prstGeom>
              <a:pattFill prst="dashUpDiag">
                <a:fgClr>
                  <a:srgbClr val="BFBFBF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BFBFB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113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6151" y="7427"/>
                <a:ext cx="94" cy="2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4" name="AutoShape 18"/>
              <p:cNvCxnSpPr>
                <a:cxnSpLocks noChangeShapeType="1"/>
              </p:cNvCxnSpPr>
              <p:nvPr/>
            </p:nvCxnSpPr>
            <p:spPr bwMode="auto">
              <a:xfrm>
                <a:off x="6245" y="7427"/>
                <a:ext cx="25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5048" y="4498"/>
              <a:ext cx="1288" cy="713"/>
              <a:chOff x="5457" y="8094"/>
              <a:chExt cx="1288" cy="713"/>
            </a:xfrm>
          </p:grpSpPr>
          <p:sp>
            <p:nvSpPr>
              <p:cNvPr id="15" name="Rectangle 20" descr="Wave"/>
              <p:cNvSpPr>
                <a:spLocks noChangeArrowheads="1"/>
              </p:cNvSpPr>
              <p:nvPr/>
            </p:nvSpPr>
            <p:spPr bwMode="auto">
              <a:xfrm>
                <a:off x="5457" y="8322"/>
                <a:ext cx="1046" cy="485"/>
              </a:xfrm>
              <a:prstGeom prst="rect">
                <a:avLst/>
              </a:prstGeom>
              <a:pattFill prst="wave">
                <a:fgClr>
                  <a:srgbClr val="BFBFBF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117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6503" y="8094"/>
                <a:ext cx="242" cy="2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308A90-1317-4DCB-9AD3-CA596704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783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4095" y="578073"/>
                <a:ext cx="11191741" cy="606742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fa-IR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fa-IR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چنانچه از کامیون برای جابجایی سنگ استفاده شود بهتر است داخل اتاق کامیون آهن کشی و یا نبشی تقویت شود تا عمر مفید اتاق بالابر و رو از نظر اقتصادی در پروژه مقرون به صرفه خواهد بود .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مسئله : برای حل مصالح به یک کارگاه ماسه شویی از یک لودر کوماتسو 470 استفاده می شود ، با توجه اطلاعات داده شده تعداد کامیونهای مورد نیاز را محاسبه کنید .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سیکل کار لودر : </a:t>
                </a:r>
                <a:r>
                  <a:rPr lang="en-US" sz="2400" dirty="0">
                    <a:cs typeface="B Nazanin" panose="00000400000000000000" pitchFamily="2" charset="-78"/>
                  </a:rPr>
                  <a:t>min</a:t>
                </a:r>
                <a:r>
                  <a:rPr lang="fa-IR" sz="2400" dirty="0">
                    <a:cs typeface="B Nazanin" panose="00000400000000000000" pitchFamily="2" charset="-78"/>
                  </a:rPr>
                  <a:t> 2 دقیقه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سرعت کامیون در رفت : </a:t>
                </a:r>
                <a:r>
                  <a:rPr lang="en-US" sz="2400" dirty="0">
                    <a:cs typeface="B Nazanin" panose="00000400000000000000" pitchFamily="2" charset="-78"/>
                  </a:rPr>
                  <a:t>40km/h</a:t>
                </a: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سرعت کامیون در برگشت : </a:t>
                </a:r>
                <a:r>
                  <a:rPr lang="en-US" sz="2400" dirty="0">
                    <a:cs typeface="B Nazanin" panose="00000400000000000000" pitchFamily="2" charset="-78"/>
                  </a:rPr>
                  <a:t>60km/h</a:t>
                </a:r>
                <a:endParaRPr lang="fa-IR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000" dirty="0">
                    <a:cs typeface="B Nazanin" panose="00000400000000000000" pitchFamily="2" charset="-78"/>
                  </a:rPr>
                  <a:t>فاصله معدن تا کارگاه ماسه شویی :  </a:t>
                </a:r>
                <a:r>
                  <a:rPr lang="en-US" sz="2000" dirty="0">
                    <a:cs typeface="B Nazanin" panose="00000400000000000000" pitchFamily="2" charset="-78"/>
                  </a:rPr>
                  <a:t>15km </a:t>
                </a:r>
                <a14:m>
                  <m:oMath xmlns:m="http://schemas.openxmlformats.org/officeDocument/2006/math">
                    <m:r>
                      <a:rPr lang="fa-IR" sz="2000">
                        <a:latin typeface="Cambria Math" panose="02040503050406030204" pitchFamily="18" charset="0"/>
                      </a:rPr>
                      <m:t>رفت</m:t>
                    </m:r>
                    <m:r>
                      <a:rPr lang="fa-IR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2000">
                        <a:latin typeface="Cambria Math" panose="02040503050406030204" pitchFamily="18" charset="0"/>
                      </a:rPr>
                      <m:t>زمان</m:t>
                    </m:r>
                    <m:r>
                      <a:rPr lang="fa-IR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فاصله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سرعت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375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000" dirty="0">
                    <a:cs typeface="B Nazanin" panose="00000400000000000000" pitchFamily="2" charset="-78"/>
                  </a:rPr>
                  <a:t>زمان تخلیه برای کامیون : </a:t>
                </a:r>
                <a:r>
                  <a:rPr lang="en-US" sz="2000" dirty="0">
                    <a:cs typeface="B Nazanin" panose="00000400000000000000" pitchFamily="2" charset="-78"/>
                  </a:rPr>
                  <a:t>min</a:t>
                </a:r>
                <a:r>
                  <a:rPr lang="fa-IR" sz="2000" dirty="0">
                    <a:cs typeface="B Nazanin" panose="00000400000000000000" pitchFamily="2" charset="-78"/>
                  </a:rPr>
                  <a:t>2 </a:t>
                </a:r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000" dirty="0">
                    <a:cs typeface="B Nazanin" panose="00000400000000000000" pitchFamily="2" charset="-78"/>
                  </a:rPr>
                  <a:t>زمان نوبت گیری کامیون برای بارگیری : </a:t>
                </a:r>
                <a:r>
                  <a:rPr lang="en-US" sz="2000" dirty="0">
                    <a:cs typeface="B Nazanin" panose="00000400000000000000" pitchFamily="2" charset="-78"/>
                  </a:rPr>
                  <a:t>min</a:t>
                </a:r>
                <a:r>
                  <a:rPr lang="fa-IR" sz="2000" dirty="0">
                    <a:cs typeface="B Nazanin" panose="00000400000000000000" pitchFamily="2" charset="-78"/>
                  </a:rPr>
                  <a:t>3  </a:t>
                </a:r>
                <a14:m>
                  <m:oMath xmlns:m="http://schemas.openxmlformats.org/officeDocument/2006/math">
                    <m:r>
                      <a:rPr lang="fa-IR" sz="2000">
                        <a:latin typeface="Cambria Math" panose="02040503050406030204" pitchFamily="18" charset="0"/>
                      </a:rPr>
                      <m:t>برگشت</m:t>
                    </m:r>
                    <m:r>
                      <a:rPr lang="fa-IR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2000">
                        <a:latin typeface="Cambria Math" panose="02040503050406030204" pitchFamily="18" charset="0"/>
                      </a:rPr>
                      <m:t>زمان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000" dirty="0">
                    <a:cs typeface="B Nazanin" panose="00000400000000000000" pitchFamily="2" charset="-78"/>
                  </a:rPr>
                  <a:t>حل : گام اول : کل زمانی را که برای یک نوبت بارگیری به تخلیه و برگشت کامیون لازم است را محاسبه می کنیم. </a:t>
                </a:r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fa-IR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095" y="578073"/>
                <a:ext cx="11191741" cy="6067426"/>
              </a:xfrm>
              <a:blipFill rotWithShape="0">
                <a:blip r:embed="rId2"/>
                <a:stretch>
                  <a:fillRect r="-87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CC5CC-B749-4FE7-9674-24D2D999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721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366" y="578072"/>
                <a:ext cx="11684917" cy="614469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a-IR" dirty="0"/>
              </a:p>
              <a:p>
                <a:pPr marL="0" indent="0">
                  <a:buNone/>
                </a:pPr>
                <a:r>
                  <a:rPr lang="fa-IR" sz="2400" b="1" dirty="0">
                    <a:cs typeface="B Nazanin" panose="00000400000000000000" pitchFamily="2" charset="-78"/>
                  </a:rPr>
                  <a:t>دقیقه  </a:t>
                </a:r>
                <a:r>
                  <a:rPr lang="en-US" sz="2400" dirty="0">
                    <a:cs typeface="B Nazanin" panose="00000400000000000000" pitchFamily="2" charset="-78"/>
                  </a:rPr>
                  <a:t>2+22.5+15+2+3=44.3=45min </a:t>
                </a:r>
                <a:r>
                  <a:rPr lang="fa-IR" sz="2400" b="1" dirty="0">
                    <a:cs typeface="B Nazanin" panose="00000400000000000000" pitchFamily="2" charset="-78"/>
                  </a:rPr>
                  <a:t> = سیکل کامل یک سرویس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b="1" dirty="0">
                    <a:cs typeface="B Nazanin" panose="00000400000000000000" pitchFamily="2" charset="-78"/>
                  </a:rPr>
                  <a:t>           </a:t>
                </a:r>
                <a:r>
                  <a:rPr lang="fa-IR" sz="2400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کامیون 22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a-IR" sz="2400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 = تعداد ماشین مورد نیاز </a:t>
                </a:r>
                <a:endParaRPr lang="en-US" sz="2400" dirty="0">
                  <a:solidFill>
                    <a:srgbClr val="C00000"/>
                  </a:solidFill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مسئله ) </a:t>
                </a:r>
                <a:r>
                  <a:rPr lang="fa-IR" sz="2400" b="1" dirty="0">
                    <a:cs typeface="B Nazanin" panose="00000400000000000000" pitchFamily="2" charset="-78"/>
                  </a:rPr>
                  <a:t>برای خاکبرداری با لودری با ظرفیت متوسط 180 متر مکعب در ساعت چند دستگاه کامیون با ظرفیت متوسط 15 متر مکعب لازم است . (زمانهای رفت و برگشت 40 دقیقه ، بارگیری و تخلیه 10 دقیقه می باشد)</a:t>
                </a:r>
              </a:p>
              <a:p>
                <a:pPr marL="0" indent="0">
                  <a:buNone/>
                </a:pPr>
                <a:r>
                  <a:rPr lang="fa-IR" sz="2400" b="1" dirty="0">
                    <a:cs typeface="B Nazanin" panose="00000400000000000000" pitchFamily="2" charset="-78"/>
                  </a:rPr>
                  <a:t>1) 8 دستگاه کامیون        2) 12 دستگاه         3) 10 دستگاه     4) 15 دستگاه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b="1" dirty="0">
                    <a:cs typeface="B Nazanin" panose="00000400000000000000" pitchFamily="2" charset="-78"/>
                  </a:rPr>
                  <a:t>ضریب زمان 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833</m:t>
                    </m:r>
                  </m:oMath>
                </a14:m>
                <a:r>
                  <a:rPr lang="fa-IR" sz="2400" b="1" dirty="0">
                    <a:cs typeface="B Nazanin" panose="00000400000000000000" pitchFamily="2" charset="-78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a-IR" sz="2400">
                        <a:latin typeface="Cambria Math" panose="02040503050406030204" pitchFamily="18" charset="0"/>
                      </a:rPr>
                      <m:t>ساعت</m:t>
                    </m:r>
                    <m:r>
                      <a:rPr lang="fa-IR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2400">
                        <a:latin typeface="Cambria Math" panose="02040503050406030204" pitchFamily="18" charset="0"/>
                      </a:rPr>
                      <m:t>یک</m:t>
                    </m:r>
                    <m:r>
                      <a:rPr lang="fa-IR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2400">
                        <a:latin typeface="Cambria Math" panose="02040503050406030204" pitchFamily="18" charset="0"/>
                      </a:rPr>
                      <m:t>در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fa-IR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دستگاه  10 = 12 × </a:t>
                </a:r>
                <a:r>
                  <a:rPr lang="en-US" sz="2400" dirty="0">
                    <a:cs typeface="B Nazanin" panose="00000400000000000000" pitchFamily="2" charset="-78"/>
                  </a:rPr>
                  <a:t>0.883   </a:t>
                </a:r>
                <a:r>
                  <a:rPr lang="fa-IR" sz="2400" dirty="0">
                    <a:cs typeface="B Nazanin" panose="00000400000000000000" pitchFamily="2" charset="-78"/>
                  </a:rPr>
                  <a:t>                        </a:t>
                </a:r>
                <a:r>
                  <a:rPr lang="en-US" sz="2400" dirty="0">
                    <a:cs typeface="B Nazanin" panose="00000400000000000000" pitchFamily="2" charset="-78"/>
                  </a:rPr>
                  <a:t>40+10=50</a:t>
                </a:r>
                <a:r>
                  <a:rPr lang="fa-IR" sz="2400" dirty="0">
                    <a:cs typeface="B Nazanin" panose="00000400000000000000" pitchFamily="2" charset="-78"/>
                  </a:rPr>
                  <a:t> = زمان 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یا تناسب               12   60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دستگاه  </a:t>
                </a:r>
                <a:r>
                  <a:rPr lang="en-US" sz="2400" dirty="0">
                    <a:cs typeface="B Nazanin" panose="00000400000000000000" pitchFamily="2" charset="-78"/>
                  </a:rPr>
                  <a:t>x=  x=10</a:t>
                </a:r>
                <a:r>
                  <a:rPr lang="fa-IR" sz="2400" dirty="0">
                    <a:cs typeface="B Nazanin" panose="00000400000000000000" pitchFamily="2" charset="-78"/>
                  </a:rPr>
                  <a:t>       50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366" y="578072"/>
                <a:ext cx="11684917" cy="6144699"/>
              </a:xfrm>
              <a:blipFill rotWithShape="0">
                <a:blip r:embed="rId2"/>
                <a:stretch>
                  <a:fillRect l="-417" r="-88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11E6FB-7DEA-44F8-9134-EDEF168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853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9549" y="824247"/>
                <a:ext cx="11491734" cy="582125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fa-IR" sz="2400" b="1" dirty="0">
                    <a:solidFill>
                      <a:srgbClr val="C00000"/>
                    </a:solidFill>
                    <a:cs typeface="B Titr" panose="00000700000000000000" pitchFamily="2" charset="-78"/>
                  </a:rPr>
                  <a:t>تمرین 2: </a:t>
                </a:r>
              </a:p>
              <a:p>
                <a:pPr marL="0" indent="0" algn="just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برای یک ساعت کار لودری با ظرفیت 200 مترمکعب در ساعت چه تعداد کامیون با ظرفیت 10 مترمکعب لازم است. در صورتیکه فاصله رفت و برگشت کامیون 20 کیلومتر و زمان بارگیری و تخلیه 6 دقیقه و ساعت متوسط کامیون بین محل بارگیری و تخلیه 30 کیلومتر در ساعت باشد.</a:t>
                </a:r>
              </a:p>
              <a:p>
                <a:pPr algn="justLow">
                  <a:lnSpc>
                    <a:spcPct val="150000"/>
                  </a:lnSpc>
                </a:pPr>
                <a:r>
                  <a:rPr lang="fa-IR" sz="19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Titr" panose="00000700000000000000" pitchFamily="2" charset="-78"/>
                  </a:rPr>
                  <a:t>محاسبه حجم عملیات لودر:</a:t>
                </a:r>
                <a:endParaRPr lang="en-US" sz="19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marL="0" indent="0" algn="justLow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𝑄</m:t>
                      </m:r>
                      <m:r>
                        <a:rPr lang="en-US" sz="190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60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𝑐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𝑘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𝐸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𝑇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marL="0" indent="0" algn="justLow">
                  <a:lnSpc>
                    <a:spcPct val="150000"/>
                  </a:lnSpc>
                  <a:buNone/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Q</a:t>
                </a:r>
                <a:r>
                  <a:rPr lang="fa-I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 : حجم عملیات خاکی در یک ساعت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Compset" panose="00000400000000000000" pitchFamily="2" charset="-78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Compset" panose="000004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Compset" panose="00000400000000000000" pitchFamily="2" charset="-78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Compset" panose="00000400000000000000" pitchFamily="2" charset="-78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Compset" panose="00000400000000000000" pitchFamily="2" charset="-78"/>
                          </a:rPr>
                          <m:t>hr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B Compset" panose="00000400000000000000" pitchFamily="2" charset="-78"/>
                    <a:ea typeface="Calibri" panose="020F0502020204030204" pitchFamily="34" charset="0"/>
                    <a:cs typeface="B Compset" panose="00000400000000000000" pitchFamily="2" charset="-78"/>
                  </a:rPr>
                  <a:t> </a:t>
                </a:r>
                <a:r>
                  <a:rPr lang="fa-IR" sz="2600" dirty="0">
                    <a:effectLst/>
                    <a:latin typeface="B Compset" panose="00000400000000000000" pitchFamily="2" charset="-78"/>
                    <a:ea typeface="Calibri" panose="020F0502020204030204" pitchFamily="34" charset="0"/>
                    <a:cs typeface="B Compset" panose="00000400000000000000" pitchFamily="2" charset="-78"/>
                  </a:rPr>
                  <a:t>(راندمان)</a:t>
                </a:r>
                <a:endParaRPr lang="en-US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marL="0" indent="0" algn="justLow">
                  <a:lnSpc>
                    <a:spcPct val="150000"/>
                  </a:lnSpc>
                  <a:buNone/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T</a:t>
                </a:r>
                <a:r>
                  <a:rPr lang="en-US" sz="2600" dirty="0">
                    <a:effectLst/>
                    <a:latin typeface="B Compset" panose="00000400000000000000" pitchFamily="2" charset="-78"/>
                    <a:ea typeface="Calibri" panose="020F0502020204030204" pitchFamily="34" charset="0"/>
                    <a:cs typeface="B Compset" panose="00000400000000000000" pitchFamily="2" charset="-78"/>
                  </a:rPr>
                  <a:t> </a:t>
                </a:r>
                <a:r>
                  <a:rPr lang="fa-IR" sz="2600" dirty="0">
                    <a:effectLst/>
                    <a:latin typeface="B Compset" panose="00000400000000000000" pitchFamily="2" charset="-78"/>
                    <a:ea typeface="Calibri" panose="020F0502020204030204" pitchFamily="34" charset="0"/>
                    <a:cs typeface="B Compset" panose="00000400000000000000" pitchFamily="2" charset="-78"/>
                  </a:rPr>
                  <a:t>: زمان یک دوره کامل عملیات برحسب (سیکل)</a:t>
                </a:r>
                <a:endParaRPr lang="en-US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marL="0" indent="0" algn="justLow">
                  <a:lnSpc>
                    <a:spcPct val="150000"/>
                  </a:lnSpc>
                  <a:buNone/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C</a:t>
                </a:r>
                <a:r>
                  <a:rPr lang="fa-I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 : ظرفیت اجسام (پاکت) لودر (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m</a:t>
                </a:r>
                <a:r>
                  <a:rPr lang="en-US" sz="26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3</a:t>
                </a:r>
                <a:r>
                  <a:rPr lang="fa-I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)</a:t>
                </a:r>
                <a:endParaRPr lang="en-US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marL="0" indent="0" algn="justLow">
                  <a:lnSpc>
                    <a:spcPct val="150000"/>
                  </a:lnSpc>
                  <a:buNone/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K</a:t>
                </a:r>
                <a:r>
                  <a:rPr lang="fa-I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 : ضریب راندمان جام برای لودرها (از جدول کاتالوگ ها)</a:t>
                </a:r>
                <a:endParaRPr lang="en-US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marL="0" indent="0" algn="justLow">
                  <a:lnSpc>
                    <a:spcPct val="150000"/>
                  </a:lnSpc>
                  <a:buNone/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E</a:t>
                </a:r>
                <a:r>
                  <a:rPr lang="fa-I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 : بازده لودر (میزان کار مفید در یک ساعت) کاتالوگ</a:t>
                </a:r>
                <a:endParaRPr lang="en-US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marL="0" indent="0" algn="justLow">
                  <a:lnSpc>
                    <a:spcPct val="150000"/>
                  </a:lnSpc>
                  <a:buNone/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F</a:t>
                </a:r>
                <a:r>
                  <a:rPr lang="fa-I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 : ضریب تورم خاک.</a:t>
                </a:r>
                <a:endParaRPr lang="en-US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549" y="824247"/>
                <a:ext cx="11491734" cy="5821251"/>
              </a:xfrm>
              <a:blipFill rotWithShape="0">
                <a:blip r:embed="rId2"/>
                <a:stretch>
                  <a:fillRect l="-1061" t="-1361" r="-7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862E7-CE9B-4DEE-871E-333FD552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606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456" y="578072"/>
                <a:ext cx="11800827" cy="61833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a-IR" sz="2400" dirty="0">
                    <a:solidFill>
                      <a:srgbClr val="C00000"/>
                    </a:solidFill>
                    <a:cs typeface="B Titr" panose="00000700000000000000" pitchFamily="2" charset="-78"/>
                  </a:rPr>
                  <a:t>مثال : </a:t>
                </a:r>
              </a:p>
              <a:p>
                <a:endParaRPr lang="fa-IR" sz="400" dirty="0"/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قرار است عملیات گودبرداری ساختمان در زمینی به ابعاد 25 متر طول ، 20 متر عرض و 2 متر ارتفاع بوسیله یک دستگاه لودر چرخ لاستیک انجام پذیرد و جنس زمین از خاک نرم با دانه بندی مخلوط تشکیل شده باشد . مدت لازم جهت عملیات چقدر خواهد بود .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بازده لودر :   </a:t>
                </a:r>
                <a:r>
                  <a:rPr lang="en-US" sz="2400" dirty="0">
                    <a:cs typeface="B Nazanin" panose="00000400000000000000" pitchFamily="2" charset="-78"/>
                  </a:rPr>
                  <a:t>E=0.8</a:t>
                </a:r>
                <a:r>
                  <a:rPr lang="fa-IR" sz="2400" dirty="0">
                    <a:cs typeface="B Nazanin" panose="00000400000000000000" pitchFamily="2" charset="-78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ضریب جام :  </a:t>
                </a:r>
                <a:r>
                  <a:rPr lang="en-US" sz="2400" dirty="0">
                    <a:cs typeface="B Nazanin" panose="00000400000000000000" pitchFamily="2" charset="-78"/>
                  </a:rPr>
                  <a:t>x=0/95</a:t>
                </a:r>
              </a:p>
              <a:p>
                <a:pPr marL="0" indent="0" algn="r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ضریب تورم :    </a:t>
                </a:r>
                <a14:m>
                  <m:oMath xmlns:m="http://schemas.openxmlformats.org/officeDocument/2006/math">
                    <m:r>
                      <a:rPr lang="fa-IR" sz="2400">
                        <a:latin typeface="Cambria Math" panose="02040503050406030204" pitchFamily="18" charset="0"/>
                      </a:rPr>
                      <m:t>راندمان</m:t>
                    </m:r>
                    <m:r>
                      <a:rPr lang="fa-IR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095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735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9334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146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dirty="0"/>
                  <a:t>ضریب جام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a-IR" sz="2400" dirty="0">
                    <a:cs typeface="B Nazanin" panose="00000400000000000000" pitchFamily="2" charset="-78"/>
                  </a:rPr>
                  <a:t>زمان (سیکل) یک دوره کامل عملیات بر حسب دقیقه </a:t>
                </a:r>
                <a:r>
                  <a:rPr lang="en-US" dirty="0"/>
                  <a:t>T=0/735</a:t>
                </a:r>
              </a:p>
              <a:p>
                <a:pPr marL="0" indent="0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a-IR">
                              <a:latin typeface="Cambria Math" panose="02040503050406030204" pitchFamily="18" charset="0"/>
                            </a:rPr>
                            <m:t>راندمان</m:t>
                          </m:r>
                          <m:r>
                            <a:rPr lang="fa-I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146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682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456" y="578072"/>
                <a:ext cx="11800827" cy="6183335"/>
              </a:xfrm>
              <a:blipFill rotWithShape="0">
                <a:blip r:embed="rId2"/>
                <a:stretch>
                  <a:fillRect l="-671" t="-789" r="-8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DD184-DEC9-46E0-9F83-DF0BFF9A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018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9974" y="682580"/>
            <a:ext cx="6966912" cy="26015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9975" y="3388621"/>
            <a:ext cx="6966912" cy="25614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605EC7-90E4-4FD8-AF22-21F222CF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31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5605" y="578072"/>
            <a:ext cx="7624919" cy="27446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5604" y="3464418"/>
            <a:ext cx="7624919" cy="31553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EED6E-94E1-4612-899B-0250BA3B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0904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0018" y="1170500"/>
            <a:ext cx="8203841" cy="40454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F7BF4B-30AD-4744-8DC0-13EBFBB9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77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505" y="991450"/>
            <a:ext cx="9067800" cy="5010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1A1129-C0D3-4D3A-9497-BE7EE8A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299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313" y="799716"/>
            <a:ext cx="10431887" cy="1157873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فصل دوم  :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ماشین آلات عملیات خاکی: لودر- کامیون- بلدوزر- بیل مکانیکی- غلتک- گریدر- آب پاش (تانکر)- اسکریپر- کلامشل- دراگلاین</a:t>
            </a:r>
            <a:r>
              <a:rPr lang="fa-I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fa-I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1957589"/>
            <a:ext cx="11165983" cy="4687909"/>
          </a:xfrm>
        </p:spPr>
        <p:txBody>
          <a:bodyPr/>
          <a:lstStyle/>
          <a:p>
            <a:pPr marL="0" indent="0">
              <a:buNone/>
            </a:pPr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لودر : </a:t>
            </a:r>
            <a:endParaRPr lang="en-US" sz="20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marL="0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لودرها بطور وسیعی در کارهاي ساختمانی براي حمل توده مو اد (نظیر خاك و سنگ)، بارگیري کامیونها،خاکبرداري ، حفاري و گاهی تسطیح (به عنوان بولدوزر) و غیره بکار گرفته می شوند. بر خلاف اسکریپرها که به طور همزمان براي بارگیري و حمل استفاده می شوند، لودرها همواره باید به همراه ماشین هاي انتقال دهنده مانند کامیونها به کار گرفته شوند . به طور کلی لودرها قادرند کارهاي مختلفی را که در 4 دسته زیرخلاصه می شود، انجام دهند</a:t>
            </a:r>
            <a:r>
              <a:rPr lang="en-US" sz="2800" dirty="0">
                <a:cs typeface="B Nazanin" panose="00000400000000000000" pitchFamily="2" charset="-78"/>
              </a:rPr>
              <a:t>:</a:t>
            </a:r>
          </a:p>
          <a:p>
            <a:pPr marL="0" indent="0" algn="just">
              <a:buNone/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الف- بارگیري ماشین آلات حمل مواد خاکی: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با لودر میتوان مواد خاکی نظیر شن، خاك معمولی، سنگ</a:t>
            </a:r>
            <a:br>
              <a:rPr lang="en-US" sz="2400" dirty="0">
                <a:solidFill>
                  <a:srgbClr val="002060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شکسته، پس ماند کارخانجات و واحدهاي صنعتی و غیره را داخل کامیون و سایر وسایل باربر ریخته و آنها را پر کرد</a:t>
            </a:r>
            <a:r>
              <a:rPr lang="en-US" sz="2400" dirty="0">
                <a:solidFill>
                  <a:srgbClr val="002060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ب-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بلند کردن بار و انتقال آن: </a:t>
            </a: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در کارهاي ساختمانی با لودر میتوان مصالح بنایی از قبیل آجر، بلوك بتنی</a:t>
            </a:r>
            <a:br>
              <a:rPr lang="en-US" sz="2400" dirty="0">
                <a:solidFill>
                  <a:srgbClr val="002060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2060"/>
                </a:solidFill>
                <a:cs typeface="B Nazanin" panose="00000400000000000000" pitchFamily="2" charset="-78"/>
              </a:rPr>
              <a:t>پیش ساخته و ... را در محوطه کارگاه حمل و جابجا نمود</a:t>
            </a:r>
            <a:r>
              <a:rPr lang="en-US" sz="2400" dirty="0">
                <a:solidFill>
                  <a:srgbClr val="002060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6C163-847C-4B76-8502-59FA2102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520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44" y="682581"/>
            <a:ext cx="10512939" cy="5924281"/>
          </a:xfrm>
        </p:spPr>
        <p:txBody>
          <a:bodyPr/>
          <a:lstStyle/>
          <a:p>
            <a:pPr marL="0" indent="0" algn="just">
              <a:buNone/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ج- خاکبرداري: </a:t>
            </a:r>
            <a:r>
              <a:rPr lang="fa-IR" sz="3200" dirty="0">
                <a:solidFill>
                  <a:srgbClr val="002060"/>
                </a:solidFill>
                <a:cs typeface="B Nazanin" panose="00000400000000000000" pitchFamily="2" charset="-78"/>
              </a:rPr>
              <a:t>این ماشین در کارهاي خاکبرداري ساختمانها به خصوص گودبرداري خاکهاي سست تا متوسط بسیار سودمند تشخیص داده شده است، زیرا کندن و جابجا کردن خاك و انباشته و بارگیري کردن آن با لودر سریعتر از سایر ماشین آلات صورت می گیرد</a:t>
            </a:r>
            <a:r>
              <a:rPr lang="en-US" sz="3200" dirty="0">
                <a:solidFill>
                  <a:srgbClr val="002060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د- تمیز کردن قشر سطحی زمین کارگاه : </a:t>
            </a:r>
            <a:r>
              <a:rPr lang="fa-IR" sz="3200" dirty="0">
                <a:solidFill>
                  <a:srgbClr val="002060"/>
                </a:solidFill>
                <a:cs typeface="B Nazanin" panose="00000400000000000000" pitchFamily="2" charset="-78"/>
              </a:rPr>
              <a:t>در زمین هایی که جنس آن زیاد سخت نبوده و تا حدودي نرم باشد، از لودر براي کندن و تمیز کردن محل کار استفاده می کنند</a:t>
            </a:r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rgbClr val="002060"/>
                </a:solidFill>
                <a:cs typeface="B Nazanin" panose="00000400000000000000" pitchFamily="2" charset="-78"/>
              </a:rPr>
              <a:t>. </a:t>
            </a:r>
            <a:endParaRPr lang="en-US" sz="3200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انواع لودر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>
                <a:cs typeface="B Nazanin" panose="00000400000000000000" pitchFamily="2" charset="-78"/>
              </a:rPr>
              <a:t>اصولاً دو نوع لودر نصب شده روي تراکتور وجود دارد</a:t>
            </a:r>
            <a:r>
              <a:rPr lang="en-US" sz="2400" dirty="0">
                <a:cs typeface="B Nazanin" panose="00000400000000000000" pitchFamily="2" charset="-78"/>
              </a:rPr>
              <a:t>:</a:t>
            </a:r>
          </a:p>
          <a:p>
            <a:pPr marL="0" indent="0">
              <a:buNone/>
            </a:pPr>
            <a:r>
              <a:rPr lang="fa-IR" sz="2400" dirty="0">
                <a:cs typeface="B Nazanin" panose="00000400000000000000" pitchFamily="2" charset="-78"/>
              </a:rPr>
              <a:t>1)لودر چرخ زنجیري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400" dirty="0">
                <a:cs typeface="B Nazanin" panose="00000400000000000000" pitchFamily="2" charset="-78"/>
              </a:rPr>
              <a:t>2)لودر چرخ لاستیکی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16993-5280-4278-83CA-96F2F38A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347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682582"/>
            <a:ext cx="11594765" cy="6078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لودر چرخ زنجیزي</a:t>
            </a:r>
          </a:p>
          <a:p>
            <a:pPr marL="0" indent="0">
              <a:buNone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لودرهاي چرخ زنجیري مزایایی نظیر مانور خوب و قدرت کشش زیاد در زمینهاي نرم و ناهموار را دارا می باشند. عملکرد این دستگاهها در روي زمینهاي سنگلاخی نسبت به نوع چرخ لاستیکی که به شدت ممکن است آسیب ببینند بسیار مناسب می باشد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.</a:t>
            </a:r>
          </a:p>
          <a:p>
            <a:pPr marL="0" indent="0">
              <a:buNone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همچنین این نوع ماشین ها طراحی مناسبی براي مانور در محیطهاي محدود دارند . نقل و انتقال این لودرها بین پروژه هاي مختلف، نیازمند تریلر می باشد 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لودر چرخ لاستیکی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marL="0" indent="0" algn="just">
              <a:buNone/>
            </a:pPr>
            <a:r>
              <a:rPr lang="fa-IR" sz="2200" dirty="0">
                <a:cs typeface="B Nazanin" panose="00000400000000000000" pitchFamily="2" charset="-78"/>
              </a:rPr>
              <a:t>لودرهاي چرخ لاستیکی داراي سرعت بالاتري نسبت به لودرهاي چرخ زنجیري بوده وبسیار بهتر از آنها در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زمینه اي سفت عمل می کنند. آنها می توانند در راههاي ساخته شده حرکت و در فواصل نسبتاً کوتاه بدون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نیاز به تریلر انتقال یابند. از جهت اندازه انواع گستردهتري نسبت به لودرهاي چرخ زنجیري دارند و از این رو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می توانند سازگارتر با نیازها انتخاب شوند وهمچنین هزینه نگهداري آنها در زمینهاي مرطوب و خاكهاي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ماسه اي که خاصیت ساینده براي لودرهاي چرخ زنجیري دارند، کمتر می باشد. همچنین در زمینه اي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مرطوب اگر نوع زنجیر لودر مناسب نباشد در اثر چسبندگی خاك به زنجیر، راندمان آن پایین میآید</a:t>
            </a:r>
            <a:r>
              <a:rPr lang="en-US" sz="2200" dirty="0">
                <a:cs typeface="B Nazanin" panose="00000400000000000000" pitchFamily="2" charset="-78"/>
              </a:rPr>
              <a:t>. </a:t>
            </a:r>
            <a:r>
              <a:rPr lang="fa-IR" sz="2200" dirty="0">
                <a:cs typeface="B Nazanin" panose="00000400000000000000" pitchFamily="2" charset="-78"/>
              </a:rPr>
              <a:t>لودرهاي چرخ لاستیکی قدرت کشش کمتري نسبت به لودرهاي چرخ زنجیري هم وزن خود دارا بوده و در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نتیجه قدرت مفید آنها در کندن خاکها و بالا رفتن یا پایین آمدن از شیبها محدود میباشد. همچنین ظرفیت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باربرداري آنها در زمینهاي با تلاقی نسبت به نوع چرخ زنجیري، کاهش چشمگیري می نماید .</a:t>
            </a:r>
            <a:endParaRPr lang="en-US" sz="22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DE4AFF-832F-4700-A3AE-39E71BEC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143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682581"/>
            <a:ext cx="11410683" cy="59629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a-IR" sz="9600" b="1" dirty="0">
                <a:solidFill>
                  <a:srgbClr val="C00000"/>
                </a:solidFill>
                <a:cs typeface="B Titr" panose="00000700000000000000" pitchFamily="2" charset="-78"/>
              </a:rPr>
              <a:t>قسمتهاي اصلی لودر</a:t>
            </a:r>
            <a:endParaRPr lang="en-US" sz="96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>
              <a:buFont typeface="+mj-lt"/>
              <a:buAutoNum type="arabicParenR"/>
            </a:pPr>
            <a:r>
              <a:rPr lang="fa-IR" sz="7200" dirty="0">
                <a:cs typeface="B Nazanin" panose="00000400000000000000" pitchFamily="2" charset="-78"/>
              </a:rPr>
              <a:t>لودرها بطور کلی شامل قسمتهاي زیر میباشند</a:t>
            </a:r>
            <a:r>
              <a:rPr lang="en-US" sz="7200" dirty="0">
                <a:cs typeface="B Nazanin" panose="00000400000000000000" pitchFamily="2" charset="-78"/>
              </a:rPr>
              <a:t>:</a:t>
            </a:r>
          </a:p>
          <a:p>
            <a:pPr lvl="0">
              <a:buFont typeface="+mj-lt"/>
              <a:buAutoNum type="arabicParenR"/>
            </a:pPr>
            <a:r>
              <a:rPr lang="fa-IR" sz="7200" dirty="0">
                <a:cs typeface="B Nazanin" panose="00000400000000000000" pitchFamily="2" charset="-78"/>
              </a:rPr>
              <a:t>موتور</a:t>
            </a:r>
            <a:endParaRPr lang="en-US" sz="7200" dirty="0">
              <a:cs typeface="B Nazanin" panose="00000400000000000000" pitchFamily="2" charset="-78"/>
            </a:endParaRPr>
          </a:p>
          <a:p>
            <a:pPr lvl="0">
              <a:buFont typeface="+mj-lt"/>
              <a:buAutoNum type="arabicParenR"/>
            </a:pPr>
            <a:r>
              <a:rPr lang="fa-IR" sz="7200" dirty="0">
                <a:cs typeface="B Nazanin" panose="00000400000000000000" pitchFamily="2" charset="-78"/>
              </a:rPr>
              <a:t>شاسی</a:t>
            </a:r>
            <a:endParaRPr lang="en-US" sz="7200" dirty="0">
              <a:cs typeface="B Nazanin" panose="00000400000000000000" pitchFamily="2" charset="-78"/>
            </a:endParaRPr>
          </a:p>
          <a:p>
            <a:pPr lvl="0">
              <a:buFont typeface="+mj-lt"/>
              <a:buAutoNum type="arabicParenR"/>
            </a:pPr>
            <a:r>
              <a:rPr lang="fa-IR" sz="7200" dirty="0">
                <a:cs typeface="B Nazanin" panose="00000400000000000000" pitchFamily="2" charset="-78"/>
              </a:rPr>
              <a:t>سیستم هیدرولیک</a:t>
            </a:r>
            <a:endParaRPr lang="en-US" sz="7200" dirty="0">
              <a:cs typeface="B Nazanin" panose="00000400000000000000" pitchFamily="2" charset="-78"/>
            </a:endParaRPr>
          </a:p>
          <a:p>
            <a:pPr>
              <a:buFont typeface="+mj-lt"/>
              <a:buAutoNum type="arabicParenR"/>
            </a:pPr>
            <a:r>
              <a:rPr lang="fa-IR" sz="7200" dirty="0">
                <a:cs typeface="B Nazanin" panose="00000400000000000000" pitchFamily="2" charset="-78"/>
              </a:rPr>
              <a:t>جام</a:t>
            </a:r>
          </a:p>
          <a:p>
            <a:pPr marL="0" indent="0">
              <a:buNone/>
            </a:pPr>
            <a:r>
              <a:rPr lang="fa-IR" sz="9600" b="1" dirty="0">
                <a:solidFill>
                  <a:srgbClr val="C00000"/>
                </a:solidFill>
                <a:cs typeface="B Titr" panose="00000700000000000000" pitchFamily="2" charset="-78"/>
              </a:rPr>
              <a:t>عملکرد ماشین در انواع خاك و سنگ</a:t>
            </a:r>
            <a:endParaRPr lang="en-US" sz="96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fa-IR" sz="9600" b="1" dirty="0">
                <a:solidFill>
                  <a:srgbClr val="C00000"/>
                </a:solidFill>
                <a:cs typeface="B Titr" panose="00000700000000000000" pitchFamily="2" charset="-78"/>
              </a:rPr>
              <a:t>لودر چرخ لاستیکی</a:t>
            </a:r>
          </a:p>
          <a:p>
            <a:pPr algn="justLow">
              <a:lnSpc>
                <a:spcPct val="150000"/>
              </a:lnSpc>
            </a:pPr>
            <a:r>
              <a:rPr lang="fa-IR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فشار وارد بر زمین توسط لاستیکها با تغییر میزان باد لاستیک قابل تغییر بوده، ولی به هر حال کارکردن</a:t>
            </a:r>
            <a:r>
              <a:rPr lang="en-US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توسط این لودرها در زمینهاي خیس و گل آلود به علت ایجاد فشار زیاد مشکل می باشد. البته زنجیرهاي</a:t>
            </a:r>
            <a:r>
              <a:rPr lang="en-US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سیمی مخصوص جهت حفاظت لاستیکها وجود دارد که می توان براي ازدیاد اصطکاك لاستیکها آنها را به</a:t>
            </a:r>
            <a:r>
              <a:rPr lang="en-US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کار برد</a:t>
            </a:r>
            <a:r>
              <a:rPr lang="en-US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همچنین در زمینهاي سنگلاخی با سنگهاي تیزگوشه امکان آسیب پذیري لاستیکها وجود دارد . البته نوع</a:t>
            </a:r>
            <a:r>
              <a:rPr lang="en-US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جدیدي از لاستیکها با عاج هاي خیلی ضخیم تولید شده اند که امکان کار در مناطق سنگلاخی را فراهم</a:t>
            </a:r>
            <a:r>
              <a:rPr lang="en-US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می آورند. لودرهاي چرخ لاستیکی قدرت کشش کمتري نسبت به لودرهاي چرخ زنجیري هم وزن خود دارند،</a:t>
            </a:r>
            <a:r>
              <a:rPr lang="en-US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که این خود قدرت مفید آنها را در کندن خاکها وبالا رفتن از شیبها محدود می کند. همچنین ظرفیت بار</a:t>
            </a:r>
            <a:r>
              <a:rPr lang="en-US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72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برداري آنها در محیطهاي باتلاقی کاهش چشمگیري می نماید</a:t>
            </a:r>
            <a:r>
              <a:rPr lang="en-US" sz="4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CAE93-B06D-4AED-B0F4-07D6031D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840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1" y="708339"/>
            <a:ext cx="11320530" cy="5937160"/>
          </a:xfrm>
        </p:spPr>
        <p:txBody>
          <a:bodyPr/>
          <a:lstStyle/>
          <a:p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لودر چرخ زنجیري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marL="0" indent="0" algn="just">
              <a:buNone/>
            </a:pPr>
            <a:r>
              <a:rPr lang="fa-IR" sz="2400" dirty="0">
                <a:cs typeface="B Nazanin" panose="00000400000000000000" pitchFamily="2" charset="-78"/>
              </a:rPr>
              <a:t>لودرهاي چرخ زنجیري فشار کمی بر خاك زیر خود وارد می کنند. این نوع ماشین با داشتن مزایایی همچون شناوري خوب و قدرت کشش مناسب میتواند در زمینهاي نرم و با تلاقی که لودرهاي چرخ لاستیکی در آنها کارایی مناسبی ندارند بخوبی عمل نمایند. همچنین به علت عدم وجود لاستیک، این لودرها در محیطهاي سنگلاخی کارایی مناسبی دارند . </a:t>
            </a:r>
          </a:p>
          <a:p>
            <a:pPr algn="just"/>
            <a:endParaRPr lang="en-US" sz="24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3478" y="3026535"/>
            <a:ext cx="6466916" cy="36189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4F758-9C88-412B-8BA5-05622E13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630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457" y="695459"/>
                <a:ext cx="11616744" cy="5950039"/>
              </a:xfrm>
            </p:spPr>
            <p:txBody>
              <a:bodyPr/>
              <a:lstStyle/>
              <a:p>
                <a:r>
                  <a:rPr lang="fa-IR" sz="2400" b="1" dirty="0">
                    <a:solidFill>
                      <a:srgbClr val="C00000"/>
                    </a:solidFill>
                    <a:cs typeface="B Titr" panose="00000700000000000000" pitchFamily="2" charset="-78"/>
                  </a:rPr>
                  <a:t>انواع لودر </a:t>
                </a:r>
                <a:endParaRPr lang="en-US" sz="2400" dirty="0">
                  <a:solidFill>
                    <a:srgbClr val="C00000"/>
                  </a:solidFill>
                  <a:cs typeface="B Titr" panose="00000700000000000000" pitchFamily="2" charset="-78"/>
                </a:endParaRPr>
              </a:p>
              <a:p>
                <a:pPr marL="457200" lvl="0" indent="-457200">
                  <a:buFont typeface="+mj-lt"/>
                  <a:buAutoNum type="arabicParenR"/>
                </a:pPr>
                <a:r>
                  <a:rPr lang="fa-IR" sz="2400" dirty="0">
                    <a:cs typeface="B Nazanin" panose="00000400000000000000" pitchFamily="2" charset="-78"/>
                  </a:rPr>
                  <a:t>چرخ زنجیری : مالور خوب در شیب ها – کارآیی بیشتر در زمینهای باتلاقی – کارآیی بهتر در زمین سنگلاخی</a:t>
                </a:r>
              </a:p>
              <a:p>
                <a:pPr marL="457200" lvl="0" indent="-457200">
                  <a:buFont typeface="+mj-lt"/>
                  <a:buAutoNum type="arabicParenR"/>
                </a:pPr>
                <a:r>
                  <a:rPr lang="fa-IR" sz="2400" dirty="0">
                    <a:cs typeface="B Nazanin" panose="00000400000000000000" pitchFamily="2" charset="-78"/>
                  </a:rPr>
                  <a:t> چرخ  لاستیکی : 1- سرعت بالا  2- جابجایی راحت تر</a:t>
                </a:r>
              </a:p>
              <a:p>
                <a:pPr marL="0" indent="0" algn="just">
                  <a:buNone/>
                </a:pPr>
                <a:r>
                  <a:rPr lang="fa-IR" sz="2800" dirty="0">
                    <a:cs typeface="B Nazanin" panose="00000400000000000000" pitchFamily="2" charset="-78"/>
                  </a:rPr>
                  <a:t>با توجه به اینکه تخلیه بار توسط پاکت لودر تا ارتفاع 4 متری امکانپذیر است لودرها می توانند بسته به ارتفاع و سایز، کامیونهای بزرگ حمل مثل دامپتراک را بارگیری نمایند و با مفصل شدن وسط محور جلو و عقب لودرهای کمرشکن قدرت چرخش محور جلوی لودر تا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fa-IR" sz="2800" dirty="0">
                    <a:cs typeface="B Nazanin" panose="00000400000000000000" pitchFamily="2" charset="-78"/>
                  </a:rPr>
                  <a:t> از موقعیت مستقیم خود افزایش می یابد .</a:t>
                </a:r>
                <a:endParaRPr lang="en-US" sz="2800" dirty="0">
                  <a:cs typeface="B Nazanin" panose="00000400000000000000" pitchFamily="2" charset="-78"/>
                </a:endParaRPr>
              </a:p>
              <a:p>
                <a:pPr algn="justLow">
                  <a:lnSpc>
                    <a:spcPct val="150000"/>
                  </a:lnSpc>
                </a:pPr>
                <a:r>
                  <a:rPr lang="fa-IR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Titr" panose="00000700000000000000" pitchFamily="2" charset="-78"/>
                  </a:rPr>
                  <a:t>موتور لودر بدو دلیل در پشت سر راننده می باشد :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Titr" panose="00000700000000000000" pitchFamily="2" charset="-78"/>
                </a:endParaRPr>
              </a:p>
              <a:p>
                <a:pPr lvl="0" algn="justLow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fa-I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بدلیل تسلط و نزدیکی و میدان دید راننده و کنترل آسان تر دستگاه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lvl="0" algn="justLow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fa-I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B Compset" panose="00000400000000000000" pitchFamily="2" charset="-78"/>
                  </a:rPr>
                  <a:t>دوم آنکه وزن موتور به کمک تعادل ماشین می آید و بخاطر خنثی کردن نیروی لنگر وزن جام پر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marL="0" lvl="0" indent="0">
                  <a:buNone/>
                </a:pPr>
                <a:endParaRPr lang="en-US" sz="24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457" y="695459"/>
                <a:ext cx="11616744" cy="5950039"/>
              </a:xfrm>
              <a:blipFill rotWithShape="0">
                <a:blip r:embed="rId3"/>
                <a:stretch>
                  <a:fillRect l="-1836" t="-922" r="-110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02CCD-F5EB-43AF-83E1-7F26C95D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071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313" y="734097"/>
            <a:ext cx="10431887" cy="5911402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بهترین برندها و مارک لودرها در جهان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fa-IR" sz="2400" dirty="0">
                <a:cs typeface="B Nazanin" panose="00000400000000000000" pitchFamily="2" charset="-78"/>
              </a:rPr>
              <a:t>کوماتسو </a:t>
            </a:r>
            <a:r>
              <a:rPr lang="en-US" sz="2400" dirty="0">
                <a:cs typeface="B Nazanin" panose="00000400000000000000" pitchFamily="2" charset="-78"/>
              </a:rPr>
              <a:t>WA320-WA420-WA470</a:t>
            </a:r>
          </a:p>
          <a:p>
            <a:pPr marL="457200" indent="-457200">
              <a:buFont typeface="+mj-lt"/>
              <a:buAutoNum type="arabicParenR"/>
            </a:pPr>
            <a:r>
              <a:rPr lang="fa-IR" sz="2400" dirty="0">
                <a:cs typeface="B Nazanin" panose="00000400000000000000" pitchFamily="2" charset="-78"/>
              </a:rPr>
              <a:t>کاترپیلار </a:t>
            </a:r>
            <a:r>
              <a:rPr lang="en-US" sz="2400" dirty="0">
                <a:cs typeface="B Nazanin" panose="00000400000000000000" pitchFamily="2" charset="-78"/>
              </a:rPr>
              <a:t>988IIG-966IIG-938IIG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به لحاظ ایمنی در کارگاه توجه شود که در محل مانور بار برداری و تخلیه در کامیون و در شعاع برداشت بار از دپو و بار اندازی در محل دیگر توقف نکنیم. </a:t>
            </a:r>
          </a:p>
          <a:p>
            <a:pPr algn="just"/>
            <a:r>
              <a:rPr 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کامیون: </a:t>
            </a:r>
            <a:r>
              <a:rPr lang="fa-IR" sz="2800" dirty="0">
                <a:cs typeface="B Nazanin" panose="00000400000000000000" pitchFamily="2" charset="-78"/>
              </a:rPr>
              <a:t>جهت جابجایی خاک در عملیات خاکی نوع کمپرسی آن کاربرد دارد.</a:t>
            </a:r>
            <a:endParaRPr lang="en-US" sz="28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ظرفیت بر حسب </a:t>
            </a:r>
            <a:r>
              <a:rPr lang="en-US" sz="2800" dirty="0">
                <a:cs typeface="B Nazanin" panose="00000400000000000000" pitchFamily="2" charset="-78"/>
              </a:rPr>
              <a:t>m</a:t>
            </a:r>
            <a:r>
              <a:rPr lang="en-US" sz="2800" baseline="30000" dirty="0">
                <a:cs typeface="B Nazanin" panose="00000400000000000000" pitchFamily="2" charset="-78"/>
              </a:rPr>
              <a:t>3</a:t>
            </a:r>
            <a:r>
              <a:rPr lang="fa-IR" sz="2800" dirty="0">
                <a:cs typeface="B Nazanin" panose="00000400000000000000" pitchFamily="2" charset="-78"/>
              </a:rPr>
              <a:t> در عملیات خاکی یا تن برای شن، ماسه یا آسفالت اندازه گیری می شود.</a:t>
            </a:r>
            <a:endParaRPr lang="en-US" sz="28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ظرفیت کامیون های 6 چرخ حداکثر 19 تن با بار (یعنی 10 تن بار و 9 تن خودش)</a:t>
            </a:r>
            <a:endParaRPr lang="en-US" sz="28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ظرفیت کامیون های 10 چرخ حداکثر 26 تن با بار (15 تن بار 11 تن وزن خود ماشین)</a:t>
            </a:r>
            <a:endParaRPr lang="en-US" sz="28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endParaRPr lang="en-US" sz="28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A8438-9F27-4E96-80D8-D3FC6187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696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313" y="578073"/>
            <a:ext cx="10431887" cy="6067426"/>
          </a:xfrm>
        </p:spPr>
        <p:txBody>
          <a:bodyPr/>
          <a:lstStyle/>
          <a:p>
            <a:pPr marL="0" indent="0">
              <a:buNone/>
            </a:pPr>
            <a:r>
              <a:rPr lang="fa-IR" b="1" dirty="0"/>
              <a:t>                                      </a:t>
            </a:r>
          </a:p>
          <a:p>
            <a:pPr marL="0" indent="0">
              <a:buNone/>
            </a:pPr>
            <a:r>
              <a:rPr lang="fa-IR" dirty="0"/>
              <a:t>                           </a:t>
            </a:r>
            <a:r>
              <a:rPr lang="fa-IR" sz="2400" dirty="0">
                <a:cs typeface="B Nazanin" panose="00000400000000000000" pitchFamily="2" charset="-78"/>
              </a:rPr>
              <a:t>جاده ای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کامیون 2 نوع است:</a:t>
            </a:r>
            <a:r>
              <a:rPr lang="fa-IR" b="1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a-IR" dirty="0"/>
              <a:t>                           </a:t>
            </a:r>
            <a:r>
              <a:rPr lang="fa-IR" sz="2400" dirty="0">
                <a:cs typeface="B Nazanin" panose="00000400000000000000" pitchFamily="2" charset="-78"/>
              </a:rPr>
              <a:t>غیرجاده ای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b="1" dirty="0"/>
          </a:p>
          <a:p>
            <a:pPr marL="0" indent="0">
              <a:buNone/>
            </a:pPr>
            <a:endParaRPr lang="fa-IR" dirty="0"/>
          </a:p>
        </p:txBody>
      </p:sp>
      <p:sp>
        <p:nvSpPr>
          <p:cNvPr id="13" name="Right Brace 12"/>
          <p:cNvSpPr/>
          <p:nvPr/>
        </p:nvSpPr>
        <p:spPr>
          <a:xfrm>
            <a:off x="9787943" y="708338"/>
            <a:ext cx="399245" cy="16985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7750" y="2537137"/>
            <a:ext cx="5759450" cy="351345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300" y="2537136"/>
            <a:ext cx="5759450" cy="35134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029CBC-5A58-422D-866C-4C94F705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56291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1729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 Compset</vt:lpstr>
      <vt:lpstr>BNazanin</vt:lpstr>
      <vt:lpstr>Calibri</vt:lpstr>
      <vt:lpstr>Cambria Math</vt:lpstr>
      <vt:lpstr>Century Gothic</vt:lpstr>
      <vt:lpstr>IranNastaliq</vt:lpstr>
      <vt:lpstr>Times New Roman</vt:lpstr>
      <vt:lpstr>Wingdings 3</vt:lpstr>
      <vt:lpstr>Wisp</vt:lpstr>
      <vt:lpstr>1_Wisp</vt:lpstr>
      <vt:lpstr>به نام خدا دانشگاه فنی  و حرفه ای زنجان </vt:lpstr>
      <vt:lpstr>فصل دوم  : ماشین آلات عملیات خاکی: لودر- کامیون- بلدوزر- بیل مکانیکی- غلتک- گریدر- آب پاش (تانکر)- اسکریپر- کلامشل- دراگلاین.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adiban 2</cp:lastModifiedBy>
  <cp:revision>5</cp:revision>
  <dcterms:created xsi:type="dcterms:W3CDTF">2020-03-14T23:00:19Z</dcterms:created>
  <dcterms:modified xsi:type="dcterms:W3CDTF">2020-03-15T10:38:34Z</dcterms:modified>
</cp:coreProperties>
</file>