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6" r:id="rId2"/>
    <p:sldId id="260" r:id="rId3"/>
    <p:sldId id="261" r:id="rId4"/>
    <p:sldId id="262" r:id="rId5"/>
    <p:sldId id="257" r:id="rId6"/>
    <p:sldId id="258" r:id="rId7"/>
    <p:sldId id="273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4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59B27-8244-4F66-AD30-CA37A8AAC856}" type="datetimeFigureOut">
              <a:rPr lang="en-US" smtClean="0"/>
              <a:t>3/15/2020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3798D17E-56EC-4CB9-8244-2C530E87EC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6022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59B27-8244-4F66-AD30-CA37A8AAC856}" type="datetimeFigureOut">
              <a:rPr lang="en-US" smtClean="0"/>
              <a:t>3/15/2020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3798D17E-56EC-4CB9-8244-2C530E87EC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2475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59B27-8244-4F66-AD30-CA37A8AAC856}" type="datetimeFigureOut">
              <a:rPr lang="en-US" smtClean="0"/>
              <a:t>3/15/2020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3798D17E-56EC-4CB9-8244-2C530E87EC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2368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59B27-8244-4F66-AD30-CA37A8AAC856}" type="datetimeFigureOut">
              <a:rPr lang="en-US" smtClean="0"/>
              <a:t>3/15/2020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3798D17E-56EC-4CB9-8244-2C530E87ECF6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377666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59B27-8244-4F66-AD30-CA37A8AAC856}" type="datetimeFigureOut">
              <a:rPr lang="en-US" smtClean="0"/>
              <a:t>3/15/2020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3798D17E-56EC-4CB9-8244-2C530E87EC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6572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59B27-8244-4F66-AD30-CA37A8AAC856}" type="datetimeFigureOut">
              <a:rPr lang="en-US" smtClean="0"/>
              <a:t>3/15/2020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8D17E-56EC-4CB9-8244-2C530E87EC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5272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59B27-8244-4F66-AD30-CA37A8AAC856}" type="datetimeFigureOut">
              <a:rPr lang="en-US" smtClean="0"/>
              <a:t>3/15/2020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8D17E-56EC-4CB9-8244-2C530E87EC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2637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59B27-8244-4F66-AD30-CA37A8AAC856}" type="datetimeFigureOut">
              <a:rPr lang="en-US" smtClean="0"/>
              <a:t>3/15/2020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8D17E-56EC-4CB9-8244-2C530E87EC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2325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EC259B27-8244-4F66-AD30-CA37A8AAC856}" type="datetimeFigureOut">
              <a:rPr lang="en-US" smtClean="0"/>
              <a:t>3/15/2020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3798D17E-56EC-4CB9-8244-2C530E87EC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5322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59B27-8244-4F66-AD30-CA37A8AAC856}" type="datetimeFigureOut">
              <a:rPr lang="en-US" smtClean="0"/>
              <a:t>3/15/2020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8D17E-56EC-4CB9-8244-2C530E87EC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6387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59B27-8244-4F66-AD30-CA37A8AAC856}" type="datetimeFigureOut">
              <a:rPr lang="en-US" smtClean="0"/>
              <a:t>3/15/2020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3798D17E-56EC-4CB9-8244-2C530E87EC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5027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59B27-8244-4F66-AD30-CA37A8AAC856}" type="datetimeFigureOut">
              <a:rPr lang="en-US" smtClean="0"/>
              <a:t>3/15/2020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8D17E-56EC-4CB9-8244-2C530E87EC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8177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59B27-8244-4F66-AD30-CA37A8AAC856}" type="datetimeFigureOut">
              <a:rPr lang="en-US" smtClean="0"/>
              <a:t>3/15/2020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8D17E-56EC-4CB9-8244-2C530E87EC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706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59B27-8244-4F66-AD30-CA37A8AAC856}" type="datetimeFigureOut">
              <a:rPr lang="en-US" smtClean="0"/>
              <a:t>3/15/2020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8D17E-56EC-4CB9-8244-2C530E87EC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9651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59B27-8244-4F66-AD30-CA37A8AAC856}" type="datetimeFigureOut">
              <a:rPr lang="en-US" smtClean="0"/>
              <a:t>3/15/2020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8D17E-56EC-4CB9-8244-2C530E87EC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0473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59B27-8244-4F66-AD30-CA37A8AAC856}" type="datetimeFigureOut">
              <a:rPr lang="en-US" smtClean="0"/>
              <a:t>3/15/2020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8D17E-56EC-4CB9-8244-2C530E87EC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1821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59B27-8244-4F66-AD30-CA37A8AAC856}" type="datetimeFigureOut">
              <a:rPr lang="en-US" smtClean="0"/>
              <a:t>3/15/2020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8D17E-56EC-4CB9-8244-2C530E87EC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9175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259B27-8244-4F66-AD30-CA37A8AAC856}" type="datetimeFigureOut">
              <a:rPr lang="en-US" smtClean="0"/>
              <a:t>3/15/2020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98D17E-56EC-4CB9-8244-2C530E87EC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7315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4.png"/><Relationship Id="rId4" Type="http://schemas.openxmlformats.org/officeDocument/2006/relationships/image" Target="../media/image10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4.pn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0505" y="3556669"/>
            <a:ext cx="8144134" cy="1373070"/>
          </a:xfrm>
        </p:spPr>
        <p:txBody>
          <a:bodyPr/>
          <a:lstStyle/>
          <a:p>
            <a:r>
              <a:rPr lang="fa-IR" dirty="0" smtClean="0">
                <a:cs typeface="B Mah" panose="00000400000000000000" pitchFamily="2" charset="-78"/>
              </a:rPr>
              <a:t>اقتصاد خرد</a:t>
            </a:r>
            <a:br>
              <a:rPr lang="fa-IR" dirty="0" smtClean="0">
                <a:cs typeface="B Mah" panose="00000400000000000000" pitchFamily="2" charset="-78"/>
              </a:rPr>
            </a:br>
            <a:r>
              <a:rPr lang="fa-IR" dirty="0">
                <a:cs typeface="B Mah" panose="00000400000000000000" pitchFamily="2" charset="-78"/>
              </a:rPr>
              <a:t>موضوع مبحث: تعادل</a:t>
            </a:r>
            <a:r>
              <a:rPr lang="en-US" dirty="0">
                <a:cs typeface="B Mah" panose="00000400000000000000" pitchFamily="2" charset="-78"/>
              </a:rPr>
              <a:t/>
            </a:r>
            <a:br>
              <a:rPr lang="en-US" dirty="0">
                <a:cs typeface="B Mah" panose="00000400000000000000" pitchFamily="2" charset="-78"/>
              </a:rPr>
            </a:br>
            <a:endParaRPr lang="en-US" dirty="0">
              <a:cs typeface="B Mah" panose="00000400000000000000" pitchFamily="2" charset="-78"/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0885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18"/>
    </mc:Choice>
    <mc:Fallback>
      <p:transition spd="slow" advTm="41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705394" y="686344"/>
            <a:ext cx="3004457" cy="1051016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cs typeface="B Titr" panose="00000700000000000000" pitchFamily="2" charset="-78"/>
              </a:rPr>
              <a:t>Qd</a:t>
            </a:r>
            <a:r>
              <a:rPr lang="en-US" sz="2400" dirty="0">
                <a:cs typeface="B Titr" panose="00000700000000000000" pitchFamily="2" charset="-78"/>
              </a:rPr>
              <a:t>=Qs</a:t>
            </a:r>
          </a:p>
        </p:txBody>
      </p:sp>
      <p:sp>
        <p:nvSpPr>
          <p:cNvPr id="3" name="Right Arrow 2"/>
          <p:cNvSpPr/>
          <p:nvPr/>
        </p:nvSpPr>
        <p:spPr>
          <a:xfrm>
            <a:off x="4850672" y="1025977"/>
            <a:ext cx="1214845" cy="470263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5" name="Rounded Rectangle 4"/>
          <p:cNvSpPr/>
          <p:nvPr/>
        </p:nvSpPr>
        <p:spPr>
          <a:xfrm>
            <a:off x="6660005" y="686344"/>
            <a:ext cx="3004457" cy="1051016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cs typeface="B Mitra" panose="00000400000000000000" pitchFamily="2" charset="-78"/>
              </a:rPr>
              <a:t>Qd</a:t>
            </a:r>
            <a:r>
              <a:rPr lang="en-US" sz="2400" dirty="0">
                <a:cs typeface="B Mitra" panose="00000400000000000000" pitchFamily="2" charset="-78"/>
              </a:rPr>
              <a:t>=120-2P </a:t>
            </a:r>
            <a:r>
              <a:rPr lang="fa-IR" sz="2400" dirty="0">
                <a:cs typeface="B Mitra" panose="00000400000000000000" pitchFamily="2" charset="-78"/>
              </a:rPr>
              <a:t>و </a:t>
            </a:r>
            <a:r>
              <a:rPr lang="en-US" sz="2400" dirty="0">
                <a:cs typeface="B Mitra" panose="00000400000000000000" pitchFamily="2" charset="-78"/>
              </a:rPr>
              <a:t>Qs=P.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705394" y="2440982"/>
            <a:ext cx="3004457" cy="1051016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cs typeface="B Mitra" panose="00000400000000000000" pitchFamily="2" charset="-78"/>
              </a:rPr>
              <a:t>120-2P=P</a:t>
            </a:r>
            <a:endParaRPr lang="en-US" sz="2400" dirty="0">
              <a:cs typeface="B Mitra" panose="00000400000000000000" pitchFamily="2" charset="-78"/>
            </a:endParaRPr>
          </a:p>
        </p:txBody>
      </p:sp>
      <p:sp>
        <p:nvSpPr>
          <p:cNvPr id="8" name="Right Arrow 7"/>
          <p:cNvSpPr/>
          <p:nvPr/>
        </p:nvSpPr>
        <p:spPr>
          <a:xfrm>
            <a:off x="4809305" y="2747139"/>
            <a:ext cx="1219201" cy="470263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Rounded Rectangle 8"/>
          <p:cNvSpPr/>
          <p:nvPr/>
        </p:nvSpPr>
        <p:spPr>
          <a:xfrm>
            <a:off x="6660005" y="2376891"/>
            <a:ext cx="3004457" cy="1051016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cs typeface="B Mitra" panose="00000400000000000000" pitchFamily="2" charset="-78"/>
              </a:rPr>
              <a:t>120=</a:t>
            </a:r>
            <a:r>
              <a:rPr lang="en-US" sz="2400" dirty="0">
                <a:cs typeface="B Mitra" panose="00000400000000000000" pitchFamily="2" charset="-78"/>
              </a:rPr>
              <a:t>3</a:t>
            </a:r>
            <a:r>
              <a:rPr lang="en-US" sz="2400" dirty="0" smtClean="0">
                <a:cs typeface="B Mitra" panose="00000400000000000000" pitchFamily="2" charset="-78"/>
              </a:rPr>
              <a:t>P</a:t>
            </a:r>
            <a:endParaRPr lang="en-US" sz="2400" dirty="0">
              <a:cs typeface="B Mitra" panose="00000400000000000000" pitchFamily="2" charset="-7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ounded Rectangle 9"/>
              <p:cNvSpPr/>
              <p:nvPr/>
            </p:nvSpPr>
            <p:spPr>
              <a:xfrm>
                <a:off x="3916678" y="4468301"/>
                <a:ext cx="3004457" cy="1051016"/>
              </a:xfrm>
              <a:prstGeom prst="roundRect">
                <a:avLst/>
              </a:prstGeom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 smtClean="0">
                    <a:cs typeface="B Mitra" panose="00000400000000000000" pitchFamily="2" charset="-78"/>
                  </a:rPr>
                  <a:t>P=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  <a:cs typeface="B Mitra" panose="00000400000000000000" pitchFamily="2" charset="-78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B Mitra" panose="00000400000000000000" pitchFamily="2" charset="-78"/>
                          </a:rPr>
                          <m:t>120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B Mitra" panose="00000400000000000000" pitchFamily="2" charset="-78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 smtClean="0">
                    <a:cs typeface="B Mitra" panose="00000400000000000000" pitchFamily="2" charset="-78"/>
                  </a:rPr>
                  <a:t>=40</a:t>
                </a:r>
                <a:endParaRPr lang="en-US" sz="2400" dirty="0">
                  <a:cs typeface="B Mitra" panose="00000400000000000000" pitchFamily="2" charset="-78"/>
                </a:endParaRPr>
              </a:p>
            </p:txBody>
          </p:sp>
        </mc:Choice>
        <mc:Fallback xmlns="">
          <p:sp>
            <p:nvSpPr>
              <p:cNvPr id="10" name="Rounded 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6678" y="4468301"/>
                <a:ext cx="3004457" cy="1051016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0202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8405"/>
    </mc:Choice>
    <mc:Fallback>
      <p:transition spd="slow" advTm="684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549042" y="272404"/>
            <a:ext cx="9613900" cy="4129088"/>
          </a:xfrm>
        </p:spPr>
        <p:txBody>
          <a:bodyPr>
            <a:normAutofit/>
          </a:bodyPr>
          <a:lstStyle/>
          <a:p>
            <a:pPr marL="0" indent="0" algn="just" rtl="1">
              <a:buNone/>
            </a:pPr>
            <a:r>
              <a:rPr lang="fa-IR" sz="2800" dirty="0" smtClean="0">
                <a:cs typeface="B Mitra" panose="00000400000000000000" pitchFamily="2" charset="-78"/>
              </a:rPr>
              <a:t>پس قیمت تعادلی برابر با 40 واحد می باشد. این مقدار بیانگر این مفهوم است که اگر در معادله های عرضه و تقاضا به جای قیمت ، 40 قرار دهیم ، مقدار تقاضا و مقدار عرضه در این قیمت با هم برابر خواهند بود.</a:t>
            </a:r>
          </a:p>
          <a:p>
            <a:pPr marL="0" indent="0" algn="just" rtl="1">
              <a:buNone/>
            </a:pPr>
            <a:endParaRPr lang="en-US" sz="2800" dirty="0">
              <a:cs typeface="B Mitra" panose="00000400000000000000" pitchFamily="2" charset="-78"/>
            </a:endParaRPr>
          </a:p>
        </p:txBody>
      </p:sp>
      <p:sp>
        <p:nvSpPr>
          <p:cNvPr id="5" name="Right Arrow Callout 4"/>
          <p:cNvSpPr/>
          <p:nvPr/>
        </p:nvSpPr>
        <p:spPr>
          <a:xfrm>
            <a:off x="418012" y="3540034"/>
            <a:ext cx="3095898" cy="1175657"/>
          </a:xfrm>
          <a:prstGeom prst="rightArrowCallou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dirty="0" smtClean="0">
                <a:cs typeface="B Mitra" panose="00000400000000000000" pitchFamily="2" charset="-78"/>
              </a:rPr>
              <a:t>در معادله تقاضا بجای </a:t>
            </a:r>
            <a:r>
              <a:rPr lang="en-US" dirty="0" smtClean="0">
                <a:cs typeface="B Mitra" panose="00000400000000000000" pitchFamily="2" charset="-78"/>
              </a:rPr>
              <a:t>   </a:t>
            </a:r>
            <a:r>
              <a:rPr lang="fa-IR" dirty="0" smtClean="0">
                <a:cs typeface="B Mitra" panose="00000400000000000000" pitchFamily="2" charset="-78"/>
              </a:rPr>
              <a:t>عدد 40 را جایگذاری می کنیم.</a:t>
            </a:r>
            <a:endParaRPr lang="en-US" dirty="0">
              <a:cs typeface="B Mitra" panose="00000400000000000000" pitchFamily="2" charset="-78"/>
            </a:endParaRPr>
          </a:p>
        </p:txBody>
      </p:sp>
      <p:sp>
        <p:nvSpPr>
          <p:cNvPr id="7" name="Right Arrow Callout 6"/>
          <p:cNvSpPr/>
          <p:nvPr/>
        </p:nvSpPr>
        <p:spPr>
          <a:xfrm>
            <a:off x="418012" y="4907280"/>
            <a:ext cx="3095898" cy="1175657"/>
          </a:xfrm>
          <a:prstGeom prst="rightArrowCallou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dirty="0" smtClean="0">
                <a:cs typeface="B Mitra" panose="00000400000000000000" pitchFamily="2" charset="-78"/>
              </a:rPr>
              <a:t>در معادله عرضه بجای </a:t>
            </a:r>
            <a:endParaRPr lang="en-US" dirty="0" smtClean="0">
              <a:cs typeface="B Mitra" panose="00000400000000000000" pitchFamily="2" charset="-78"/>
            </a:endParaRPr>
          </a:p>
          <a:p>
            <a:pPr algn="ctr"/>
            <a:r>
              <a:rPr lang="fa-IR" dirty="0" smtClean="0">
                <a:cs typeface="B Mitra" panose="00000400000000000000" pitchFamily="2" charset="-78"/>
              </a:rPr>
              <a:t>عدد 40 را جایگذاری می کنیم.</a:t>
            </a:r>
            <a:endParaRPr lang="en-US" dirty="0">
              <a:cs typeface="B Mitra" panose="00000400000000000000" pitchFamily="2" charset="-7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22916" y="5033731"/>
            <a:ext cx="3788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65407" y="3636610"/>
            <a:ext cx="3363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3776219" y="3594852"/>
            <a:ext cx="1985555" cy="1066019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cs typeface="B Mitra" panose="00000400000000000000" pitchFamily="2" charset="-78"/>
              </a:rPr>
              <a:t>Qd</a:t>
            </a:r>
            <a:r>
              <a:rPr lang="en-US" dirty="0" smtClean="0">
                <a:cs typeface="B Mitra" panose="00000400000000000000" pitchFamily="2" charset="-78"/>
              </a:rPr>
              <a:t>=120-2×40</a:t>
            </a:r>
            <a:endParaRPr lang="fa-IR" dirty="0">
              <a:cs typeface="B Mitra" panose="00000400000000000000" pitchFamily="2" charset="-78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785853" y="4962098"/>
            <a:ext cx="1985555" cy="1066019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cs typeface="B Mitra" panose="00000400000000000000" pitchFamily="2" charset="-78"/>
              </a:rPr>
              <a:t>Qs=40</a:t>
            </a:r>
            <a:endParaRPr lang="fa-IR" dirty="0">
              <a:cs typeface="B Mitra" panose="00000400000000000000" pitchFamily="2" charset="-78"/>
            </a:endParaRPr>
          </a:p>
        </p:txBody>
      </p:sp>
      <p:sp>
        <p:nvSpPr>
          <p:cNvPr id="14" name="Right Arrow 13"/>
          <p:cNvSpPr/>
          <p:nvPr/>
        </p:nvSpPr>
        <p:spPr>
          <a:xfrm>
            <a:off x="6024083" y="3881547"/>
            <a:ext cx="966652" cy="519945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14"/>
          <p:cNvSpPr/>
          <p:nvPr/>
        </p:nvSpPr>
        <p:spPr>
          <a:xfrm>
            <a:off x="6024083" y="5143090"/>
            <a:ext cx="966652" cy="519945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7380515" y="3746563"/>
            <a:ext cx="1828800" cy="654929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cs typeface="B Mitra" panose="00000400000000000000" pitchFamily="2" charset="-78"/>
              </a:rPr>
              <a:t>Qd</a:t>
            </a:r>
            <a:r>
              <a:rPr lang="en-US" dirty="0" smtClean="0">
                <a:cs typeface="B Mitra" panose="00000400000000000000" pitchFamily="2" charset="-78"/>
              </a:rPr>
              <a:t>=40</a:t>
            </a:r>
            <a:endParaRPr lang="en-US" dirty="0"/>
          </a:p>
        </p:txBody>
      </p:sp>
      <p:sp>
        <p:nvSpPr>
          <p:cNvPr id="17" name="Oval 16"/>
          <p:cNvSpPr/>
          <p:nvPr/>
        </p:nvSpPr>
        <p:spPr>
          <a:xfrm>
            <a:off x="7506789" y="5106338"/>
            <a:ext cx="1828800" cy="654929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cs typeface="B Mitra" panose="00000400000000000000" pitchFamily="2" charset="-78"/>
              </a:rPr>
              <a:t>Qs</a:t>
            </a:r>
            <a:r>
              <a:rPr lang="en-US" dirty="0" smtClean="0">
                <a:cs typeface="B Mitra" panose="00000400000000000000" pitchFamily="2" charset="-78"/>
              </a:rPr>
              <a:t>=40</a:t>
            </a:r>
            <a:endParaRPr lang="en-US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8566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735"/>
    </mc:Choice>
    <mc:Fallback>
      <p:transition spd="slow" advTm="257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dirty="0" smtClean="0">
                <a:cs typeface="B Titr" panose="00000700000000000000" pitchFamily="2" charset="-78"/>
              </a:rPr>
              <a:t>اضافه/مازاد عرضه  و تقاضا</a:t>
            </a:r>
            <a:endParaRPr lang="en-US" dirty="0">
              <a:cs typeface="B Titr" panose="000007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820" y="2135393"/>
            <a:ext cx="10645176" cy="3599316"/>
          </a:xfrm>
        </p:spPr>
        <p:txBody>
          <a:bodyPr>
            <a:normAutofit/>
          </a:bodyPr>
          <a:lstStyle/>
          <a:p>
            <a:pPr marL="0" indent="0" algn="r" rtl="1">
              <a:buNone/>
            </a:pPr>
            <a:r>
              <a:rPr lang="fa-IR" sz="2800" dirty="0" smtClean="0">
                <a:cs typeface="B Mitra" panose="00000400000000000000" pitchFamily="2" charset="-78"/>
              </a:rPr>
              <a:t>گفته شد که در قیمت تعادلی مقدار عرضه و مقدار تقاضا باهم برابر خواهند بود. اگر چنین نباشد در قیمت داده شده یا مازاد تقاضا خواهیم داشت یا مازاد عرضه </a:t>
            </a:r>
          </a:p>
          <a:p>
            <a:pPr marL="0" indent="0" algn="r" rtl="1">
              <a:buNone/>
            </a:pPr>
            <a:r>
              <a:rPr lang="fa-IR" sz="2800" dirty="0" smtClean="0">
                <a:cs typeface="B Mitra" panose="00000400000000000000" pitchFamily="2" charset="-78"/>
              </a:rPr>
              <a:t>با توجه به مثال قبل</a:t>
            </a:r>
            <a:r>
              <a:rPr lang="fa-IR" sz="2800" dirty="0">
                <a:cs typeface="B Mitra" panose="00000400000000000000" pitchFamily="2" charset="-78"/>
              </a:rPr>
              <a:t> </a:t>
            </a:r>
            <a:r>
              <a:rPr lang="fa-IR" sz="2800" dirty="0" smtClean="0">
                <a:cs typeface="B Mitra" panose="00000400000000000000" pitchFamily="2" charset="-78"/>
              </a:rPr>
              <a:t>مقدار عرضه و تقاضا را در قیمت 20 واحد پولی حساب می کنیم.</a:t>
            </a:r>
          </a:p>
          <a:p>
            <a:pPr marL="0" indent="0" algn="r" rtl="1">
              <a:buNone/>
            </a:pPr>
            <a:endParaRPr lang="en-US" sz="2800" dirty="0">
              <a:cs typeface="B Mitra" panose="00000400000000000000" pitchFamily="2" charset="-78"/>
            </a:endParaRPr>
          </a:p>
        </p:txBody>
      </p:sp>
      <p:sp>
        <p:nvSpPr>
          <p:cNvPr id="11" name="Right Arrow Callout 10"/>
          <p:cNvSpPr/>
          <p:nvPr/>
        </p:nvSpPr>
        <p:spPr>
          <a:xfrm>
            <a:off x="418012" y="3540034"/>
            <a:ext cx="3095898" cy="1175657"/>
          </a:xfrm>
          <a:prstGeom prst="rightArrowCallou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dirty="0" smtClean="0">
                <a:cs typeface="B Mitra" panose="00000400000000000000" pitchFamily="2" charset="-78"/>
              </a:rPr>
              <a:t>در معادله تقاضا بجای </a:t>
            </a:r>
            <a:r>
              <a:rPr lang="en-US" dirty="0" smtClean="0">
                <a:cs typeface="B Mitra" panose="00000400000000000000" pitchFamily="2" charset="-78"/>
              </a:rPr>
              <a:t>   </a:t>
            </a:r>
            <a:r>
              <a:rPr lang="fa-IR" dirty="0" smtClean="0">
                <a:cs typeface="B Mitra" panose="00000400000000000000" pitchFamily="2" charset="-78"/>
              </a:rPr>
              <a:t>عدد 20 را جایگذاری می کنیم.</a:t>
            </a:r>
            <a:endParaRPr lang="en-US" dirty="0">
              <a:cs typeface="B Mitra" panose="00000400000000000000" pitchFamily="2" charset="-78"/>
            </a:endParaRPr>
          </a:p>
        </p:txBody>
      </p:sp>
      <p:sp>
        <p:nvSpPr>
          <p:cNvPr id="12" name="Right Arrow Callout 11"/>
          <p:cNvSpPr/>
          <p:nvPr/>
        </p:nvSpPr>
        <p:spPr>
          <a:xfrm>
            <a:off x="418012" y="4907280"/>
            <a:ext cx="3095898" cy="1175657"/>
          </a:xfrm>
          <a:prstGeom prst="rightArrowCallou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dirty="0" smtClean="0">
                <a:cs typeface="B Mitra" panose="00000400000000000000" pitchFamily="2" charset="-78"/>
              </a:rPr>
              <a:t>در معادله عرضه بجای </a:t>
            </a:r>
            <a:endParaRPr lang="en-US" dirty="0" smtClean="0">
              <a:cs typeface="B Mitra" panose="00000400000000000000" pitchFamily="2" charset="-78"/>
            </a:endParaRPr>
          </a:p>
          <a:p>
            <a:pPr algn="ctr"/>
            <a:r>
              <a:rPr lang="fa-IR" dirty="0" smtClean="0">
                <a:cs typeface="B Mitra" panose="00000400000000000000" pitchFamily="2" charset="-78"/>
              </a:rPr>
              <a:t>عدد 20 را جایگذاری می کنیم.</a:t>
            </a:r>
            <a:endParaRPr lang="en-US" dirty="0">
              <a:cs typeface="B Mitra" panose="00000400000000000000" pitchFamily="2" charset="-78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860600" y="3594852"/>
            <a:ext cx="1985555" cy="1066019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cs typeface="B Mitra" panose="00000400000000000000" pitchFamily="2" charset="-78"/>
              </a:rPr>
              <a:t>Qd</a:t>
            </a:r>
            <a:r>
              <a:rPr lang="en-US" dirty="0" smtClean="0">
                <a:cs typeface="B Mitra" panose="00000400000000000000" pitchFamily="2" charset="-78"/>
              </a:rPr>
              <a:t>=120-2×</a:t>
            </a:r>
            <a:r>
              <a:rPr lang="en-US" dirty="0">
                <a:cs typeface="B Mitra" panose="00000400000000000000" pitchFamily="2" charset="-78"/>
              </a:rPr>
              <a:t>2</a:t>
            </a:r>
            <a:r>
              <a:rPr lang="en-US" dirty="0" smtClean="0">
                <a:cs typeface="B Mitra" panose="00000400000000000000" pitchFamily="2" charset="-78"/>
              </a:rPr>
              <a:t>0</a:t>
            </a:r>
            <a:endParaRPr lang="fa-IR" dirty="0">
              <a:cs typeface="B Mitra" panose="00000400000000000000" pitchFamily="2" charset="-78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785853" y="4962098"/>
            <a:ext cx="1985555" cy="1066019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cs typeface="B Mitra" panose="00000400000000000000" pitchFamily="2" charset="-78"/>
              </a:rPr>
              <a:t>Qs=20</a:t>
            </a:r>
            <a:endParaRPr lang="fa-IR" dirty="0">
              <a:cs typeface="B Mitra" panose="00000400000000000000" pitchFamily="2" charset="-78"/>
            </a:endParaRPr>
          </a:p>
        </p:txBody>
      </p:sp>
      <p:sp>
        <p:nvSpPr>
          <p:cNvPr id="15" name="Right Arrow 14"/>
          <p:cNvSpPr/>
          <p:nvPr/>
        </p:nvSpPr>
        <p:spPr>
          <a:xfrm>
            <a:off x="6024083" y="3881547"/>
            <a:ext cx="966652" cy="519945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Arrow 15"/>
          <p:cNvSpPr/>
          <p:nvPr/>
        </p:nvSpPr>
        <p:spPr>
          <a:xfrm>
            <a:off x="6024083" y="5176110"/>
            <a:ext cx="966652" cy="519945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7380515" y="3746563"/>
            <a:ext cx="1828800" cy="654929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cs typeface="B Mitra" panose="00000400000000000000" pitchFamily="2" charset="-78"/>
              </a:rPr>
              <a:t>Qd</a:t>
            </a:r>
            <a:r>
              <a:rPr lang="en-US" dirty="0" smtClean="0">
                <a:cs typeface="B Mitra" panose="00000400000000000000" pitchFamily="2" charset="-78"/>
              </a:rPr>
              <a:t>=80</a:t>
            </a:r>
            <a:endParaRPr lang="en-US" dirty="0"/>
          </a:p>
        </p:txBody>
      </p:sp>
      <p:sp>
        <p:nvSpPr>
          <p:cNvPr id="18" name="Oval 17"/>
          <p:cNvSpPr/>
          <p:nvPr/>
        </p:nvSpPr>
        <p:spPr>
          <a:xfrm>
            <a:off x="7506789" y="5106338"/>
            <a:ext cx="1828800" cy="654929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cs typeface="B Mitra" panose="00000400000000000000" pitchFamily="2" charset="-78"/>
              </a:rPr>
              <a:t>Qs=20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933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8066"/>
    </mc:Choice>
    <mc:Fallback>
      <p:transition spd="slow" advTm="880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dirty="0">
                <a:cs typeface="B Titr" panose="00000700000000000000" pitchFamily="2" charset="-78"/>
              </a:rPr>
              <a:t>اضافه/مازاد عرضه  و تقاضا</a:t>
            </a:r>
            <a:endParaRPr lang="en-US" dirty="0">
              <a:cs typeface="B Titr" panose="000007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r" rtl="1">
              <a:buNone/>
            </a:pPr>
            <a:r>
              <a:rPr lang="fa-IR" sz="2800" dirty="0" smtClean="0">
                <a:cs typeface="B Mitra" panose="00000400000000000000" pitchFamily="2" charset="-78"/>
              </a:rPr>
              <a:t>مشاهده شد که در قیمت 20 واحد پولی مقدار تقاضا برابر 80 و مقدار عرضه برابر با 20 واحد شد.</a:t>
            </a:r>
          </a:p>
          <a:p>
            <a:pPr marL="0" indent="0" algn="r" rtl="1">
              <a:buNone/>
            </a:pPr>
            <a:r>
              <a:rPr lang="fa-IR" sz="2800" dirty="0" smtClean="0">
                <a:cs typeface="B Mitra" panose="00000400000000000000" pitchFamily="2" charset="-78"/>
              </a:rPr>
              <a:t>بنابراین در قیمت 20 واحد پولی تعادل برقرار نیست چرا که مقدار عرضه و تقاضا برابر نشدند.</a:t>
            </a:r>
          </a:p>
          <a:p>
            <a:pPr marL="0" indent="0" algn="ctr" rtl="1">
              <a:buNone/>
            </a:pPr>
            <a:r>
              <a:rPr lang="fa-IR" sz="2800" dirty="0">
                <a:cs typeface="B Mitra" panose="00000400000000000000" pitchFamily="2" charset="-78"/>
              </a:rPr>
              <a:t> </a:t>
            </a:r>
            <a:r>
              <a:rPr lang="fa-IR" sz="2800" dirty="0" smtClean="0">
                <a:cs typeface="B Mitra" panose="00000400000000000000" pitchFamily="2" charset="-78"/>
              </a:rPr>
              <a:t> اما در قیمت 20 واحد پولی </a:t>
            </a:r>
          </a:p>
          <a:p>
            <a:pPr marL="0" indent="0" algn="ctr" rtl="1">
              <a:buNone/>
            </a:pPr>
            <a:r>
              <a:rPr lang="fa-IR" sz="2800" dirty="0" smtClean="0">
                <a:cs typeface="B Mitra" panose="00000400000000000000" pitchFamily="2" charset="-78"/>
              </a:rPr>
              <a:t>مقدار عرضه  &lt; مقدار تقاضا  </a:t>
            </a:r>
          </a:p>
          <a:p>
            <a:pPr marL="0" indent="0" algn="ctr" rtl="1">
              <a:buNone/>
            </a:pPr>
            <a:r>
              <a:rPr lang="fa-IR" sz="2800" dirty="0" smtClean="0">
                <a:cs typeface="B Mitra" panose="00000400000000000000" pitchFamily="2" charset="-78"/>
              </a:rPr>
              <a:t>مقدار تقاضا به اندازه 40 واحد از مقدار عرضه بیشتر است. این بدان معناست که در قیمت 20 واحد پولی ، به اندازه 40 واحد مازاد یا اضافه تقاضا وجود دارد.</a:t>
            </a:r>
            <a:endParaRPr lang="en-US" sz="2800" dirty="0">
              <a:cs typeface="B Mitra" panose="00000400000000000000" pitchFamily="2" charset="-78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9092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197"/>
    </mc:Choice>
    <mc:Fallback>
      <p:transition spd="slow" advTm="231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3509" y="753228"/>
            <a:ext cx="9980673" cy="1080938"/>
          </a:xfrm>
        </p:spPr>
        <p:txBody>
          <a:bodyPr>
            <a:normAutofit fontScale="90000"/>
          </a:bodyPr>
          <a:lstStyle/>
          <a:p>
            <a:pPr algn="ctr"/>
            <a:r>
              <a:rPr lang="fa-IR" dirty="0" smtClean="0">
                <a:cs typeface="B Mitra" panose="00000400000000000000" pitchFamily="2" charset="-78"/>
              </a:rPr>
              <a:t>تمرین: </a:t>
            </a:r>
            <a:br>
              <a:rPr lang="fa-IR" dirty="0" smtClean="0">
                <a:cs typeface="B Mitra" panose="00000400000000000000" pitchFamily="2" charset="-78"/>
              </a:rPr>
            </a:br>
            <a:r>
              <a:rPr lang="fa-IR" dirty="0" smtClean="0">
                <a:cs typeface="B Mitra" panose="00000400000000000000" pitchFamily="2" charset="-78"/>
              </a:rPr>
              <a:t>قیمت و مقدار تعادلی را با توجه به معادلات عرضه و تقاضای داده شده به دست آورید.</a:t>
            </a:r>
            <a:endParaRPr lang="en-US" dirty="0">
              <a:cs typeface="B Mitra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9063" y="2323810"/>
            <a:ext cx="9613861" cy="1568921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cs typeface="B Titr" panose="00000700000000000000" pitchFamily="2" charset="-78"/>
              </a:rPr>
              <a:t>Q</a:t>
            </a:r>
            <a:r>
              <a:rPr lang="en-US" sz="4000" baseline="-25000" dirty="0">
                <a:cs typeface="B Titr" panose="00000700000000000000" pitchFamily="2" charset="-78"/>
              </a:rPr>
              <a:t>S</a:t>
            </a:r>
            <a:r>
              <a:rPr lang="en-US" sz="4000" dirty="0">
                <a:cs typeface="B Titr" panose="00000700000000000000" pitchFamily="2" charset="-78"/>
              </a:rPr>
              <a:t>=5+3P</a:t>
            </a:r>
            <a:r>
              <a:rPr lang="en-US" sz="4000" baseline="-25000" dirty="0">
                <a:cs typeface="B Titr" panose="00000700000000000000" pitchFamily="2" charset="-78"/>
              </a:rPr>
              <a:t>X</a:t>
            </a:r>
            <a:endParaRPr lang="en-US" sz="4000" dirty="0">
              <a:cs typeface="B Titr" panose="00000700000000000000" pitchFamily="2" charset="-78"/>
            </a:endParaRPr>
          </a:p>
          <a:p>
            <a:pPr algn="ctr"/>
            <a:r>
              <a:rPr lang="en-US" sz="4000" dirty="0">
                <a:cs typeface="B Titr" panose="00000700000000000000" pitchFamily="2" charset="-78"/>
              </a:rPr>
              <a:t>Q</a:t>
            </a:r>
            <a:r>
              <a:rPr lang="en-US" sz="4000" baseline="-25000" dirty="0">
                <a:cs typeface="B Titr" panose="00000700000000000000" pitchFamily="2" charset="-78"/>
              </a:rPr>
              <a:t>D</a:t>
            </a:r>
            <a:r>
              <a:rPr lang="en-US" sz="4000" dirty="0">
                <a:cs typeface="B Titr" panose="00000700000000000000" pitchFamily="2" charset="-78"/>
              </a:rPr>
              <a:t>=15-2P</a:t>
            </a:r>
            <a:r>
              <a:rPr lang="en-US" sz="4000" baseline="-25000" dirty="0">
                <a:cs typeface="B Titr" panose="00000700000000000000" pitchFamily="2" charset="-78"/>
              </a:rPr>
              <a:t>X</a:t>
            </a:r>
            <a:endParaRPr lang="en-US" sz="4000" dirty="0">
              <a:cs typeface="B Titr" panose="00000700000000000000" pitchFamily="2" charset="-78"/>
            </a:endParaRPr>
          </a:p>
          <a:p>
            <a:pPr algn="ctr"/>
            <a:endParaRPr lang="en-US" sz="4000" dirty="0">
              <a:cs typeface="B Titr" panose="00000700000000000000" pitchFamily="2" charset="-78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0332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380"/>
    </mc:Choice>
    <mc:Fallback>
      <p:transition spd="slow" advTm="533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3327" y="753228"/>
            <a:ext cx="9810856" cy="1080938"/>
          </a:xfrm>
        </p:spPr>
        <p:txBody>
          <a:bodyPr>
            <a:normAutofit fontScale="90000"/>
          </a:bodyPr>
          <a:lstStyle/>
          <a:p>
            <a:pPr algn="ctr"/>
            <a:r>
              <a:rPr lang="fa-IR" dirty="0">
                <a:cs typeface="B Mitra" panose="00000400000000000000" pitchFamily="2" charset="-78"/>
              </a:rPr>
              <a:t>تمرین: </a:t>
            </a:r>
            <a:br>
              <a:rPr lang="fa-IR" dirty="0">
                <a:cs typeface="B Mitra" panose="00000400000000000000" pitchFamily="2" charset="-78"/>
              </a:rPr>
            </a:br>
            <a:r>
              <a:rPr lang="fa-IR" dirty="0">
                <a:cs typeface="B Mitra" panose="00000400000000000000" pitchFamily="2" charset="-78"/>
              </a:rPr>
              <a:t>قیمت و مقدار تعادلی را با توجه به معادلات عرضه و تقاضای داده شده به دست آورید.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Q</a:t>
            </a:r>
            <a:r>
              <a:rPr lang="en-US" baseline="-25000" dirty="0"/>
              <a:t>D</a:t>
            </a:r>
            <a:r>
              <a:rPr lang="en-US" dirty="0"/>
              <a:t>=10-P</a:t>
            </a:r>
            <a:r>
              <a:rPr lang="en-US" baseline="-25000" dirty="0"/>
              <a:t>X</a:t>
            </a:r>
            <a:endParaRPr lang="en-US" dirty="0"/>
          </a:p>
          <a:p>
            <a:r>
              <a:rPr lang="en-US" dirty="0"/>
              <a:t>Q</a:t>
            </a:r>
            <a:r>
              <a:rPr lang="en-US" baseline="-25000" dirty="0"/>
              <a:t>S</a:t>
            </a:r>
            <a:r>
              <a:rPr lang="en-US" dirty="0"/>
              <a:t>=16-3P</a:t>
            </a:r>
            <a:r>
              <a:rPr lang="en-US" baseline="-25000" dirty="0"/>
              <a:t>X</a:t>
            </a:r>
            <a:endParaRPr lang="en-US" dirty="0"/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0738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656"/>
    </mc:Choice>
    <mc:Fallback>
      <p:transition spd="slow" advTm="216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dirty="0" smtClean="0">
                <a:cs typeface="B Nazanin" panose="00000400000000000000" pitchFamily="2" charset="-78"/>
              </a:rPr>
              <a:t>سوال زیر را با توجه به چارچوب عرضه و تقاضا تحلیل نمایید.</a:t>
            </a:r>
            <a:endParaRPr lang="en-US" dirty="0">
              <a:cs typeface="B Nazanin" panose="00000400000000000000" pitchFamily="2" charset="-78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fa-IR" dirty="0" smtClean="0">
                <a:cs typeface="B Nazanin" panose="00000400000000000000" pitchFamily="2" charset="-78"/>
              </a:rPr>
              <a:t>چرا مبارزه با قاچاق مواد مخدر هیچ گاه به فرجام نمی رسد؟</a:t>
            </a:r>
            <a:endParaRPr lang="en-US" dirty="0">
              <a:cs typeface="B Nazanin" panose="00000400000000000000" pitchFamily="2" charset="-78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9717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698"/>
    </mc:Choice>
    <mc:Fallback>
      <p:transition spd="slow" advTm="476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57692" y="434233"/>
            <a:ext cx="10050332" cy="2640149"/>
          </a:xfrm>
        </p:spPr>
        <p:txBody>
          <a:bodyPr>
            <a:normAutofit/>
          </a:bodyPr>
          <a:lstStyle/>
          <a:p>
            <a:pPr algn="just" rtl="1"/>
            <a:r>
              <a:rPr lang="fa-IR" sz="3200" dirty="0" smtClean="0">
                <a:cs typeface="B Mitra" panose="00000400000000000000" pitchFamily="2" charset="-78"/>
              </a:rPr>
              <a:t>گفتیم که عرضه یک کالا توسط تولیدکننده و مقدار تقاضا توسط مصرف کننده، وابسته به قیمت محصول در بازار است. </a:t>
            </a:r>
          </a:p>
          <a:p>
            <a:pPr algn="just" rtl="1"/>
            <a:r>
              <a:rPr lang="fa-IR" sz="3200" dirty="0" smtClean="0">
                <a:cs typeface="B Mitra" panose="00000400000000000000" pitchFamily="2" charset="-78"/>
              </a:rPr>
              <a:t>قانون عرضه می گوید که در صورت ثابت بودن سایر شرایط، مقدار عرضه وابسته به قیمت است به طوریکه در قیمت بالاتر عرضه بیشتر و در قیمت پایین تر عرضه کمتر خواهد بود.</a:t>
            </a:r>
            <a:endParaRPr lang="en-US" sz="3200" dirty="0">
              <a:cs typeface="B Mitra" panose="00000400000000000000" pitchFamily="2" charset="-78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2299" y="2716307"/>
            <a:ext cx="5421118" cy="38593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0481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335"/>
    </mc:Choice>
    <mc:Fallback>
      <p:transition spd="slow" advTm="333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744583" y="1043577"/>
            <a:ext cx="9613900" cy="1359989"/>
          </a:xfrm>
        </p:spPr>
        <p:txBody>
          <a:bodyPr>
            <a:normAutofit/>
          </a:bodyPr>
          <a:lstStyle/>
          <a:p>
            <a:pPr algn="r" rtl="1"/>
            <a:r>
              <a:rPr lang="fa-IR" sz="3200" dirty="0" smtClean="0">
                <a:cs typeface="B Mitra" panose="00000400000000000000" pitchFamily="2" charset="-78"/>
              </a:rPr>
              <a:t>همچنین قانون تقاضا بیان می کند که با ثابت بودن سایر عوامل، در قیمت های بالاتر تقاضا کمتر و در قیمت های پایین تقاضا بیشتر خواهد بود.</a:t>
            </a:r>
            <a:endParaRPr lang="en-US" sz="3200" dirty="0">
              <a:cs typeface="B Mitra" panose="00000400000000000000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6930" y="2225726"/>
            <a:ext cx="4255377" cy="42614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90639" y="3135627"/>
            <a:ext cx="2619511" cy="26195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287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794"/>
    </mc:Choice>
    <mc:Fallback>
      <p:transition spd="slow" advTm="187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215154" y="669363"/>
            <a:ext cx="10434917" cy="2611717"/>
          </a:xfrm>
        </p:spPr>
        <p:txBody>
          <a:bodyPr>
            <a:normAutofit/>
          </a:bodyPr>
          <a:lstStyle/>
          <a:p>
            <a:pPr algn="just" rtl="1"/>
            <a:r>
              <a:rPr lang="fa-IR" sz="3200" dirty="0" smtClean="0">
                <a:cs typeface="B Mitra" panose="00000400000000000000" pitchFamily="2" charset="-78"/>
              </a:rPr>
              <a:t>حال اگر در قیمتی میزان عرضه و تقاضا با بکدیگر برابر شدند، به آن قیمت، قیمت تعادلی گفته می شود.</a:t>
            </a:r>
          </a:p>
          <a:p>
            <a:pPr algn="just" rtl="1"/>
            <a:r>
              <a:rPr lang="fa-IR" sz="3200" dirty="0" smtClean="0">
                <a:cs typeface="B Mitra" panose="00000400000000000000" pitchFamily="2" charset="-78"/>
              </a:rPr>
              <a:t>به بیان دیگر قیمت تعادلی یک کالا دقیقا برابر با قیمتی است که در آن </a:t>
            </a:r>
            <a:r>
              <a:rPr lang="fa-IR" sz="3200" dirty="0" smtClean="0">
                <a:cs typeface="B Mitra" panose="00000400000000000000" pitchFamily="2" charset="-78"/>
              </a:rPr>
              <a:t>قیمت،</a:t>
            </a:r>
            <a:r>
              <a:rPr lang="fa-IR" sz="3200" dirty="0" smtClean="0">
                <a:cs typeface="B Mitra" panose="00000400000000000000" pitchFamily="2" charset="-78"/>
              </a:rPr>
              <a:t>میزان</a:t>
            </a:r>
            <a:r>
              <a:rPr lang="fa-IR" sz="3200" dirty="0" smtClean="0">
                <a:cs typeface="B Mitra" panose="00000400000000000000" pitchFamily="2" charset="-78"/>
              </a:rPr>
              <a:t> کالای عرضه شده </a:t>
            </a:r>
            <a:r>
              <a:rPr lang="fa-IR" sz="3200" dirty="0" smtClean="0">
                <a:cs typeface="B Mitra" panose="00000400000000000000" pitchFamily="2" charset="-78"/>
              </a:rPr>
              <a:t>توسط تولیدکنندگان </a:t>
            </a:r>
            <a:r>
              <a:rPr lang="fa-IR" sz="3200" dirty="0" smtClean="0">
                <a:cs typeface="B Mitra" panose="00000400000000000000" pitchFamily="2" charset="-78"/>
              </a:rPr>
              <a:t>با میزان </a:t>
            </a:r>
            <a:r>
              <a:rPr lang="fa-IR" sz="3200" dirty="0" smtClean="0">
                <a:cs typeface="B Mitra" panose="00000400000000000000" pitchFamily="2" charset="-78"/>
              </a:rPr>
              <a:t>تقاضا برای مصرف آن کالا توسط مصرف کنندگان برابر خواهد </a:t>
            </a:r>
            <a:r>
              <a:rPr lang="fa-IR" sz="3200" dirty="0" smtClean="0">
                <a:cs typeface="B Mitra" panose="00000400000000000000" pitchFamily="2" charset="-78"/>
              </a:rPr>
              <a:t>شد</a:t>
            </a:r>
            <a:endParaRPr lang="en-US" sz="3200" dirty="0">
              <a:cs typeface="B Mitra" panose="00000400000000000000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219" y="3065927"/>
            <a:ext cx="5612746" cy="34178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7699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3896"/>
    </mc:Choice>
    <mc:Fallback>
      <p:transition spd="slow" advTm="1338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dirty="0">
                <a:cs typeface="B Titr" panose="00000700000000000000" pitchFamily="2" charset="-78"/>
              </a:rPr>
              <a:t>تعادل در بازار</a:t>
            </a:r>
            <a:endParaRPr lang="en-US" dirty="0">
              <a:cs typeface="B Titr" panose="000007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2652" y="2127867"/>
            <a:ext cx="10540673" cy="2483321"/>
          </a:xfrm>
        </p:spPr>
        <p:txBody>
          <a:bodyPr>
            <a:normAutofit/>
          </a:bodyPr>
          <a:lstStyle/>
          <a:p>
            <a:pPr algn="just" rtl="1"/>
            <a:r>
              <a:rPr lang="fa-IR" sz="3200" dirty="0" smtClean="0">
                <a:cs typeface="B Mitra" panose="00000400000000000000" pitchFamily="2" charset="-78"/>
              </a:rPr>
              <a:t>تعادل </a:t>
            </a:r>
            <a:r>
              <a:rPr lang="fa-IR" sz="3200" dirty="0">
                <a:cs typeface="B Mitra" panose="00000400000000000000" pitchFamily="2" charset="-78"/>
              </a:rPr>
              <a:t>وضعیتی است که عرضه و تقاضا در تناسب با یکدیگر به سر می برند. به عبارت دیگر نقطه تعادل بازار نقطه ای است که مقدار عرضه و تقاضا با یکدیگر برابر می شوند و مازاد یا کمبودی در بازار وجود ندارد.</a:t>
            </a:r>
            <a:endParaRPr lang="en-US" sz="3200" dirty="0">
              <a:cs typeface="B Mitra" panose="00000400000000000000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413" y="3675853"/>
            <a:ext cx="3012329" cy="30123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2778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9592"/>
    </mc:Choice>
    <mc:Fallback>
      <p:transition spd="slow" advTm="1995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90877" y="631915"/>
            <a:ext cx="10142290" cy="1738449"/>
          </a:xfrm>
        </p:spPr>
        <p:txBody>
          <a:bodyPr>
            <a:normAutofit/>
          </a:bodyPr>
          <a:lstStyle/>
          <a:p>
            <a:pPr algn="just" rtl="1"/>
            <a:r>
              <a:rPr lang="fa-IR" sz="2800" dirty="0">
                <a:cs typeface="B Mitra" panose="00000400000000000000" pitchFamily="2" charset="-78"/>
              </a:rPr>
              <a:t>در واقع اگر نمودار عرضه و تقاضا را بر روی یک چارت قرار دهیم، نقطه تعادل نقطه ای است که این دو منحنی یکدیگر را قطع می کنند. قیمت تعادل قیمتی است که در آن میزان و عرضه و تقاضا با یکدیگر برابرند. کمیت تعادل کمیتی است که در آن میزان عرضه و میزان تقاضا با یکدیگر برابرند.</a:t>
            </a:r>
            <a:endParaRPr lang="en-US" sz="2800" dirty="0">
              <a:cs typeface="B Mitra" panose="00000400000000000000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7929" y="2174421"/>
            <a:ext cx="5888185" cy="43608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8911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729"/>
    </mc:Choice>
    <mc:Fallback>
      <p:transition spd="slow" advTm="167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1" y="862103"/>
            <a:ext cx="7261406" cy="47555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0128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5836"/>
    </mc:Choice>
    <mc:Fallback>
      <p:transition spd="slow" advTm="1358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dirty="0">
                <a:cs typeface="B Titr" panose="00000700000000000000" pitchFamily="2" charset="-78"/>
              </a:rPr>
              <a:t>چگونه می توانیم قیمت و </a:t>
            </a:r>
            <a:r>
              <a:rPr lang="fa-IR" dirty="0" smtClean="0">
                <a:cs typeface="B Titr" panose="00000700000000000000" pitchFamily="2" charset="-78"/>
              </a:rPr>
              <a:t>مقدار تعادلی </a:t>
            </a:r>
            <a:r>
              <a:rPr lang="fa-IR" dirty="0">
                <a:cs typeface="B Titr" panose="00000700000000000000" pitchFamily="2" charset="-78"/>
              </a:rPr>
              <a:t>را بیابیم؟ </a:t>
            </a:r>
            <a:endParaRPr lang="en-US" dirty="0">
              <a:cs typeface="B Titr" panose="000007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sz="2800" dirty="0">
                <a:cs typeface="B Mitra" panose="00000400000000000000" pitchFamily="2" charset="-78"/>
              </a:rPr>
              <a:t>فرض کنید در یک بازار معادله های عرضه و تقاضا به شکل زیر هستند</a:t>
            </a:r>
            <a:r>
              <a:rPr lang="fa-IR" sz="2800" dirty="0" smtClean="0">
                <a:cs typeface="B Mitra" panose="00000400000000000000" pitchFamily="2" charset="-78"/>
              </a:rPr>
              <a:t>.</a:t>
            </a:r>
          </a:p>
          <a:p>
            <a:pPr algn="l"/>
            <a:r>
              <a:rPr lang="en-US" sz="2800" dirty="0" err="1" smtClean="0">
                <a:cs typeface="B Mitra" panose="00000400000000000000" pitchFamily="2" charset="-78"/>
              </a:rPr>
              <a:t>Qd</a:t>
            </a:r>
            <a:r>
              <a:rPr lang="en-US" sz="2800" dirty="0" smtClean="0">
                <a:cs typeface="B Mitra" panose="00000400000000000000" pitchFamily="2" charset="-78"/>
              </a:rPr>
              <a:t>=120-2P</a:t>
            </a:r>
            <a:endParaRPr lang="fa-IR" sz="2800" dirty="0" smtClean="0">
              <a:cs typeface="B Mitra" panose="00000400000000000000" pitchFamily="2" charset="-78"/>
            </a:endParaRPr>
          </a:p>
          <a:p>
            <a:r>
              <a:rPr lang="en-US" sz="2800" dirty="0" smtClean="0">
                <a:cs typeface="B Mitra" panose="00000400000000000000" pitchFamily="2" charset="-78"/>
              </a:rPr>
              <a:t>Qs=P</a:t>
            </a:r>
            <a:endParaRPr lang="fa-IR" sz="2800" dirty="0" smtClean="0">
              <a:cs typeface="B Mitra" panose="00000400000000000000" pitchFamily="2" charset="-78"/>
            </a:endParaRPr>
          </a:p>
          <a:p>
            <a:pPr algn="r" rtl="1"/>
            <a:r>
              <a:rPr lang="fa-IR" sz="2800" b="1" dirty="0">
                <a:cs typeface="B Mitra" panose="00000400000000000000" pitchFamily="2" charset="-78"/>
              </a:rPr>
              <a:t>قیمت </a:t>
            </a:r>
            <a:r>
              <a:rPr lang="fa-IR" sz="2800" b="1" dirty="0" smtClean="0">
                <a:cs typeface="B Mitra" panose="00000400000000000000" pitchFamily="2" charset="-78"/>
              </a:rPr>
              <a:t>تعادلی</a:t>
            </a:r>
            <a:r>
              <a:rPr lang="fa-IR" sz="2800" dirty="0" smtClean="0">
                <a:cs typeface="B Mitra" panose="00000400000000000000" pitchFamily="2" charset="-78"/>
              </a:rPr>
              <a:t> </a:t>
            </a:r>
            <a:r>
              <a:rPr lang="fa-IR" sz="2800" dirty="0">
                <a:cs typeface="B Mitra" panose="00000400000000000000" pitchFamily="2" charset="-78"/>
              </a:rPr>
              <a:t>چقدر است؟</a:t>
            </a:r>
            <a:endParaRPr lang="fa-IR" sz="2800" dirty="0" smtClean="0">
              <a:cs typeface="B Mitra" panose="00000400000000000000" pitchFamily="2" charset="-78"/>
            </a:endParaRPr>
          </a:p>
          <a:p>
            <a:pPr algn="r" rtl="1"/>
            <a:endParaRPr lang="en-US" sz="2800" dirty="0">
              <a:cs typeface="B Mitra" panose="00000400000000000000" pitchFamily="2" charset="-78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9783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470"/>
    </mc:Choice>
    <mc:Fallback>
      <p:transition spd="slow" advTm="394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57202" y="255453"/>
            <a:ext cx="978408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rtl="1"/>
            <a:r>
              <a:rPr lang="fa-IR" sz="2800" dirty="0">
                <a:cs typeface="B Mitra" panose="00000400000000000000" pitchFamily="2" charset="-78"/>
              </a:rPr>
              <a:t>خوب یک بار دیگر به منحنی نگاه کنید، قیمت تعادل در کجا واقع شده است؟ پاسخ این بود که قیمت تعادل نقطه ای است که در آن میزان عرضه و میزان تقاضا با هم برابر هستند. </a:t>
            </a:r>
            <a:endParaRPr lang="fa-IR" sz="2800" dirty="0">
              <a:effectLst/>
              <a:cs typeface="B Mitra" panose="00000400000000000000" pitchFamily="2" charset="-7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611135" y="5660333"/>
            <a:ext cx="62295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2400" dirty="0">
                <a:cs typeface="B Mitra" panose="00000400000000000000" pitchFamily="2" charset="-78"/>
              </a:rPr>
              <a:t>به عبارتی برای به دست آوردن قیمت تعادل باید این معادله را حل کنیم.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2367" y="1209560"/>
            <a:ext cx="3333750" cy="316230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1489166" y="5375910"/>
            <a:ext cx="3004457" cy="10510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cs typeface="B Titr" panose="00000700000000000000" pitchFamily="2" charset="-78"/>
              </a:rPr>
              <a:t>Qd</a:t>
            </a:r>
            <a:r>
              <a:rPr lang="en-US" sz="3600" dirty="0">
                <a:cs typeface="B Titr" panose="00000700000000000000" pitchFamily="2" charset="-78"/>
              </a:rPr>
              <a:t>=Qs</a:t>
            </a:r>
          </a:p>
        </p:txBody>
      </p:sp>
      <p:sp>
        <p:nvSpPr>
          <p:cNvPr id="8" name="Oval Callout 7"/>
          <p:cNvSpPr/>
          <p:nvPr/>
        </p:nvSpPr>
        <p:spPr>
          <a:xfrm>
            <a:off x="175713" y="4611189"/>
            <a:ext cx="2129244" cy="1134053"/>
          </a:xfrm>
          <a:prstGeom prst="wedgeEllipseCallout">
            <a:avLst>
              <a:gd name="adj1" fmla="val 50428"/>
              <a:gd name="adj2" fmla="val 56741"/>
            </a:avLst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dirty="0" smtClean="0">
                <a:cs typeface="B Mah" panose="00000400000000000000" pitchFamily="2" charset="-78"/>
              </a:rPr>
              <a:t>مقدار عرضه</a:t>
            </a:r>
            <a:endParaRPr lang="en-US" dirty="0">
              <a:cs typeface="B Mah" panose="00000400000000000000" pitchFamily="2" charset="-78"/>
            </a:endParaRPr>
          </a:p>
        </p:txBody>
      </p:sp>
      <p:sp>
        <p:nvSpPr>
          <p:cNvPr id="9" name="Oval Callout 8"/>
          <p:cNvSpPr/>
          <p:nvPr/>
        </p:nvSpPr>
        <p:spPr>
          <a:xfrm>
            <a:off x="3422469" y="4611189"/>
            <a:ext cx="1959428" cy="1049144"/>
          </a:xfrm>
          <a:prstGeom prst="wedgeEllipseCallout">
            <a:avLst>
              <a:gd name="adj1" fmla="val -39880"/>
              <a:gd name="adj2" fmla="val 66713"/>
            </a:avLst>
          </a:prstGeom>
          <a:solidFill>
            <a:srgbClr val="FFFF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dirty="0" smtClean="0">
                <a:solidFill>
                  <a:schemeClr val="bg1"/>
                </a:solidFill>
                <a:cs typeface="B Mah" panose="00000400000000000000" pitchFamily="2" charset="-78"/>
              </a:rPr>
              <a:t>مقدار تقاضا</a:t>
            </a:r>
            <a:endParaRPr lang="en-US" dirty="0">
              <a:solidFill>
                <a:schemeClr val="bg1"/>
              </a:solidFill>
              <a:cs typeface="B Mah" panose="00000400000000000000" pitchFamily="2" charset="-78"/>
            </a:endParaRPr>
          </a:p>
        </p:txBody>
      </p:sp>
      <p:sp>
        <p:nvSpPr>
          <p:cNvPr id="10" name="Left Arrow 9"/>
          <p:cNvSpPr/>
          <p:nvPr/>
        </p:nvSpPr>
        <p:spPr>
          <a:xfrm>
            <a:off x="4804184" y="5822675"/>
            <a:ext cx="692331" cy="329565"/>
          </a:xfrm>
          <a:prstGeom prst="leftArrow">
            <a:avLst/>
          </a:prstGeom>
          <a:solidFill>
            <a:srgbClr val="FF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9951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747"/>
    </mc:Choice>
    <mc:Fallback>
      <p:transition spd="slow" advTm="227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Berlin">
  <a:themeElements>
    <a:clrScheme name="Berlin">
      <a:dk1>
        <a:sysClr val="windowText" lastClr="000000"/>
      </a:dk1>
      <a:lt1>
        <a:sysClr val="window" lastClr="FFFFFF"/>
      </a:lt1>
      <a:dk2>
        <a:srgbClr val="1F8094"/>
      </a:dk2>
      <a:lt2>
        <a:srgbClr val="E7E6E6"/>
      </a:lt2>
      <a:accent1>
        <a:srgbClr val="39CDE7"/>
      </a:accent1>
      <a:accent2>
        <a:srgbClr val="60DE72"/>
      </a:accent2>
      <a:accent3>
        <a:srgbClr val="DDCC64"/>
      </a:accent3>
      <a:accent4>
        <a:srgbClr val="F49D50"/>
      </a:accent4>
      <a:accent5>
        <a:srgbClr val="E44951"/>
      </a:accent5>
      <a:accent6>
        <a:srgbClr val="D666F9"/>
      </a:accent6>
      <a:hlink>
        <a:srgbClr val="4BF7ED"/>
      </a:hlink>
      <a:folHlink>
        <a:srgbClr val="95E9F4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92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118000"/>
                <a:satMod val="12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7DC10E3-4FF5-456B-A359-A0F378C1E5F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TM04033917[[fn=Berlin]]</Template>
  <TotalTime>324</TotalTime>
  <Words>632</Words>
  <Application>Microsoft Office PowerPoint</Application>
  <PresentationFormat>Widescreen</PresentationFormat>
  <Paragraphs>58</Paragraphs>
  <Slides>16</Slides>
  <Notes>0</Notes>
  <HiddenSlides>0</HiddenSlides>
  <MMClips>16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Arial</vt:lpstr>
      <vt:lpstr>B Mah</vt:lpstr>
      <vt:lpstr>B Mitra</vt:lpstr>
      <vt:lpstr>B Nazanin</vt:lpstr>
      <vt:lpstr>B Titr</vt:lpstr>
      <vt:lpstr>Cambria Math</vt:lpstr>
      <vt:lpstr>Trebuchet MS</vt:lpstr>
      <vt:lpstr>Berlin</vt:lpstr>
      <vt:lpstr>اقتصاد خرد موضوع مبحث: تعادل </vt:lpstr>
      <vt:lpstr>PowerPoint Presentation</vt:lpstr>
      <vt:lpstr>PowerPoint Presentation</vt:lpstr>
      <vt:lpstr>PowerPoint Presentation</vt:lpstr>
      <vt:lpstr>تعادل در بازار</vt:lpstr>
      <vt:lpstr>PowerPoint Presentation</vt:lpstr>
      <vt:lpstr>PowerPoint Presentation</vt:lpstr>
      <vt:lpstr>چگونه می توانیم قیمت و مقدار تعادلی را بیابیم؟ </vt:lpstr>
      <vt:lpstr>PowerPoint Presentation</vt:lpstr>
      <vt:lpstr>PowerPoint Presentation</vt:lpstr>
      <vt:lpstr>PowerPoint Presentation</vt:lpstr>
      <vt:lpstr>اضافه/مازاد عرضه  و تقاضا</vt:lpstr>
      <vt:lpstr>اضافه/مازاد عرضه  و تقاضا</vt:lpstr>
      <vt:lpstr>تمرین:  قیمت و مقدار تعادلی را با توجه به معادلات عرضه و تقاضای داده شده به دست آورید.</vt:lpstr>
      <vt:lpstr>تمرین:  قیمت و مقدار تعادلی را با توجه به معادلات عرضه و تقاضای داده شده به دست آورید.</vt:lpstr>
      <vt:lpstr>سوال زیر را با توجه به چارچوب عرضه و تقاضا تحلیل نمایید.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اقتصاد خرد</dc:title>
  <dc:creator>Kimia</dc:creator>
  <cp:lastModifiedBy>Kimia</cp:lastModifiedBy>
  <cp:revision>31</cp:revision>
  <dcterms:created xsi:type="dcterms:W3CDTF">2020-03-14T14:54:00Z</dcterms:created>
  <dcterms:modified xsi:type="dcterms:W3CDTF">2020-03-15T09:44:54Z</dcterms:modified>
</cp:coreProperties>
</file>