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D9AD47-2CE1-4912-B24D-AE20AE8393A3}" type="datetimeFigureOut">
              <a:rPr lang="en-US" smtClean="0"/>
              <a:pPr/>
              <a:t>3/12/2020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76A1FC-0B45-4E9A-8C44-327887F80A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328D4-3970-41E1-AA81-B414C2A1A7F3}"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F328D4-3970-41E1-AA81-B414C2A1A7F3}"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F328D4-3970-41E1-AA81-B414C2A1A7F3}"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F328D4-3970-41E1-AA81-B414C2A1A7F3}" type="datetimeFigureOut">
              <a:rPr lang="en-US" smtClean="0"/>
              <a:pPr/>
              <a:t>3/12/2020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F328D4-3970-41E1-AA81-B414C2A1A7F3}" type="datetimeFigureOut">
              <a:rPr lang="en-US" smtClean="0"/>
              <a:pPr/>
              <a:t>3/12/2020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328D4-3970-41E1-AA81-B414C2A1A7F3}" type="datetimeFigureOut">
              <a:rPr lang="en-US" smtClean="0"/>
              <a:pPr/>
              <a:t>3/12/2020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F328D4-3970-41E1-AA81-B414C2A1A7F3}"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F328D4-3970-41E1-AA81-B414C2A1A7F3}"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58EA-1472-4852-A72E-9A6B915EDC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328D4-3970-41E1-AA81-B414C2A1A7F3}" type="datetimeFigureOut">
              <a:rPr lang="en-US" smtClean="0"/>
              <a:pPr/>
              <a:t>3/12/2020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358EA-1472-4852-A72E-9A6B915EDC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4.xml"/><Relationship Id="rId1" Type="http://schemas.openxmlformats.org/officeDocument/2006/relationships/slideLayout" Target="../slideLayouts/slideLayout7.xml"/><Relationship Id="rId5" Type="http://schemas.openxmlformats.org/officeDocument/2006/relationships/slide" Target="slide23.xml"/><Relationship Id="rId4" Type="http://schemas.openxmlformats.org/officeDocument/2006/relationships/slide" Target="slide22.xml"/></Relationships>
</file>

<file path=ppt/slides/_rels/slide1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4.xml"/><Relationship Id="rId1" Type="http://schemas.openxmlformats.org/officeDocument/2006/relationships/slideLayout" Target="../slideLayouts/slideLayout7.xml"/><Relationship Id="rId5" Type="http://schemas.openxmlformats.org/officeDocument/2006/relationships/slide" Target="slide23.xml"/><Relationship Id="rId4" Type="http://schemas.openxmlformats.org/officeDocument/2006/relationships/slide" Target="slide22.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ina\Desktop\37351081517069117923.gif"/>
          <p:cNvPicPr>
            <a:picLocks noChangeAspect="1" noChangeArrowheads="1" noCrop="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43608" y="411510"/>
            <a:ext cx="7200800" cy="416961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a:spLocks noGrp="1"/>
          </p:cNvSpPr>
          <p:nvPr>
            <p:ph type="sldNum" sz="quarter" idx="12"/>
          </p:nvPr>
        </p:nvSpPr>
        <p:spPr>
          <a:xfrm>
            <a:off x="6553200" y="6356350"/>
            <a:ext cx="2133600" cy="365125"/>
          </a:xfrm>
        </p:spPr>
        <p:txBody>
          <a:bodyPr/>
          <a:lstStyle/>
          <a:p>
            <a:fld id="{8754AEEC-5330-49C6-BF2A-61EEED7F43B8}" type="slidenum">
              <a:rPr lang="en-US"/>
              <a:pPr/>
              <a:t>10</a:t>
            </a:fld>
            <a:endParaRPr lang="en-US"/>
          </a:p>
        </p:txBody>
      </p:sp>
      <p:sp>
        <p:nvSpPr>
          <p:cNvPr id="3" name="Text Box 2">
            <a:hlinkClick r:id="rId2" action="ppaction://hlinksldjump"/>
          </p:cNvPr>
          <p:cNvSpPr txBox="1">
            <a:spLocks noChangeArrowheads="1"/>
          </p:cNvSpPr>
          <p:nvPr/>
        </p:nvSpPr>
        <p:spPr bwMode="auto">
          <a:xfrm>
            <a:off x="468313" y="765175"/>
            <a:ext cx="6840537" cy="523220"/>
          </a:xfrm>
          <a:prstGeom prst="rect">
            <a:avLst/>
          </a:prstGeom>
          <a:gradFill rotWithShape="0">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Mitra" panose="00000400000000000000" pitchFamily="2" charset="-78"/>
              </a:rPr>
              <a:t>اضافه برداشت بانکی</a:t>
            </a:r>
            <a:endParaRPr lang="ar-SA" sz="2800">
              <a:latin typeface="afra" pitchFamily="2" charset="0"/>
              <a:cs typeface="Mitra" panose="00000400000000000000" pitchFamily="2" charset="-78"/>
            </a:endParaRPr>
          </a:p>
        </p:txBody>
      </p:sp>
      <p:sp>
        <p:nvSpPr>
          <p:cNvPr id="4" name="Text Box 3">
            <a:hlinkClick r:id="rId3" action="ppaction://hlinksldjump"/>
          </p:cNvPr>
          <p:cNvSpPr txBox="1">
            <a:spLocks noChangeArrowheads="1"/>
          </p:cNvSpPr>
          <p:nvPr/>
        </p:nvSpPr>
        <p:spPr bwMode="auto">
          <a:xfrm>
            <a:off x="468313" y="1557338"/>
            <a:ext cx="6840537"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Mitra" panose="00000400000000000000" pitchFamily="2" charset="-78"/>
              </a:rPr>
              <a:t>حساب ها و اسناد پرداختنی تجاری</a:t>
            </a:r>
            <a:endParaRPr lang="ar-SA" sz="2800">
              <a:latin typeface="afra" pitchFamily="2" charset="0"/>
              <a:cs typeface="Mitra" panose="00000400000000000000" pitchFamily="2" charset="-78"/>
            </a:endParaRPr>
          </a:p>
        </p:txBody>
      </p:sp>
      <p:sp>
        <p:nvSpPr>
          <p:cNvPr id="5" name="Text Box 4">
            <a:hlinkClick r:id="rId4" action="ppaction://hlinksldjump"/>
          </p:cNvPr>
          <p:cNvSpPr txBox="1">
            <a:spLocks noChangeArrowheads="1"/>
          </p:cNvSpPr>
          <p:nvPr/>
        </p:nvSpPr>
        <p:spPr bwMode="auto">
          <a:xfrm>
            <a:off x="468313" y="2492375"/>
            <a:ext cx="6840537"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حسابها و استاد پرداختنی غیرتجاری</a:t>
            </a:r>
            <a:endParaRPr lang="ar-SA" sz="2800">
              <a:latin typeface="afra" pitchFamily="2" charset="0"/>
              <a:cs typeface="Times New Roman" panose="02020603050405020304" pitchFamily="18" charset="0"/>
            </a:endParaRPr>
          </a:p>
        </p:txBody>
      </p:sp>
      <p:sp>
        <p:nvSpPr>
          <p:cNvPr id="6" name="Text Box 5">
            <a:hlinkClick r:id="rId5" action="ppaction://hlinksldjump"/>
          </p:cNvPr>
          <p:cNvSpPr txBox="1">
            <a:spLocks noChangeArrowheads="1"/>
          </p:cNvSpPr>
          <p:nvPr/>
        </p:nvSpPr>
        <p:spPr bwMode="auto">
          <a:xfrm>
            <a:off x="468313" y="3284538"/>
            <a:ext cx="6840537"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پیش دریافت از مشتریان</a:t>
            </a:r>
            <a:endParaRPr lang="ar-SA" sz="2800">
              <a:latin typeface="afra" pitchFamily="2" charset="0"/>
              <a:cs typeface="Times New Roman" panose="02020603050405020304" pitchFamily="18" charset="0"/>
            </a:endParaRPr>
          </a:p>
        </p:txBody>
      </p:sp>
      <p:sp>
        <p:nvSpPr>
          <p:cNvPr id="7" name="Text Box 6">
            <a:hlinkClick r:id="rId4" action="ppaction://hlinksldjump"/>
          </p:cNvPr>
          <p:cNvSpPr txBox="1">
            <a:spLocks noChangeArrowheads="1"/>
          </p:cNvSpPr>
          <p:nvPr/>
        </p:nvSpPr>
        <p:spPr bwMode="auto">
          <a:xfrm>
            <a:off x="468313" y="4076700"/>
            <a:ext cx="6858000"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ذخیره مالیات (مالیات پرداختنی )</a:t>
            </a:r>
            <a:endParaRPr lang="ar-SA" sz="2800">
              <a:latin typeface="afra" pitchFamily="2" charset="0"/>
              <a:cs typeface="Times New Roman" panose="02020603050405020304" pitchFamily="18" charset="0"/>
            </a:endParaRPr>
          </a:p>
        </p:txBody>
      </p:sp>
      <p:sp>
        <p:nvSpPr>
          <p:cNvPr id="8" name="Text Box 7">
            <a:hlinkClick r:id="rId5" action="ppaction://hlinksldjump"/>
          </p:cNvPr>
          <p:cNvSpPr txBox="1">
            <a:spLocks noChangeArrowheads="1"/>
          </p:cNvSpPr>
          <p:nvPr/>
        </p:nvSpPr>
        <p:spPr bwMode="auto">
          <a:xfrm>
            <a:off x="468313" y="4941888"/>
            <a:ext cx="6840537"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سود سهام پیشنهادی (پرداختنی )</a:t>
            </a:r>
            <a:endParaRPr lang="ar-SA" sz="2800">
              <a:latin typeface="afra" pitchFamily="2" charset="0"/>
              <a:cs typeface="Times New Roman" panose="02020603050405020304" pitchFamily="18" charset="0"/>
            </a:endParaRPr>
          </a:p>
        </p:txBody>
      </p:sp>
      <p:sp>
        <p:nvSpPr>
          <p:cNvPr id="9" name="Text Box 8">
            <a:hlinkClick r:id="" action="ppaction://noaction"/>
          </p:cNvPr>
          <p:cNvSpPr txBox="1">
            <a:spLocks noChangeArrowheads="1"/>
          </p:cNvSpPr>
          <p:nvPr/>
        </p:nvSpPr>
        <p:spPr bwMode="auto">
          <a:xfrm>
            <a:off x="468313" y="5734050"/>
            <a:ext cx="6838950"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وامهای پرداختنی</a:t>
            </a:r>
            <a:endParaRPr lang="ar-SA" sz="4000">
              <a:latin typeface="afra" pitchFamily="2" charset="0"/>
              <a:cs typeface="Times New Roman" panose="02020603050405020304" pitchFamily="18" charset="0"/>
            </a:endParaRPr>
          </a:p>
        </p:txBody>
      </p:sp>
      <p:sp>
        <p:nvSpPr>
          <p:cNvPr id="10" name="Line 12"/>
          <p:cNvSpPr>
            <a:spLocks noChangeShapeType="1"/>
          </p:cNvSpPr>
          <p:nvPr/>
        </p:nvSpPr>
        <p:spPr bwMode="auto">
          <a:xfrm>
            <a:off x="7812088" y="1052513"/>
            <a:ext cx="0" cy="4968875"/>
          </a:xfrm>
          <a:prstGeom prst="line">
            <a:avLst/>
          </a:prstGeom>
          <a:noFill/>
          <a:ln w="5715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1" name="Line 13"/>
          <p:cNvSpPr>
            <a:spLocks noChangeShapeType="1"/>
          </p:cNvSpPr>
          <p:nvPr/>
        </p:nvSpPr>
        <p:spPr bwMode="auto">
          <a:xfrm flipH="1" flipV="1">
            <a:off x="7380288" y="1052513"/>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Line 14"/>
          <p:cNvSpPr>
            <a:spLocks noChangeShapeType="1"/>
          </p:cNvSpPr>
          <p:nvPr/>
        </p:nvSpPr>
        <p:spPr bwMode="auto">
          <a:xfrm flipH="1">
            <a:off x="7380288" y="1844675"/>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3" name="Line 15"/>
          <p:cNvSpPr>
            <a:spLocks noChangeShapeType="1"/>
          </p:cNvSpPr>
          <p:nvPr/>
        </p:nvSpPr>
        <p:spPr bwMode="auto">
          <a:xfrm flipH="1">
            <a:off x="7380288" y="2781300"/>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4" name="Line 16"/>
          <p:cNvSpPr>
            <a:spLocks noChangeShapeType="1"/>
          </p:cNvSpPr>
          <p:nvPr/>
        </p:nvSpPr>
        <p:spPr bwMode="auto">
          <a:xfrm flipH="1">
            <a:off x="7380288" y="3573463"/>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5" name="Line 17"/>
          <p:cNvSpPr>
            <a:spLocks noChangeShapeType="1"/>
          </p:cNvSpPr>
          <p:nvPr/>
        </p:nvSpPr>
        <p:spPr bwMode="auto">
          <a:xfrm flipH="1">
            <a:off x="7380288" y="4365625"/>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6" name="Line 18"/>
          <p:cNvSpPr>
            <a:spLocks noChangeShapeType="1"/>
          </p:cNvSpPr>
          <p:nvPr/>
        </p:nvSpPr>
        <p:spPr bwMode="auto">
          <a:xfrm flipH="1">
            <a:off x="7380288" y="5229225"/>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7" name="Line 19"/>
          <p:cNvSpPr>
            <a:spLocks noChangeShapeType="1"/>
          </p:cNvSpPr>
          <p:nvPr/>
        </p:nvSpPr>
        <p:spPr bwMode="auto">
          <a:xfrm flipH="1">
            <a:off x="7380288" y="6021388"/>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8" name="Text Box 20"/>
          <p:cNvSpPr txBox="1">
            <a:spLocks noChangeArrowheads="1"/>
          </p:cNvSpPr>
          <p:nvPr/>
        </p:nvSpPr>
        <p:spPr bwMode="auto">
          <a:xfrm>
            <a:off x="8095774" y="1989138"/>
            <a:ext cx="738664" cy="3097212"/>
          </a:xfrm>
          <a:prstGeom prst="rect">
            <a:avLst/>
          </a:prstGeom>
          <a:gradFill rotWithShape="0">
            <a:gsLst>
              <a:gs pos="0">
                <a:srgbClr val="000082"/>
              </a:gs>
              <a:gs pos="30000">
                <a:srgbClr val="66008F"/>
              </a:gs>
              <a:gs pos="64999">
                <a:srgbClr val="BA0066"/>
              </a:gs>
              <a:gs pos="89999">
                <a:srgbClr val="FF0000"/>
              </a:gs>
              <a:gs pos="100000">
                <a:srgbClr val="FF8200"/>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spcBef>
                <a:spcPct val="50000"/>
              </a:spcBef>
              <a:buFontTx/>
              <a:buNone/>
            </a:pPr>
            <a:r>
              <a:rPr lang="fa-IR" sz="3600" dirty="0">
                <a:solidFill>
                  <a:schemeClr val="bg1"/>
                </a:solidFill>
              </a:rPr>
              <a:t>بدهی های جاری</a:t>
            </a:r>
            <a:endParaRPr lang="en-US" sz="3600" dirty="0">
              <a:solidFill>
                <a:schemeClr val="bg1"/>
              </a:solidFill>
            </a:endParaRPr>
          </a:p>
        </p:txBody>
      </p:sp>
      <p:sp>
        <p:nvSpPr>
          <p:cNvPr id="19" name="Line 21"/>
          <p:cNvSpPr>
            <a:spLocks noChangeShapeType="1"/>
          </p:cNvSpPr>
          <p:nvPr/>
        </p:nvSpPr>
        <p:spPr bwMode="auto">
          <a:xfrm flipH="1">
            <a:off x="7812088" y="3573463"/>
            <a:ext cx="288925"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0" name="AutoShape 26">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1" name="AutoShape 27">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2" name="AutoShape 28">
            <a:hlinkClick r:id="" action="ppaction://hlinkshowjump?jump=previousslide" highlightClick="1"/>
          </p:cNvPr>
          <p:cNvSpPr>
            <a:spLocks noChangeArrowheads="1"/>
          </p:cNvSpPr>
          <p:nvPr/>
        </p:nvSpPr>
        <p:spPr bwMode="auto">
          <a:xfrm>
            <a:off x="0" y="0"/>
            <a:ext cx="395288" cy="404813"/>
          </a:xfrm>
          <a:prstGeom prst="actionButtonBackPrevious">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3" name="AutoShape 29">
            <a:hlinkClick r:id="" action="ppaction://hlinkshowjump?jump=nextslide" highlightClick="1"/>
          </p:cNvPr>
          <p:cNvSpPr>
            <a:spLocks noChangeArrowheads="1"/>
          </p:cNvSpPr>
          <p:nvPr/>
        </p:nvSpPr>
        <p:spPr bwMode="auto">
          <a:xfrm>
            <a:off x="395288" y="0"/>
            <a:ext cx="395287" cy="404813"/>
          </a:xfrm>
          <a:prstGeom prst="actionButtonForwardNex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 calcmode="lin" valueType="num">
                                      <p:cBhvr>
                                        <p:cTn id="9" dur="500" fill="hold"/>
                                        <p:tgtEl>
                                          <p:spTgt spid="18"/>
                                        </p:tgtEl>
                                        <p:attrNameLst>
                                          <p:attrName>style.rotation</p:attrName>
                                        </p:attrNameLst>
                                      </p:cBhvr>
                                      <p:tavLst>
                                        <p:tav tm="0">
                                          <p:val>
                                            <p:fltVal val="90"/>
                                          </p:val>
                                        </p:tav>
                                        <p:tav tm="100000">
                                          <p:val>
                                            <p:fltVal val="0"/>
                                          </p:val>
                                        </p:tav>
                                      </p:tavLst>
                                    </p:anim>
                                    <p:animEffect transition="in" filter="fade">
                                      <p:cBhvr>
                                        <p:cTn id="10" dur="500"/>
                                        <p:tgtEl>
                                          <p:spTgt spid="18"/>
                                        </p:tgtEl>
                                      </p:cBhvr>
                                    </p:animEffect>
                                  </p:childTnLst>
                                </p:cTn>
                              </p:par>
                            </p:childTnLst>
                          </p:cTn>
                        </p:par>
                        <p:par>
                          <p:cTn id="11" fill="hold">
                            <p:stCondLst>
                              <p:cond delay="750"/>
                            </p:stCondLst>
                            <p:childTnLst>
                              <p:par>
                                <p:cTn id="12" presetID="39" presetClass="entr" presetSubtype="0" accel="10000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19"/>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19"/>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250"/>
                            </p:stCondLst>
                            <p:childTnLst>
                              <p:par>
                                <p:cTn id="19" presetID="39" presetClass="entr" presetSubtype="0" accel="10000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10"/>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10"/>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10"/>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9" presetClass="entr" presetSubtype="0" accel="10000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11"/>
                                        </p:tgtEl>
                                        <p:attrNameLst>
                                          <p:attrName>ppt_y</p:attrName>
                                        </p:attrNameLst>
                                      </p:cBhvr>
                                      <p:tavLst>
                                        <p:tav tm="0">
                                          <p:val>
                                            <p:strVal val="#ppt_y"/>
                                          </p:val>
                                        </p:tav>
                                        <p:tav tm="100000">
                                          <p:val>
                                            <p:strVal val="#ppt_y"/>
                                          </p:val>
                                        </p:tav>
                                      </p:tavLst>
                                    </p:anim>
                                  </p:childTnLst>
                                </p:cTn>
                              </p:par>
                            </p:childTnLst>
                          </p:cTn>
                        </p:par>
                        <p:par>
                          <p:cTn id="32" fill="hold">
                            <p:stCondLst>
                              <p:cond delay="2250"/>
                            </p:stCondLst>
                            <p:childTnLst>
                              <p:par>
                                <p:cTn id="33" presetID="18" presetClass="entr" presetSubtype="12" fill="hold" grpId="0"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strips(downLeft)">
                                      <p:cBhvr>
                                        <p:cTn id="35" dur="500"/>
                                        <p:tgtEl>
                                          <p:spTgt spid="3"/>
                                        </p:tgtEl>
                                      </p:cBhvr>
                                    </p:animEffect>
                                  </p:childTnLst>
                                </p:cTn>
                              </p:par>
                            </p:childTnLst>
                          </p:cTn>
                        </p:par>
                        <p:par>
                          <p:cTn id="36" fill="hold">
                            <p:stCondLst>
                              <p:cond delay="2750"/>
                            </p:stCondLst>
                            <p:childTnLst>
                              <p:par>
                                <p:cTn id="37" presetID="39" presetClass="entr" presetSubtype="0" accel="10000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12"/>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12"/>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childTnLst>
                                </p:cTn>
                              </p:par>
                            </p:childTnLst>
                          </p:cTn>
                        </p:par>
                        <p:par>
                          <p:cTn id="43" fill="hold">
                            <p:stCondLst>
                              <p:cond delay="3250"/>
                            </p:stCondLst>
                            <p:childTnLst>
                              <p:par>
                                <p:cTn id="44" presetID="18" presetClass="entr" presetSubtype="12" fill="hold" grpId="0" nodeType="after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strips(downLeft)">
                                      <p:cBhvr>
                                        <p:cTn id="46" dur="500"/>
                                        <p:tgtEl>
                                          <p:spTgt spid="4"/>
                                        </p:tgtEl>
                                      </p:cBhvr>
                                    </p:animEffect>
                                  </p:childTnLst>
                                </p:cTn>
                              </p:par>
                            </p:childTnLst>
                          </p:cTn>
                        </p:par>
                        <p:par>
                          <p:cTn id="47" fill="hold">
                            <p:stCondLst>
                              <p:cond delay="3750"/>
                            </p:stCondLst>
                            <p:childTnLst>
                              <p:par>
                                <p:cTn id="48" presetID="39" presetClass="entr" presetSubtype="0" accel="10000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ppt_h</p:attrName>
                                        </p:attrNameLst>
                                      </p:cBhvr>
                                      <p:tavLst>
                                        <p:tav tm="0">
                                          <p:val>
                                            <p:strVal val="#ppt_h/20"/>
                                          </p:val>
                                        </p:tav>
                                        <p:tav tm="50000">
                                          <p:val>
                                            <p:strVal val="#ppt_h/20"/>
                                          </p:val>
                                        </p:tav>
                                        <p:tav tm="100000">
                                          <p:val>
                                            <p:strVal val="#ppt_h"/>
                                          </p:val>
                                        </p:tav>
                                      </p:tavLst>
                                    </p:anim>
                                    <p:anim calcmode="lin" valueType="num">
                                      <p:cBhvr>
                                        <p:cTn id="51" dur="500" fill="hold"/>
                                        <p:tgtEl>
                                          <p:spTgt spid="13"/>
                                        </p:tgtEl>
                                        <p:attrNameLst>
                                          <p:attrName>ppt_w</p:attrName>
                                        </p:attrNameLst>
                                      </p:cBhvr>
                                      <p:tavLst>
                                        <p:tav tm="0">
                                          <p:val>
                                            <p:strVal val="#ppt_w+.3"/>
                                          </p:val>
                                        </p:tav>
                                        <p:tav tm="50000">
                                          <p:val>
                                            <p:strVal val="#ppt_w+.3"/>
                                          </p:val>
                                        </p:tav>
                                        <p:tav tm="100000">
                                          <p:val>
                                            <p:strVal val="#ppt_w"/>
                                          </p:val>
                                        </p:tav>
                                      </p:tavLst>
                                    </p:anim>
                                    <p:anim calcmode="lin" valueType="num">
                                      <p:cBhvr>
                                        <p:cTn id="52" dur="500" fill="hold"/>
                                        <p:tgtEl>
                                          <p:spTgt spid="13"/>
                                        </p:tgtEl>
                                        <p:attrNameLst>
                                          <p:attrName>ppt_x</p:attrName>
                                        </p:attrNameLst>
                                      </p:cBhvr>
                                      <p:tavLst>
                                        <p:tav tm="0">
                                          <p:val>
                                            <p:strVal val="#ppt_x-.3"/>
                                          </p:val>
                                        </p:tav>
                                        <p:tav tm="50000">
                                          <p:val>
                                            <p:strVal val="#ppt_x"/>
                                          </p:val>
                                        </p:tav>
                                        <p:tav tm="100000">
                                          <p:val>
                                            <p:strVal val="#ppt_x"/>
                                          </p:val>
                                        </p:tav>
                                      </p:tavLst>
                                    </p:anim>
                                    <p:anim calcmode="lin" valueType="num">
                                      <p:cBhvr>
                                        <p:cTn id="53" dur="500" fill="hold"/>
                                        <p:tgtEl>
                                          <p:spTgt spid="13"/>
                                        </p:tgtEl>
                                        <p:attrNameLst>
                                          <p:attrName>ppt_y</p:attrName>
                                        </p:attrNameLst>
                                      </p:cBhvr>
                                      <p:tavLst>
                                        <p:tav tm="0">
                                          <p:val>
                                            <p:strVal val="#ppt_y"/>
                                          </p:val>
                                        </p:tav>
                                        <p:tav tm="100000">
                                          <p:val>
                                            <p:strVal val="#ppt_y"/>
                                          </p:val>
                                        </p:tav>
                                      </p:tavLst>
                                    </p:anim>
                                  </p:childTnLst>
                                </p:cTn>
                              </p:par>
                            </p:childTnLst>
                          </p:cTn>
                        </p:par>
                        <p:par>
                          <p:cTn id="54" fill="hold">
                            <p:stCondLst>
                              <p:cond delay="4250"/>
                            </p:stCondLst>
                            <p:childTnLst>
                              <p:par>
                                <p:cTn id="55" presetID="18" presetClass="entr" presetSubtype="12"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strips(downLeft)">
                                      <p:cBhvr>
                                        <p:cTn id="57" dur="500"/>
                                        <p:tgtEl>
                                          <p:spTgt spid="5"/>
                                        </p:tgtEl>
                                      </p:cBhvr>
                                    </p:animEffect>
                                  </p:childTnLst>
                                </p:cTn>
                              </p:par>
                            </p:childTnLst>
                          </p:cTn>
                        </p:par>
                        <p:par>
                          <p:cTn id="58" fill="hold">
                            <p:stCondLst>
                              <p:cond delay="4750"/>
                            </p:stCondLst>
                            <p:childTnLst>
                              <p:par>
                                <p:cTn id="59" presetID="39" presetClass="entr" presetSubtype="0" accel="10000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ppt_h</p:attrName>
                                        </p:attrNameLst>
                                      </p:cBhvr>
                                      <p:tavLst>
                                        <p:tav tm="0">
                                          <p:val>
                                            <p:strVal val="#ppt_h/20"/>
                                          </p:val>
                                        </p:tav>
                                        <p:tav tm="50000">
                                          <p:val>
                                            <p:strVal val="#ppt_h/20"/>
                                          </p:val>
                                        </p:tav>
                                        <p:tav tm="100000">
                                          <p:val>
                                            <p:strVal val="#ppt_h"/>
                                          </p:val>
                                        </p:tav>
                                      </p:tavLst>
                                    </p:anim>
                                    <p:anim calcmode="lin" valueType="num">
                                      <p:cBhvr>
                                        <p:cTn id="62" dur="500" fill="hold"/>
                                        <p:tgtEl>
                                          <p:spTgt spid="14"/>
                                        </p:tgtEl>
                                        <p:attrNameLst>
                                          <p:attrName>ppt_w</p:attrName>
                                        </p:attrNameLst>
                                      </p:cBhvr>
                                      <p:tavLst>
                                        <p:tav tm="0">
                                          <p:val>
                                            <p:strVal val="#ppt_w+.3"/>
                                          </p:val>
                                        </p:tav>
                                        <p:tav tm="50000">
                                          <p:val>
                                            <p:strVal val="#ppt_w+.3"/>
                                          </p:val>
                                        </p:tav>
                                        <p:tav tm="100000">
                                          <p:val>
                                            <p:strVal val="#ppt_w"/>
                                          </p:val>
                                        </p:tav>
                                      </p:tavLst>
                                    </p:anim>
                                    <p:anim calcmode="lin" valueType="num">
                                      <p:cBhvr>
                                        <p:cTn id="63" dur="500" fill="hold"/>
                                        <p:tgtEl>
                                          <p:spTgt spid="14"/>
                                        </p:tgtEl>
                                        <p:attrNameLst>
                                          <p:attrName>ppt_x</p:attrName>
                                        </p:attrNameLst>
                                      </p:cBhvr>
                                      <p:tavLst>
                                        <p:tav tm="0">
                                          <p:val>
                                            <p:strVal val="#ppt_x-.3"/>
                                          </p:val>
                                        </p:tav>
                                        <p:tav tm="50000">
                                          <p:val>
                                            <p:strVal val="#ppt_x"/>
                                          </p:val>
                                        </p:tav>
                                        <p:tav tm="100000">
                                          <p:val>
                                            <p:strVal val="#ppt_x"/>
                                          </p:val>
                                        </p:tav>
                                      </p:tavLst>
                                    </p:anim>
                                    <p:anim calcmode="lin" valueType="num">
                                      <p:cBhvr>
                                        <p:cTn id="64" dur="500" fill="hold"/>
                                        <p:tgtEl>
                                          <p:spTgt spid="14"/>
                                        </p:tgtEl>
                                        <p:attrNameLst>
                                          <p:attrName>ppt_y</p:attrName>
                                        </p:attrNameLst>
                                      </p:cBhvr>
                                      <p:tavLst>
                                        <p:tav tm="0">
                                          <p:val>
                                            <p:strVal val="#ppt_y"/>
                                          </p:val>
                                        </p:tav>
                                        <p:tav tm="100000">
                                          <p:val>
                                            <p:strVal val="#ppt_y"/>
                                          </p:val>
                                        </p:tav>
                                      </p:tavLst>
                                    </p:anim>
                                  </p:childTnLst>
                                </p:cTn>
                              </p:par>
                            </p:childTnLst>
                          </p:cTn>
                        </p:par>
                        <p:par>
                          <p:cTn id="65" fill="hold">
                            <p:stCondLst>
                              <p:cond delay="5250"/>
                            </p:stCondLst>
                            <p:childTnLst>
                              <p:par>
                                <p:cTn id="66" presetID="18" presetClass="entr" presetSubtype="12"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strips(downLeft)">
                                      <p:cBhvr>
                                        <p:cTn id="68" dur="500"/>
                                        <p:tgtEl>
                                          <p:spTgt spid="6"/>
                                        </p:tgtEl>
                                      </p:cBhvr>
                                    </p:animEffect>
                                  </p:childTnLst>
                                </p:cTn>
                              </p:par>
                            </p:childTnLst>
                          </p:cTn>
                        </p:par>
                        <p:par>
                          <p:cTn id="69" fill="hold">
                            <p:stCondLst>
                              <p:cond delay="5750"/>
                            </p:stCondLst>
                            <p:childTnLst>
                              <p:par>
                                <p:cTn id="70" presetID="39" presetClass="entr" presetSubtype="0" accel="100000" fill="hold" grpId="0" nodeType="after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ppt_h</p:attrName>
                                        </p:attrNameLst>
                                      </p:cBhvr>
                                      <p:tavLst>
                                        <p:tav tm="0">
                                          <p:val>
                                            <p:strVal val="#ppt_h/20"/>
                                          </p:val>
                                        </p:tav>
                                        <p:tav tm="50000">
                                          <p:val>
                                            <p:strVal val="#ppt_h/20"/>
                                          </p:val>
                                        </p:tav>
                                        <p:tav tm="100000">
                                          <p:val>
                                            <p:strVal val="#ppt_h"/>
                                          </p:val>
                                        </p:tav>
                                      </p:tavLst>
                                    </p:anim>
                                    <p:anim calcmode="lin" valueType="num">
                                      <p:cBhvr>
                                        <p:cTn id="73" dur="500" fill="hold"/>
                                        <p:tgtEl>
                                          <p:spTgt spid="15"/>
                                        </p:tgtEl>
                                        <p:attrNameLst>
                                          <p:attrName>ppt_w</p:attrName>
                                        </p:attrNameLst>
                                      </p:cBhvr>
                                      <p:tavLst>
                                        <p:tav tm="0">
                                          <p:val>
                                            <p:strVal val="#ppt_w+.3"/>
                                          </p:val>
                                        </p:tav>
                                        <p:tav tm="50000">
                                          <p:val>
                                            <p:strVal val="#ppt_w+.3"/>
                                          </p:val>
                                        </p:tav>
                                        <p:tav tm="100000">
                                          <p:val>
                                            <p:strVal val="#ppt_w"/>
                                          </p:val>
                                        </p:tav>
                                      </p:tavLst>
                                    </p:anim>
                                    <p:anim calcmode="lin" valueType="num">
                                      <p:cBhvr>
                                        <p:cTn id="74" dur="500" fill="hold"/>
                                        <p:tgtEl>
                                          <p:spTgt spid="15"/>
                                        </p:tgtEl>
                                        <p:attrNameLst>
                                          <p:attrName>ppt_x</p:attrName>
                                        </p:attrNameLst>
                                      </p:cBhvr>
                                      <p:tavLst>
                                        <p:tav tm="0">
                                          <p:val>
                                            <p:strVal val="#ppt_x-.3"/>
                                          </p:val>
                                        </p:tav>
                                        <p:tav tm="50000">
                                          <p:val>
                                            <p:strVal val="#ppt_x"/>
                                          </p:val>
                                        </p:tav>
                                        <p:tav tm="100000">
                                          <p:val>
                                            <p:strVal val="#ppt_x"/>
                                          </p:val>
                                        </p:tav>
                                      </p:tavLst>
                                    </p:anim>
                                    <p:anim calcmode="lin" valueType="num">
                                      <p:cBhvr>
                                        <p:cTn id="75" dur="500" fill="hold"/>
                                        <p:tgtEl>
                                          <p:spTgt spid="15"/>
                                        </p:tgtEl>
                                        <p:attrNameLst>
                                          <p:attrName>ppt_y</p:attrName>
                                        </p:attrNameLst>
                                      </p:cBhvr>
                                      <p:tavLst>
                                        <p:tav tm="0">
                                          <p:val>
                                            <p:strVal val="#ppt_y"/>
                                          </p:val>
                                        </p:tav>
                                        <p:tav tm="100000">
                                          <p:val>
                                            <p:strVal val="#ppt_y"/>
                                          </p:val>
                                        </p:tav>
                                      </p:tavLst>
                                    </p:anim>
                                  </p:childTnLst>
                                </p:cTn>
                              </p:par>
                            </p:childTnLst>
                          </p:cTn>
                        </p:par>
                        <p:par>
                          <p:cTn id="76" fill="hold">
                            <p:stCondLst>
                              <p:cond delay="6250"/>
                            </p:stCondLst>
                            <p:childTnLst>
                              <p:par>
                                <p:cTn id="77" presetID="18" presetClass="entr" presetSubtype="12" fill="hold" grpId="0" nodeType="after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strips(downLeft)">
                                      <p:cBhvr>
                                        <p:cTn id="79" dur="500"/>
                                        <p:tgtEl>
                                          <p:spTgt spid="7"/>
                                        </p:tgtEl>
                                      </p:cBhvr>
                                    </p:animEffect>
                                  </p:childTnLst>
                                </p:cTn>
                              </p:par>
                            </p:childTnLst>
                          </p:cTn>
                        </p:par>
                        <p:par>
                          <p:cTn id="80" fill="hold">
                            <p:stCondLst>
                              <p:cond delay="6750"/>
                            </p:stCondLst>
                            <p:childTnLst>
                              <p:par>
                                <p:cTn id="81" presetID="39" presetClass="entr" presetSubtype="0" accel="100000"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ppt_h</p:attrName>
                                        </p:attrNameLst>
                                      </p:cBhvr>
                                      <p:tavLst>
                                        <p:tav tm="0">
                                          <p:val>
                                            <p:strVal val="#ppt_h/20"/>
                                          </p:val>
                                        </p:tav>
                                        <p:tav tm="50000">
                                          <p:val>
                                            <p:strVal val="#ppt_h/20"/>
                                          </p:val>
                                        </p:tav>
                                        <p:tav tm="100000">
                                          <p:val>
                                            <p:strVal val="#ppt_h"/>
                                          </p:val>
                                        </p:tav>
                                      </p:tavLst>
                                    </p:anim>
                                    <p:anim calcmode="lin" valueType="num">
                                      <p:cBhvr>
                                        <p:cTn id="84" dur="500" fill="hold"/>
                                        <p:tgtEl>
                                          <p:spTgt spid="16"/>
                                        </p:tgtEl>
                                        <p:attrNameLst>
                                          <p:attrName>ppt_w</p:attrName>
                                        </p:attrNameLst>
                                      </p:cBhvr>
                                      <p:tavLst>
                                        <p:tav tm="0">
                                          <p:val>
                                            <p:strVal val="#ppt_w+.3"/>
                                          </p:val>
                                        </p:tav>
                                        <p:tav tm="50000">
                                          <p:val>
                                            <p:strVal val="#ppt_w+.3"/>
                                          </p:val>
                                        </p:tav>
                                        <p:tav tm="100000">
                                          <p:val>
                                            <p:strVal val="#ppt_w"/>
                                          </p:val>
                                        </p:tav>
                                      </p:tavLst>
                                    </p:anim>
                                    <p:anim calcmode="lin" valueType="num">
                                      <p:cBhvr>
                                        <p:cTn id="85" dur="500" fill="hold"/>
                                        <p:tgtEl>
                                          <p:spTgt spid="16"/>
                                        </p:tgtEl>
                                        <p:attrNameLst>
                                          <p:attrName>ppt_x</p:attrName>
                                        </p:attrNameLst>
                                      </p:cBhvr>
                                      <p:tavLst>
                                        <p:tav tm="0">
                                          <p:val>
                                            <p:strVal val="#ppt_x-.3"/>
                                          </p:val>
                                        </p:tav>
                                        <p:tav tm="50000">
                                          <p:val>
                                            <p:strVal val="#ppt_x"/>
                                          </p:val>
                                        </p:tav>
                                        <p:tav tm="100000">
                                          <p:val>
                                            <p:strVal val="#ppt_x"/>
                                          </p:val>
                                        </p:tav>
                                      </p:tavLst>
                                    </p:anim>
                                    <p:anim calcmode="lin" valueType="num">
                                      <p:cBhvr>
                                        <p:cTn id="86" dur="500" fill="hold"/>
                                        <p:tgtEl>
                                          <p:spTgt spid="16"/>
                                        </p:tgtEl>
                                        <p:attrNameLst>
                                          <p:attrName>ppt_y</p:attrName>
                                        </p:attrNameLst>
                                      </p:cBhvr>
                                      <p:tavLst>
                                        <p:tav tm="0">
                                          <p:val>
                                            <p:strVal val="#ppt_y"/>
                                          </p:val>
                                        </p:tav>
                                        <p:tav tm="100000">
                                          <p:val>
                                            <p:strVal val="#ppt_y"/>
                                          </p:val>
                                        </p:tav>
                                      </p:tavLst>
                                    </p:anim>
                                  </p:childTnLst>
                                </p:cTn>
                              </p:par>
                            </p:childTnLst>
                          </p:cTn>
                        </p:par>
                        <p:par>
                          <p:cTn id="87" fill="hold">
                            <p:stCondLst>
                              <p:cond delay="7250"/>
                            </p:stCondLst>
                            <p:childTnLst>
                              <p:par>
                                <p:cTn id="88" presetID="18" presetClass="entr" presetSubtype="12" fill="hold" grpId="0" nodeType="afterEffect">
                                  <p:stCondLst>
                                    <p:cond delay="0"/>
                                  </p:stCondLst>
                                  <p:childTnLst>
                                    <p:set>
                                      <p:cBhvr>
                                        <p:cTn id="89" dur="1" fill="hold">
                                          <p:stCondLst>
                                            <p:cond delay="0"/>
                                          </p:stCondLst>
                                        </p:cTn>
                                        <p:tgtEl>
                                          <p:spTgt spid="8"/>
                                        </p:tgtEl>
                                        <p:attrNameLst>
                                          <p:attrName>style.visibility</p:attrName>
                                        </p:attrNameLst>
                                      </p:cBhvr>
                                      <p:to>
                                        <p:strVal val="visible"/>
                                      </p:to>
                                    </p:set>
                                    <p:animEffect transition="in" filter="strips(downLeft)">
                                      <p:cBhvr>
                                        <p:cTn id="90" dur="500"/>
                                        <p:tgtEl>
                                          <p:spTgt spid="8"/>
                                        </p:tgtEl>
                                      </p:cBhvr>
                                    </p:animEffect>
                                  </p:childTnLst>
                                </p:cTn>
                              </p:par>
                            </p:childTnLst>
                          </p:cTn>
                        </p:par>
                        <p:par>
                          <p:cTn id="91" fill="hold">
                            <p:stCondLst>
                              <p:cond delay="7750"/>
                            </p:stCondLst>
                            <p:childTnLst>
                              <p:par>
                                <p:cTn id="92" presetID="39" presetClass="entr" presetSubtype="0" accel="100000" fill="hold" grpId="0" nodeType="afterEffect">
                                  <p:stCondLst>
                                    <p:cond delay="0"/>
                                  </p:stCondLst>
                                  <p:childTnLst>
                                    <p:set>
                                      <p:cBhvr>
                                        <p:cTn id="93" dur="1" fill="hold">
                                          <p:stCondLst>
                                            <p:cond delay="0"/>
                                          </p:stCondLst>
                                        </p:cTn>
                                        <p:tgtEl>
                                          <p:spTgt spid="17"/>
                                        </p:tgtEl>
                                        <p:attrNameLst>
                                          <p:attrName>style.visibility</p:attrName>
                                        </p:attrNameLst>
                                      </p:cBhvr>
                                      <p:to>
                                        <p:strVal val="visible"/>
                                      </p:to>
                                    </p:set>
                                    <p:anim calcmode="lin" valueType="num">
                                      <p:cBhvr>
                                        <p:cTn id="94" dur="500" fill="hold"/>
                                        <p:tgtEl>
                                          <p:spTgt spid="17"/>
                                        </p:tgtEl>
                                        <p:attrNameLst>
                                          <p:attrName>ppt_h</p:attrName>
                                        </p:attrNameLst>
                                      </p:cBhvr>
                                      <p:tavLst>
                                        <p:tav tm="0">
                                          <p:val>
                                            <p:strVal val="#ppt_h/20"/>
                                          </p:val>
                                        </p:tav>
                                        <p:tav tm="50000">
                                          <p:val>
                                            <p:strVal val="#ppt_h/20"/>
                                          </p:val>
                                        </p:tav>
                                        <p:tav tm="100000">
                                          <p:val>
                                            <p:strVal val="#ppt_h"/>
                                          </p:val>
                                        </p:tav>
                                      </p:tavLst>
                                    </p:anim>
                                    <p:anim calcmode="lin" valueType="num">
                                      <p:cBhvr>
                                        <p:cTn id="95" dur="500" fill="hold"/>
                                        <p:tgtEl>
                                          <p:spTgt spid="17"/>
                                        </p:tgtEl>
                                        <p:attrNameLst>
                                          <p:attrName>ppt_w</p:attrName>
                                        </p:attrNameLst>
                                      </p:cBhvr>
                                      <p:tavLst>
                                        <p:tav tm="0">
                                          <p:val>
                                            <p:strVal val="#ppt_w+.3"/>
                                          </p:val>
                                        </p:tav>
                                        <p:tav tm="50000">
                                          <p:val>
                                            <p:strVal val="#ppt_w+.3"/>
                                          </p:val>
                                        </p:tav>
                                        <p:tav tm="100000">
                                          <p:val>
                                            <p:strVal val="#ppt_w"/>
                                          </p:val>
                                        </p:tav>
                                      </p:tavLst>
                                    </p:anim>
                                    <p:anim calcmode="lin" valueType="num">
                                      <p:cBhvr>
                                        <p:cTn id="96" dur="500" fill="hold"/>
                                        <p:tgtEl>
                                          <p:spTgt spid="17"/>
                                        </p:tgtEl>
                                        <p:attrNameLst>
                                          <p:attrName>ppt_x</p:attrName>
                                        </p:attrNameLst>
                                      </p:cBhvr>
                                      <p:tavLst>
                                        <p:tav tm="0">
                                          <p:val>
                                            <p:strVal val="#ppt_x-.3"/>
                                          </p:val>
                                        </p:tav>
                                        <p:tav tm="50000">
                                          <p:val>
                                            <p:strVal val="#ppt_x"/>
                                          </p:val>
                                        </p:tav>
                                        <p:tav tm="100000">
                                          <p:val>
                                            <p:strVal val="#ppt_x"/>
                                          </p:val>
                                        </p:tav>
                                      </p:tavLst>
                                    </p:anim>
                                    <p:anim calcmode="lin" valueType="num">
                                      <p:cBhvr>
                                        <p:cTn id="97" dur="500" fill="hold"/>
                                        <p:tgtEl>
                                          <p:spTgt spid="17"/>
                                        </p:tgtEl>
                                        <p:attrNameLst>
                                          <p:attrName>ppt_y</p:attrName>
                                        </p:attrNameLst>
                                      </p:cBhvr>
                                      <p:tavLst>
                                        <p:tav tm="0">
                                          <p:val>
                                            <p:strVal val="#ppt_y"/>
                                          </p:val>
                                        </p:tav>
                                        <p:tav tm="100000">
                                          <p:val>
                                            <p:strVal val="#ppt_y"/>
                                          </p:val>
                                        </p:tav>
                                      </p:tavLst>
                                    </p:anim>
                                  </p:childTnLst>
                                </p:cTn>
                              </p:par>
                            </p:childTnLst>
                          </p:cTn>
                        </p:par>
                        <p:par>
                          <p:cTn id="98" fill="hold">
                            <p:stCondLst>
                              <p:cond delay="8250"/>
                            </p:stCondLst>
                            <p:childTnLst>
                              <p:par>
                                <p:cTn id="99" presetID="18" presetClass="entr" presetSubtype="12" fill="hold" grpId="0" nodeType="afterEffect">
                                  <p:stCondLst>
                                    <p:cond delay="0"/>
                                  </p:stCondLst>
                                  <p:childTnLst>
                                    <p:set>
                                      <p:cBhvr>
                                        <p:cTn id="100" dur="1" fill="hold">
                                          <p:stCondLst>
                                            <p:cond delay="0"/>
                                          </p:stCondLst>
                                        </p:cTn>
                                        <p:tgtEl>
                                          <p:spTgt spid="9"/>
                                        </p:tgtEl>
                                        <p:attrNameLst>
                                          <p:attrName>style.visibility</p:attrName>
                                        </p:attrNameLst>
                                      </p:cBhvr>
                                      <p:to>
                                        <p:strVal val="visible"/>
                                      </p:to>
                                    </p:set>
                                    <p:animEffect transition="in" filter="strips(downLeft)">
                                      <p:cBhvr>
                                        <p:cTn id="10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250825" y="1341438"/>
            <a:ext cx="8642350" cy="5516562"/>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2800" b="1" i="0" u="none" strike="noStrike" kern="1200" cap="none" spc="0" normalizeH="0" baseline="0" noProof="0" dirty="0" smtClean="0">
                <a:ln>
                  <a:noFill/>
                </a:ln>
                <a:solidFill>
                  <a:schemeClr val="tx1"/>
                </a:solidFill>
                <a:effectLst/>
                <a:uLnTx/>
                <a:uFillTx/>
                <a:latin typeface="+mn-lt"/>
                <a:ea typeface="+mn-ea"/>
                <a:cs typeface="+mn-cs"/>
              </a:rPr>
              <a:t>دارایی های بلندمدت شامل کلیه دارایی هایی است که در سرفصل دارایی جاری قابل انعکاس نمی باشد. دارایی های بلندمدت شامل اقلام زیر می باشد :</a:t>
            </a:r>
          </a:p>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3200" b="1" i="0" u="none" strike="noStrike" kern="1200" cap="none" spc="0" normalizeH="0" baseline="0" noProof="0" dirty="0" smtClean="0">
                <a:ln>
                  <a:noFill/>
                </a:ln>
                <a:solidFill>
                  <a:srgbClr val="00B050"/>
                </a:solidFill>
                <a:effectLst/>
                <a:uLnTx/>
                <a:uFillTx/>
                <a:latin typeface="+mn-lt"/>
                <a:ea typeface="+mn-ea"/>
                <a:cs typeface="+mn-cs"/>
              </a:rPr>
              <a:t>سرمایه گذاری بلند مدت</a:t>
            </a:r>
            <a:r>
              <a:rPr kumimoji="0" lang="fa-IR" sz="2800" b="1" i="0" u="none" strike="noStrike" kern="1200" cap="none" spc="0" normalizeH="0" baseline="0" noProof="0" dirty="0" smtClean="0">
                <a:ln>
                  <a:noFill/>
                </a:ln>
                <a:solidFill>
                  <a:srgbClr val="00B050"/>
                </a:solidFill>
                <a:effectLst/>
                <a:uLnTx/>
                <a:uFillTx/>
                <a:latin typeface="+mn-lt"/>
                <a:ea typeface="+mn-ea"/>
                <a:cs typeface="+mn-cs"/>
              </a:rPr>
              <a:t> </a:t>
            </a:r>
            <a:r>
              <a:rPr kumimoji="0" lang="fa-IR" sz="2800" b="1" i="0" u="none" strike="noStrike" kern="1200" cap="none" spc="0" normalizeH="0" baseline="0" noProof="0" dirty="0" smtClean="0">
                <a:ln>
                  <a:noFill/>
                </a:ln>
                <a:solidFill>
                  <a:schemeClr val="tx1"/>
                </a:solidFill>
                <a:effectLst/>
                <a:uLnTx/>
                <a:uFillTx/>
                <a:latin typeface="+mn-lt"/>
                <a:ea typeface="+mn-ea"/>
                <a:cs typeface="+mn-cs"/>
              </a:rPr>
              <a:t>- شامل سرمایه گذاری در سهام و اوراق قرضه، سپرده های بانکی و یا سرمایه گذاری در دارایی های مولد نظیر  زمین  و ساختمان و..... می باشد  که با  </a:t>
            </a:r>
            <a:r>
              <a:rPr kumimoji="0" lang="fa-IR" sz="2800" b="1" i="0" u="none" strike="noStrike" kern="1200" cap="none" spc="0" normalizeH="0" baseline="0" noProof="0" dirty="0" smtClean="0">
                <a:ln>
                  <a:noFill/>
                </a:ln>
                <a:solidFill>
                  <a:srgbClr val="99CCFF"/>
                </a:solidFill>
                <a:effectLst/>
                <a:uLnTx/>
                <a:uFillTx/>
                <a:latin typeface="+mn-lt"/>
                <a:ea typeface="+mn-ea"/>
                <a:cs typeface="+mn-cs"/>
              </a:rPr>
              <a:t>اهداف  بلندمدت</a:t>
            </a:r>
            <a:r>
              <a:rPr kumimoji="0" lang="fa-IR" sz="2800" b="1" i="0" u="none" strike="noStrike" kern="1200" cap="none" spc="0" normalizeH="0" baseline="0" noProof="0" dirty="0" smtClean="0">
                <a:ln>
                  <a:noFill/>
                </a:ln>
                <a:solidFill>
                  <a:schemeClr val="tx1"/>
                </a:solidFill>
                <a:effectLst/>
                <a:uLnTx/>
                <a:uFillTx/>
                <a:latin typeface="+mn-lt"/>
                <a:ea typeface="+mn-ea"/>
                <a:cs typeface="+mn-cs"/>
              </a:rPr>
              <a:t> نگهداری می شوند.</a:t>
            </a:r>
          </a:p>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3200" b="1" i="0" u="none" strike="noStrike" kern="1200" cap="none" spc="0" normalizeH="0" baseline="0" noProof="0" dirty="0" smtClean="0">
                <a:ln>
                  <a:noFill/>
                </a:ln>
                <a:solidFill>
                  <a:srgbClr val="00B050"/>
                </a:solidFill>
                <a:effectLst/>
                <a:uLnTx/>
                <a:uFillTx/>
                <a:latin typeface="+mn-lt"/>
                <a:ea typeface="+mn-ea"/>
                <a:cs typeface="+mn-cs"/>
              </a:rPr>
              <a:t>اموال ، ماشین آلات و تجهیزات</a:t>
            </a:r>
            <a:r>
              <a:rPr kumimoji="0" lang="fa-IR" sz="2800" b="1" i="0" u="none" strike="noStrike" kern="1200" cap="none" spc="0" normalizeH="0" baseline="0" noProof="0" dirty="0" smtClean="0">
                <a:ln>
                  <a:noFill/>
                </a:ln>
                <a:solidFill>
                  <a:srgbClr val="00B050"/>
                </a:solidFill>
                <a:effectLst/>
                <a:uLnTx/>
                <a:uFillTx/>
                <a:latin typeface="+mn-lt"/>
                <a:ea typeface="+mn-ea"/>
                <a:cs typeface="+mn-cs"/>
              </a:rPr>
              <a:t> </a:t>
            </a:r>
            <a:r>
              <a:rPr kumimoji="0" lang="ar-SA" sz="2800" b="1" i="0" u="none" strike="noStrike" kern="1200" cap="none" spc="0" normalizeH="0" baseline="0" noProof="0" dirty="0" smtClean="0">
                <a:ln>
                  <a:noFill/>
                </a:ln>
                <a:solidFill>
                  <a:schemeClr val="tx1"/>
                </a:solidFill>
                <a:effectLst/>
                <a:uLnTx/>
                <a:uFillTx/>
                <a:latin typeface="+mn-lt"/>
                <a:ea typeface="+mn-ea"/>
                <a:cs typeface="+mn-cs"/>
              </a:rPr>
              <a:t>–</a:t>
            </a:r>
            <a:r>
              <a:rPr kumimoji="0" lang="fa-IR" sz="2800" b="1" i="0" u="none" strike="noStrike" kern="1200" cap="none" spc="0" normalizeH="0" baseline="0" noProof="0" dirty="0" smtClean="0">
                <a:ln>
                  <a:noFill/>
                </a:ln>
                <a:solidFill>
                  <a:schemeClr val="tx1"/>
                </a:solidFill>
                <a:effectLst/>
                <a:uLnTx/>
                <a:uFillTx/>
                <a:latin typeface="+mn-lt"/>
                <a:ea typeface="+mn-ea"/>
                <a:cs typeface="+mn-cs"/>
              </a:rPr>
              <a:t> به دارایی های مشهودی اطلاق می شود  که  دارای </a:t>
            </a:r>
            <a:r>
              <a:rPr kumimoji="0" lang="fa-IR" sz="2800" b="1" i="0" u="none" strike="noStrike" kern="1200" cap="none" spc="0" normalizeH="0" baseline="0" noProof="0" dirty="0" smtClean="0">
                <a:ln>
                  <a:noFill/>
                </a:ln>
                <a:solidFill>
                  <a:srgbClr val="99CCFF"/>
                </a:solidFill>
                <a:effectLst/>
                <a:uLnTx/>
                <a:uFillTx/>
                <a:latin typeface="+mn-lt"/>
                <a:ea typeface="+mn-ea"/>
                <a:cs typeface="+mn-cs"/>
              </a:rPr>
              <a:t>عمر  مفید  نسبتاً طولانی</a:t>
            </a:r>
            <a:r>
              <a:rPr kumimoji="0" lang="fa-IR" sz="2800" b="1" i="0" u="none" strike="noStrike" kern="1200" cap="none" spc="0" normalizeH="0" baseline="0" noProof="0" dirty="0" smtClean="0">
                <a:ln>
                  <a:noFill/>
                </a:ln>
                <a:solidFill>
                  <a:schemeClr val="tx1"/>
                </a:solidFill>
                <a:effectLst/>
                <a:uLnTx/>
                <a:uFillTx/>
                <a:latin typeface="+mn-lt"/>
                <a:ea typeface="+mn-ea"/>
                <a:cs typeface="+mn-cs"/>
              </a:rPr>
              <a:t>  بوده  و به </a:t>
            </a:r>
            <a:r>
              <a:rPr kumimoji="0" lang="fa-IR" sz="2800" b="1" i="0" u="none" strike="noStrike" kern="1200" cap="none" spc="0" normalizeH="0" baseline="0" noProof="0" dirty="0" smtClean="0">
                <a:ln>
                  <a:noFill/>
                </a:ln>
                <a:solidFill>
                  <a:srgbClr val="99CCFF"/>
                </a:solidFill>
                <a:effectLst/>
                <a:uLnTx/>
                <a:uFillTx/>
                <a:latin typeface="+mn-lt"/>
                <a:ea typeface="+mn-ea"/>
                <a:cs typeface="+mn-cs"/>
              </a:rPr>
              <a:t>منظور استفاده  در تولید یا عرضه کالا و خدمات</a:t>
            </a:r>
            <a:r>
              <a:rPr kumimoji="0" lang="fa-IR" sz="2800" b="1" i="0" u="none" strike="noStrike" kern="1200" cap="none" spc="0" normalizeH="0" baseline="0" noProof="0" dirty="0" smtClean="0">
                <a:ln>
                  <a:noFill/>
                </a:ln>
                <a:solidFill>
                  <a:schemeClr val="tx1"/>
                </a:solidFill>
                <a:effectLst/>
                <a:uLnTx/>
                <a:uFillTx/>
                <a:latin typeface="+mn-lt"/>
                <a:ea typeface="+mn-ea"/>
                <a:cs typeface="+mn-cs"/>
              </a:rPr>
              <a:t> نگهداری می گردد. مثل زمین ، ساختمان ، تجهیزات ، وسایط نقلیه و .... </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Slide Number Placeholder 5"/>
          <p:cNvSpPr>
            <a:spLocks noGrp="1"/>
          </p:cNvSpPr>
          <p:nvPr>
            <p:ph type="sldNum" sz="quarter" idx="12"/>
          </p:nvPr>
        </p:nvSpPr>
        <p:spPr>
          <a:xfrm>
            <a:off x="6553200" y="6356350"/>
            <a:ext cx="2133600" cy="365125"/>
          </a:xfrm>
        </p:spPr>
        <p:txBody>
          <a:bodyPr/>
          <a:lstStyle/>
          <a:p>
            <a:fld id="{6DCCEC45-20C6-4314-97D6-C06EFC74C348}" type="slidenum">
              <a:rPr lang="en-US"/>
              <a:pPr/>
              <a:t>11</a:t>
            </a:fld>
            <a:endParaRPr lang="en-US"/>
          </a:p>
        </p:txBody>
      </p:sp>
      <p:sp>
        <p:nvSpPr>
          <p:cNvPr id="4" name="AutoShape 6"/>
          <p:cNvSpPr>
            <a:spLocks noChangeArrowheads="1"/>
          </p:cNvSpPr>
          <p:nvPr/>
        </p:nvSpPr>
        <p:spPr bwMode="auto">
          <a:xfrm>
            <a:off x="4067175" y="404813"/>
            <a:ext cx="4500563" cy="720725"/>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dirty="0">
                <a:latin typeface="Arial" panose="020B0604020202020204" pitchFamily="34" charset="0"/>
              </a:rPr>
              <a:t> </a:t>
            </a:r>
            <a:r>
              <a:rPr lang="fa-IR" sz="3600" dirty="0">
                <a:solidFill>
                  <a:schemeClr val="bg1"/>
                </a:solidFill>
                <a:latin typeface="Arial" panose="020B0604020202020204" pitchFamily="34" charset="0"/>
              </a:rPr>
              <a:t>دارایی های بلند مدت</a:t>
            </a:r>
            <a:r>
              <a:rPr lang="fa-IR" dirty="0">
                <a:solidFill>
                  <a:schemeClr val="bg1"/>
                </a:solidFill>
                <a:latin typeface="Arial" panose="020B0604020202020204" pitchFamily="34" charset="0"/>
              </a:rPr>
              <a:t> </a:t>
            </a:r>
            <a:r>
              <a:rPr lang="fa-IR" dirty="0">
                <a:latin typeface="Arial" panose="020B0604020202020204" pitchFamily="34" charset="0"/>
              </a:rPr>
              <a:t>:</a:t>
            </a:r>
            <a:endParaRPr lang="en-US" dirty="0">
              <a:latin typeface="Arial" panose="020B0604020202020204" pitchFamily="34" charset="0"/>
            </a:endParaRPr>
          </a:p>
        </p:txBody>
      </p:sp>
      <p:sp>
        <p:nvSpPr>
          <p:cNvPr id="5" name="AutoShape 15">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6">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7">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8">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strips(downLeft)">
                                      <p:cBhvr>
                                        <p:cTn id="12" dur="1000"/>
                                        <p:tgtEl>
                                          <p:spTgt spid="2">
                                            <p:txEl>
                                              <p:pRg st="0" end="0"/>
                                            </p:txEl>
                                          </p:spTgt>
                                        </p:tgtEl>
                                      </p:cBhvr>
                                    </p:animEffect>
                                  </p:childTnLst>
                                </p:cTn>
                              </p:par>
                            </p:childTnLst>
                          </p:cTn>
                        </p:par>
                        <p:par>
                          <p:cTn id="13" fill="hold">
                            <p:stCondLst>
                              <p:cond delay="1500"/>
                            </p:stCondLst>
                            <p:childTnLst>
                              <p:par>
                                <p:cTn id="14" presetID="4" presetClass="entr" presetSubtype="16" fill="hold" nodeType="after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box(in)">
                                      <p:cBhvr>
                                        <p:cTn id="16" dur="500"/>
                                        <p:tgtEl>
                                          <p:spTgt spid="2">
                                            <p:txEl>
                                              <p:pRg st="1" end="1"/>
                                            </p:txEl>
                                          </p:spTgt>
                                        </p:tgtEl>
                                      </p:cBhvr>
                                    </p:animEffect>
                                  </p:childTnLst>
                                </p:cTn>
                              </p:par>
                            </p:childTnLst>
                          </p:cTn>
                        </p:par>
                        <p:par>
                          <p:cTn id="17" fill="hold">
                            <p:stCondLst>
                              <p:cond delay="2000"/>
                            </p:stCondLst>
                            <p:childTnLst>
                              <p:par>
                                <p:cTn id="18" presetID="39" presetClass="entr" presetSubtype="0" accel="10000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p:cTn id="20" dur="500" fill="hold"/>
                                        <p:tgtEl>
                                          <p:spTgt spid="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250825" y="404813"/>
            <a:ext cx="8589963" cy="5761037"/>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3200" b="1" i="0" u="none" strike="noStrike" kern="1200" cap="none" spc="0" normalizeH="0" baseline="0" noProof="0" dirty="0" smtClean="0">
                <a:ln>
                  <a:noFill/>
                </a:ln>
                <a:solidFill>
                  <a:srgbClr val="00B050"/>
                </a:solidFill>
                <a:effectLst/>
                <a:uLnTx/>
                <a:uFillTx/>
                <a:latin typeface="+mn-lt"/>
                <a:ea typeface="+mn-ea"/>
                <a:cs typeface="+mn-cs"/>
              </a:rPr>
              <a:t>دارایی های نامشهود- </a:t>
            </a:r>
            <a:r>
              <a:rPr kumimoji="0" lang="fa-IR" sz="3200" b="1" i="0" u="none" strike="noStrike" kern="1200" cap="none" spc="0" normalizeH="0" baseline="0" noProof="0" dirty="0" smtClean="0">
                <a:ln>
                  <a:noFill/>
                </a:ln>
                <a:solidFill>
                  <a:schemeClr val="tx1"/>
                </a:solidFill>
                <a:effectLst/>
                <a:uLnTx/>
                <a:uFillTx/>
                <a:latin typeface="+mn-lt"/>
                <a:ea typeface="+mn-ea"/>
                <a:cs typeface="+mn-cs"/>
              </a:rPr>
              <a:t>این دسته از دارایی ها فاقد ماهیت عینی بوده و به  منظور استفاده در تولید  یا عرضه  کالا و خدمات</a:t>
            </a:r>
            <a:r>
              <a:rPr kumimoji="0" lang="fa-IR" sz="2800" b="1" i="0" u="none" strike="noStrike" kern="1200" cap="none" spc="0" normalizeH="0" baseline="0" noProof="0" dirty="0" smtClean="0">
                <a:ln>
                  <a:noFill/>
                </a:ln>
                <a:solidFill>
                  <a:schemeClr val="tx1"/>
                </a:solidFill>
                <a:effectLst/>
                <a:uLnTx/>
                <a:uFillTx/>
                <a:latin typeface="+mn-lt"/>
                <a:ea typeface="+mn-ea"/>
                <a:cs typeface="+mn-cs"/>
              </a:rPr>
              <a:t> </a:t>
            </a:r>
            <a:r>
              <a:rPr kumimoji="0" lang="fa-IR" sz="3200" b="1" i="0" u="none" strike="noStrike" kern="1200" cap="none" spc="0" normalizeH="0" baseline="0" noProof="0" dirty="0" smtClean="0">
                <a:ln>
                  <a:noFill/>
                </a:ln>
                <a:solidFill>
                  <a:schemeClr val="tx1"/>
                </a:solidFill>
                <a:effectLst/>
                <a:uLnTx/>
                <a:uFillTx/>
                <a:latin typeface="+mn-lt"/>
                <a:ea typeface="+mn-ea"/>
                <a:cs typeface="+mn-cs"/>
              </a:rPr>
              <a:t>برای مدتی بیش از یک دوره مالی تحصیل شده است.</a:t>
            </a:r>
          </a:p>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3200" b="1" i="0" u="none" strike="noStrike" kern="1200" cap="none" spc="0" normalizeH="0" baseline="0" noProof="0" dirty="0" smtClean="0">
                <a:ln>
                  <a:noFill/>
                </a:ln>
                <a:solidFill>
                  <a:schemeClr val="tx1"/>
                </a:solidFill>
                <a:effectLst/>
                <a:uLnTx/>
                <a:uFillTx/>
                <a:latin typeface="+mn-lt"/>
                <a:ea typeface="+mn-ea"/>
                <a:cs typeface="+mn-cs"/>
              </a:rPr>
              <a:t>دارایی های نامشهود به دو دسته تقسیم می شوند :</a:t>
            </a:r>
          </a:p>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fa-IR" sz="3200" b="1" i="0" u="none" strike="noStrike" kern="1200" cap="none" spc="0" normalizeH="0" baseline="0" noProof="0" dirty="0" smtClean="0">
                <a:ln>
                  <a:noFill/>
                </a:ln>
                <a:solidFill>
                  <a:schemeClr val="tx1"/>
                </a:solidFill>
                <a:effectLst/>
                <a:uLnTx/>
                <a:uFillTx/>
                <a:latin typeface="+mn-lt"/>
                <a:ea typeface="+mn-ea"/>
                <a:cs typeface="+mn-cs"/>
              </a:rPr>
              <a:t>   </a:t>
            </a:r>
            <a:r>
              <a:rPr kumimoji="0" lang="fa-IR" sz="3200" b="1" i="0" u="none" strike="noStrike" kern="1200" cap="none" spc="0" normalizeH="0" baseline="0" noProof="0" dirty="0" smtClean="0">
                <a:ln>
                  <a:noFill/>
                </a:ln>
                <a:solidFill>
                  <a:srgbClr val="00B050"/>
                </a:solidFill>
                <a:effectLst/>
                <a:uLnTx/>
                <a:uFillTx/>
                <a:latin typeface="+mn-lt"/>
                <a:ea typeface="+mn-ea"/>
                <a:cs typeface="+mn-cs"/>
              </a:rPr>
              <a:t>دارایی های  نامشهود قابل شناسایی</a:t>
            </a:r>
            <a:r>
              <a:rPr kumimoji="0" lang="fa-IR" sz="2800" b="1" i="0" u="none" strike="noStrike" kern="1200" cap="none" spc="0" normalizeH="0" baseline="0" noProof="0" dirty="0" smtClean="0">
                <a:ln>
                  <a:noFill/>
                </a:ln>
                <a:solidFill>
                  <a:srgbClr val="00B050"/>
                </a:solidFill>
                <a:effectLst/>
                <a:uLnTx/>
                <a:uFillTx/>
                <a:latin typeface="+mn-lt"/>
                <a:ea typeface="+mn-ea"/>
                <a:cs typeface="+mn-cs"/>
              </a:rPr>
              <a:t> </a:t>
            </a:r>
            <a:r>
              <a:rPr kumimoji="0" lang="ar-SA" sz="2800" b="1" i="0" u="none" strike="noStrike" kern="1200" cap="none" spc="0" normalizeH="0" baseline="0" noProof="0" dirty="0" smtClean="0">
                <a:ln>
                  <a:noFill/>
                </a:ln>
                <a:solidFill>
                  <a:srgbClr val="00B050"/>
                </a:solidFill>
                <a:effectLst/>
                <a:uLnTx/>
                <a:uFillTx/>
                <a:latin typeface="+mn-lt"/>
                <a:ea typeface="+mn-ea"/>
                <a:cs typeface="+mn-cs"/>
              </a:rPr>
              <a:t>–</a:t>
            </a:r>
            <a:r>
              <a:rPr kumimoji="0" lang="fa-IR" sz="2800" b="1" i="0" u="none" strike="noStrike" kern="1200" cap="none" spc="0" normalizeH="0" baseline="0" noProof="0" dirty="0" smtClean="0">
                <a:ln>
                  <a:noFill/>
                </a:ln>
                <a:solidFill>
                  <a:srgbClr val="00B050"/>
                </a:solidFill>
                <a:effectLst/>
                <a:uLnTx/>
                <a:uFillTx/>
                <a:latin typeface="+mn-lt"/>
                <a:ea typeface="+mn-ea"/>
                <a:cs typeface="+mn-cs"/>
              </a:rPr>
              <a:t>  </a:t>
            </a:r>
            <a:r>
              <a:rPr kumimoji="0" lang="fa-IR" sz="3200" b="1" i="0" u="none" strike="noStrike" kern="1200" cap="none" spc="0" normalizeH="0" baseline="0" noProof="0" dirty="0" smtClean="0">
                <a:ln>
                  <a:noFill/>
                </a:ln>
                <a:solidFill>
                  <a:schemeClr val="tx1"/>
                </a:solidFill>
                <a:effectLst/>
                <a:uLnTx/>
                <a:uFillTx/>
                <a:latin typeface="+mn-lt"/>
                <a:ea typeface="+mn-ea"/>
                <a:cs typeface="+mn-cs"/>
              </a:rPr>
              <a:t>دارایی هایی است که بطور مستقل از واحد  تجاری  قابل  معامله می باشد.مثل حق امتیاز ، حق تالیف ، علایم تجاری ، نرم افزارهای رایانه ای و....</a:t>
            </a:r>
          </a:p>
          <a:p>
            <a:pPr marL="342900" marR="0" lvl="0" indent="-342900" algn="r" defTabSz="914400" rtl="1" eaLnBrk="1" fontAlgn="auto" latinLnBrk="0" hangingPunct="1">
              <a:lnSpc>
                <a:spcPct val="100000"/>
              </a:lnSpc>
              <a:spcBef>
                <a:spcPct val="20000"/>
              </a:spcBef>
              <a:spcAft>
                <a:spcPts val="0"/>
              </a:spcAft>
              <a:buClrTx/>
              <a:buSzTx/>
              <a:buFont typeface="Wingdings" panose="05000000000000000000" pitchFamily="2" charset="2"/>
              <a:buChar char="v"/>
              <a:tabLst/>
              <a:defRPr/>
            </a:pPr>
            <a:r>
              <a:rPr kumimoji="0" lang="fa-IR" sz="3200" b="1" i="0" u="none" strike="noStrike" kern="1200" cap="none" spc="0" normalizeH="0" baseline="0" noProof="0" dirty="0" smtClean="0">
                <a:ln>
                  <a:noFill/>
                </a:ln>
                <a:solidFill>
                  <a:srgbClr val="00B050"/>
                </a:solidFill>
                <a:effectLst/>
                <a:uLnTx/>
                <a:uFillTx/>
                <a:latin typeface="+mn-lt"/>
                <a:ea typeface="+mn-ea"/>
                <a:cs typeface="+mn-cs"/>
              </a:rPr>
              <a:t>دارایی های نامشهود غیر قابل  شناسایی</a:t>
            </a:r>
            <a:r>
              <a:rPr kumimoji="0" lang="fa-IR" sz="2800" b="1" i="0" u="none" strike="noStrike" kern="1200" cap="none" spc="0" normalizeH="0" baseline="0" noProof="0" dirty="0" smtClean="0">
                <a:ln>
                  <a:noFill/>
                </a:ln>
                <a:solidFill>
                  <a:srgbClr val="00B050"/>
                </a:solidFill>
                <a:effectLst/>
                <a:uLnTx/>
                <a:uFillTx/>
                <a:latin typeface="+mn-lt"/>
                <a:ea typeface="+mn-ea"/>
                <a:cs typeface="+mn-cs"/>
              </a:rPr>
              <a:t> </a:t>
            </a:r>
            <a:r>
              <a:rPr kumimoji="0" lang="ar-SA" sz="2800" b="1" i="0" u="none" strike="noStrike" kern="1200" cap="none" spc="0" normalizeH="0" baseline="0" noProof="0" dirty="0" smtClean="0">
                <a:ln>
                  <a:noFill/>
                </a:ln>
                <a:solidFill>
                  <a:srgbClr val="00B050"/>
                </a:solidFill>
                <a:effectLst/>
                <a:uLnTx/>
                <a:uFillTx/>
                <a:latin typeface="+mn-lt"/>
                <a:ea typeface="+mn-ea"/>
                <a:cs typeface="+mn-cs"/>
              </a:rPr>
              <a:t>–</a:t>
            </a:r>
            <a:r>
              <a:rPr kumimoji="0" lang="fa-IR" sz="2800" b="1" i="0" u="none" strike="noStrike" kern="1200" cap="none" spc="0" normalizeH="0" baseline="0" noProof="0" dirty="0" smtClean="0">
                <a:ln>
                  <a:noFill/>
                </a:ln>
                <a:solidFill>
                  <a:srgbClr val="00B050"/>
                </a:solidFill>
                <a:effectLst/>
                <a:uLnTx/>
                <a:uFillTx/>
                <a:latin typeface="+mn-lt"/>
                <a:ea typeface="+mn-ea"/>
                <a:cs typeface="+mn-cs"/>
              </a:rPr>
              <a:t>  </a:t>
            </a:r>
            <a:r>
              <a:rPr kumimoji="0" lang="fa-IR" sz="3200" b="1" i="0" u="none" strike="noStrike" kern="1200" cap="none" spc="0" normalizeH="0" baseline="0" noProof="0" dirty="0" smtClean="0">
                <a:ln>
                  <a:noFill/>
                </a:ln>
                <a:effectLst/>
                <a:uLnTx/>
                <a:uFillTx/>
                <a:latin typeface="+mn-lt"/>
                <a:ea typeface="+mn-ea"/>
                <a:cs typeface="+mn-cs"/>
              </a:rPr>
              <a:t>بطور مسقل  از </a:t>
            </a:r>
            <a:r>
              <a:rPr kumimoji="0" lang="fa-IR" sz="3200" b="1" i="0" u="none" strike="noStrike" kern="1200" cap="none" spc="0" normalizeH="0" baseline="0" noProof="0" dirty="0" smtClean="0">
                <a:ln>
                  <a:noFill/>
                </a:ln>
                <a:solidFill>
                  <a:schemeClr val="tx1"/>
                </a:solidFill>
                <a:effectLst/>
                <a:uLnTx/>
                <a:uFillTx/>
                <a:latin typeface="+mn-lt"/>
                <a:ea typeface="+mn-ea"/>
                <a:cs typeface="+mn-cs"/>
              </a:rPr>
              <a:t>واحد تجاری قابل فروش نبوده و ارزش آن به سایر دارایی های واحد تجاری وابسته است.</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Slide Number Placeholder 5"/>
          <p:cNvSpPr>
            <a:spLocks noGrp="1"/>
          </p:cNvSpPr>
          <p:nvPr>
            <p:ph type="sldNum" sz="quarter" idx="12"/>
          </p:nvPr>
        </p:nvSpPr>
        <p:spPr>
          <a:xfrm>
            <a:off x="6553200" y="6356350"/>
            <a:ext cx="2133600" cy="365125"/>
          </a:xfrm>
        </p:spPr>
        <p:txBody>
          <a:bodyPr/>
          <a:lstStyle/>
          <a:p>
            <a:fld id="{C45166E1-1981-4B96-A543-6C0CF110E9E0}" type="slidenum">
              <a:rPr lang="en-US"/>
              <a:pPr/>
              <a:t>12</a:t>
            </a:fld>
            <a:endParaRPr lang="en-US"/>
          </a:p>
        </p:txBody>
      </p:sp>
      <p:sp>
        <p:nvSpPr>
          <p:cNvPr id="4" name="AutoShape 12">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5" name="AutoShape 13">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4">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5">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500"/>
                                        <p:tgtEl>
                                          <p:spTgt spid="2">
                                            <p:txEl>
                                              <p:pRg st="0" end="0"/>
                                            </p:txEl>
                                          </p:spTgt>
                                        </p:tgtEl>
                                      </p:cBhvr>
                                    </p:animEffect>
                                  </p:childTnLst>
                                </p:cTn>
                              </p:par>
                            </p:childTnLst>
                          </p:cTn>
                        </p:par>
                        <p:par>
                          <p:cTn id="8" fill="hold">
                            <p:stCondLst>
                              <p:cond delay="500"/>
                            </p:stCondLst>
                            <p:childTnLst>
                              <p:par>
                                <p:cTn id="9" presetID="41" presetClass="entr" presetSubtype="0" fill="hold" nodeType="afterEffect">
                                  <p:stCondLst>
                                    <p:cond delay="0"/>
                                  </p:stCondLst>
                                  <p:iterate type="lt">
                                    <p:tmPct val="10000"/>
                                  </p:iterate>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p:cTn id="11" dur="500" fill="hold"/>
                                        <p:tgtEl>
                                          <p:spTgt spid="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13" dur="500" fill="hold"/>
                                        <p:tgtEl>
                                          <p:spTgt spid="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2">
                                            <p:txEl>
                                              <p:pRg st="1" end="1"/>
                                            </p:txEl>
                                          </p:spTgt>
                                        </p:tgtEl>
                                      </p:cBhvr>
                                    </p:animEffect>
                                  </p:childTnLst>
                                </p:cTn>
                              </p:par>
                            </p:childTnLst>
                          </p:cTn>
                        </p:par>
                        <p:par>
                          <p:cTn id="16" fill="hold">
                            <p:stCondLst>
                              <p:cond delay="2750"/>
                            </p:stCondLst>
                            <p:childTnLst>
                              <p:par>
                                <p:cTn id="17" presetID="18" presetClass="entr" presetSubtype="12"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strips(downLeft)">
                                      <p:cBhvr>
                                        <p:cTn id="19" dur="500"/>
                                        <p:tgtEl>
                                          <p:spTgt spid="2">
                                            <p:txEl>
                                              <p:pRg st="2" end="2"/>
                                            </p:txEl>
                                          </p:spTgt>
                                        </p:tgtEl>
                                      </p:cBhvr>
                                    </p:animEffect>
                                  </p:childTnLst>
                                </p:cTn>
                              </p:par>
                            </p:childTnLst>
                          </p:cTn>
                        </p:par>
                        <p:par>
                          <p:cTn id="20" fill="hold">
                            <p:stCondLst>
                              <p:cond delay="3250"/>
                            </p:stCondLst>
                            <p:childTnLst>
                              <p:par>
                                <p:cTn id="21" presetID="18" presetClass="entr" presetSubtype="12" fill="hold" nodeType="after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strips(downLeft)">
                                      <p:cBhvr>
                                        <p:cTn id="2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6DB270EB-EC5B-4ED2-A070-FA78CBD7AD60}" type="slidenum">
              <a:rPr lang="en-US" sz="2000"/>
              <a:pPr/>
              <a:t>13</a:t>
            </a:fld>
            <a:endParaRPr lang="en-US" sz="2000"/>
          </a:p>
        </p:txBody>
      </p:sp>
      <p:sp>
        <p:nvSpPr>
          <p:cNvPr id="3" name="Rectangle 2"/>
          <p:cNvSpPr txBox="1">
            <a:spLocks noChangeArrowheads="1"/>
          </p:cNvSpPr>
          <p:nvPr/>
        </p:nvSpPr>
        <p:spPr>
          <a:xfrm>
            <a:off x="457200" y="1600200"/>
            <a:ext cx="8229600" cy="4525963"/>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fa-IR" sz="4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en-US" sz="4800" b="0" i="0" u="none" strike="noStrike" kern="1200" cap="none" spc="0" normalizeH="0" baseline="0" noProof="0">
              <a:ln>
                <a:noFill/>
              </a:ln>
              <a:solidFill>
                <a:schemeClr val="tx1"/>
              </a:solidFill>
              <a:effectLst/>
              <a:uLnTx/>
              <a:uFillTx/>
              <a:latin typeface="+mn-lt"/>
              <a:ea typeface="+mn-ea"/>
              <a:cs typeface="+mn-cs"/>
            </a:endParaRPr>
          </a:p>
        </p:txBody>
      </p:sp>
      <p:sp>
        <p:nvSpPr>
          <p:cNvPr id="4" name="Text Box 4"/>
          <p:cNvSpPr txBox="1">
            <a:spLocks noChangeArrowheads="1"/>
          </p:cNvSpPr>
          <p:nvPr/>
        </p:nvSpPr>
        <p:spPr bwMode="auto">
          <a:xfrm>
            <a:off x="3492500" y="423863"/>
            <a:ext cx="3476625"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rtl="0">
              <a:buClrTx/>
              <a:buFontTx/>
              <a:buNone/>
            </a:pPr>
            <a:endParaRPr lang="fa-IR" sz="3200" b="0">
              <a:latin typeface="Arial" panose="020B0604020202020204" pitchFamily="34" charset="0"/>
            </a:endParaRPr>
          </a:p>
        </p:txBody>
      </p:sp>
      <p:sp>
        <p:nvSpPr>
          <p:cNvPr id="5" name="Text Box 13"/>
          <p:cNvSpPr txBox="1">
            <a:spLocks noChangeArrowheads="1"/>
          </p:cNvSpPr>
          <p:nvPr/>
        </p:nvSpPr>
        <p:spPr bwMode="auto">
          <a:xfrm>
            <a:off x="468313" y="333375"/>
            <a:ext cx="8424862" cy="57554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panose="05000000000000000000" pitchFamily="2" charset="2"/>
              <a:buChar char="v"/>
            </a:pPr>
            <a:r>
              <a:rPr lang="fa-IR" sz="3200" dirty="0">
                <a:solidFill>
                  <a:srgbClr val="00B050"/>
                </a:solidFill>
              </a:rPr>
              <a:t>سایر دارایی ها- </a:t>
            </a:r>
            <a:r>
              <a:rPr lang="fa-IR" sz="3200" dirty="0"/>
              <a:t>کلیه  دارایی های  بلند مدتی  را  که  در سرفصل های دیگر نتوان نشان داد ، تحت این سرفصل به نمایش در می آید. مثل وجوه مسدود شده بانکی ، مطالبات بلندمدت ، زمین خریداری شده برای توسعه آتی ، ودایع و حق انشعاب آب وبرق و گاز ...</a:t>
            </a:r>
          </a:p>
          <a:p>
            <a:pPr algn="r" rtl="1">
              <a:spcBef>
                <a:spcPct val="50000"/>
              </a:spcBef>
              <a:buClr>
                <a:srgbClr val="FFFF00"/>
              </a:buClr>
              <a:buFont typeface="Wingdings" panose="05000000000000000000" pitchFamily="2" charset="2"/>
              <a:buChar char="v"/>
            </a:pPr>
            <a:r>
              <a:rPr lang="fa-IR" sz="3200" dirty="0">
                <a:solidFill>
                  <a:srgbClr val="00B050"/>
                </a:solidFill>
              </a:rPr>
              <a:t>مخارج انتقالی به دوره های آتی </a:t>
            </a:r>
            <a:r>
              <a:rPr lang="ar-SA" sz="3200" dirty="0">
                <a:solidFill>
                  <a:srgbClr val="00B050"/>
                </a:solidFill>
              </a:rPr>
              <a:t>–</a:t>
            </a:r>
            <a:r>
              <a:rPr lang="fa-IR" sz="3200" dirty="0">
                <a:solidFill>
                  <a:srgbClr val="00B050"/>
                </a:solidFill>
              </a:rPr>
              <a:t> </a:t>
            </a:r>
            <a:r>
              <a:rPr lang="fa-IR" sz="3200" dirty="0"/>
              <a:t>این  سرفصل نشانگر مخارجی است که به دلیل داشتن منافع  آتی و در راستای عمل به اصل تقابل هزینه و درآمد، به عنوان دارایی تلقی شده و  در ترازنامه  منعکس  می شود. مثل  هزینه های تاسیس ، هزینه قبل از بهره برداری و پیش پرداخت بلند مدت هزینه.</a:t>
            </a:r>
            <a:endParaRPr lang="en-US" sz="3200" dirty="0"/>
          </a:p>
        </p:txBody>
      </p:sp>
      <p:sp>
        <p:nvSpPr>
          <p:cNvPr id="6" name="AutoShape 22">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3200"/>
          </a:p>
        </p:txBody>
      </p:sp>
      <p:sp>
        <p:nvSpPr>
          <p:cNvPr id="7" name="AutoShape 23">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3200"/>
          </a:p>
        </p:txBody>
      </p:sp>
      <p:sp>
        <p:nvSpPr>
          <p:cNvPr id="8" name="AutoShape 24">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3200"/>
          </a:p>
        </p:txBody>
      </p:sp>
      <p:sp>
        <p:nvSpPr>
          <p:cNvPr id="9" name="AutoShape 25">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Horizontal)">
                                      <p:cBhvr>
                                        <p:cTn id="7" dur="500"/>
                                        <p:tgtEl>
                                          <p:spTgt spid="5">
                                            <p:txEl>
                                              <p:pRg st="0" end="0"/>
                                            </p:txEl>
                                          </p:spTgt>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1C2FAE04-6C1B-4040-836F-A66EFCE181FC}" type="slidenum">
              <a:rPr lang="en-US"/>
              <a:pPr/>
              <a:t>14</a:t>
            </a:fld>
            <a:endParaRPr lang="en-US"/>
          </a:p>
        </p:txBody>
      </p:sp>
      <p:sp>
        <p:nvSpPr>
          <p:cNvPr id="3" name="AutoShape 4"/>
          <p:cNvSpPr>
            <a:spLocks noChangeArrowheads="1"/>
          </p:cNvSpPr>
          <p:nvPr/>
        </p:nvSpPr>
        <p:spPr bwMode="auto">
          <a:xfrm>
            <a:off x="4067175" y="260350"/>
            <a:ext cx="4500563" cy="503238"/>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dirty="0">
                <a:latin typeface="Arial" panose="020B0604020202020204" pitchFamily="34" charset="0"/>
              </a:rPr>
              <a:t> </a:t>
            </a:r>
            <a:r>
              <a:rPr lang="fa-IR" sz="3600" dirty="0">
                <a:solidFill>
                  <a:schemeClr val="bg1"/>
                </a:solidFill>
                <a:latin typeface="Arial" panose="020B0604020202020204" pitchFamily="34" charset="0"/>
              </a:rPr>
              <a:t>بدهی های  بلند مدت</a:t>
            </a:r>
            <a:r>
              <a:rPr lang="fa-IR" dirty="0">
                <a:solidFill>
                  <a:schemeClr val="bg1"/>
                </a:solidFill>
                <a:latin typeface="Arial" panose="020B0604020202020204" pitchFamily="34" charset="0"/>
              </a:rPr>
              <a:t> :</a:t>
            </a:r>
            <a:endParaRPr lang="en-US" dirty="0">
              <a:solidFill>
                <a:schemeClr val="bg1"/>
              </a:solidFill>
              <a:latin typeface="Arial" panose="020B0604020202020204" pitchFamily="34" charset="0"/>
            </a:endParaRPr>
          </a:p>
        </p:txBody>
      </p:sp>
      <p:sp>
        <p:nvSpPr>
          <p:cNvPr id="4" name="Text Box 5"/>
          <p:cNvSpPr txBox="1">
            <a:spLocks noChangeArrowheads="1"/>
          </p:cNvSpPr>
          <p:nvPr/>
        </p:nvSpPr>
        <p:spPr bwMode="auto">
          <a:xfrm>
            <a:off x="5795963" y="1700213"/>
            <a:ext cx="3024187"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AutoNum type="romanUcPeriod"/>
            </a:pPr>
            <a:endParaRPr lang="en-US" sz="2800"/>
          </a:p>
        </p:txBody>
      </p:sp>
      <p:sp>
        <p:nvSpPr>
          <p:cNvPr id="5" name="Text Box 6"/>
          <p:cNvSpPr txBox="1">
            <a:spLocks noChangeArrowheads="1"/>
          </p:cNvSpPr>
          <p:nvPr/>
        </p:nvSpPr>
        <p:spPr bwMode="auto">
          <a:xfrm>
            <a:off x="250825" y="981075"/>
            <a:ext cx="8713788" cy="5646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panose="05000000000000000000" pitchFamily="2" charset="2"/>
              <a:buChar char="v"/>
            </a:pPr>
            <a:r>
              <a:rPr lang="fa-IR" sz="2800" dirty="0"/>
              <a:t>شامل کلیه تعهداتی است که در سرفصل بدهی های جاری قابل طبقه بندی نبوده و از محل دارایی های جاری و یا ایجاد بدهی های کوتاه مدت در طی سال مالی قابل پرداخت و یا تسویه نمی باشد.</a:t>
            </a:r>
          </a:p>
          <a:p>
            <a:pPr algn="r" rtl="1">
              <a:spcBef>
                <a:spcPct val="50000"/>
              </a:spcBef>
              <a:buClr>
                <a:srgbClr val="FFFF00"/>
              </a:buClr>
              <a:buFont typeface="Wingdings" panose="05000000000000000000" pitchFamily="2" charset="2"/>
              <a:buChar char="v"/>
            </a:pPr>
            <a:r>
              <a:rPr lang="fa-IR" sz="2800" dirty="0">
                <a:solidFill>
                  <a:srgbClr val="00B050"/>
                </a:solidFill>
              </a:rPr>
              <a:t>بدهی های بلندمدت از لحاظ ماهیت به سه طبقه قابل تقسیم است:</a:t>
            </a:r>
          </a:p>
          <a:p>
            <a:pPr algn="r" rtl="1">
              <a:spcBef>
                <a:spcPct val="50000"/>
              </a:spcBef>
              <a:buClr>
                <a:srgbClr val="FFFF00"/>
              </a:buClr>
              <a:buFont typeface="Wingdings" panose="05000000000000000000" pitchFamily="2" charset="2"/>
              <a:buNone/>
            </a:pPr>
            <a:r>
              <a:rPr lang="fa-IR" sz="2800" dirty="0"/>
              <a:t>    </a:t>
            </a:r>
            <a:r>
              <a:rPr lang="fa-IR" sz="2800" dirty="0">
                <a:solidFill>
                  <a:srgbClr val="FFFF00"/>
                </a:solidFill>
              </a:rPr>
              <a:t>الف</a:t>
            </a:r>
            <a:r>
              <a:rPr lang="fa-IR" sz="2800" dirty="0"/>
              <a:t>- بدهی های مبتنی بر استقراض. مثل اوراق قرضه و وام پرداختنی</a:t>
            </a:r>
          </a:p>
          <a:p>
            <a:pPr algn="r" rtl="1">
              <a:spcBef>
                <a:spcPct val="50000"/>
              </a:spcBef>
              <a:buClr>
                <a:srgbClr val="FFFF00"/>
              </a:buClr>
              <a:buFont typeface="Wingdings" panose="05000000000000000000" pitchFamily="2" charset="2"/>
              <a:buNone/>
            </a:pPr>
            <a:r>
              <a:rPr lang="fa-IR" sz="2800" dirty="0"/>
              <a:t>    </a:t>
            </a:r>
            <a:r>
              <a:rPr lang="fa-IR" sz="2800" dirty="0">
                <a:solidFill>
                  <a:srgbClr val="FFFF00"/>
                </a:solidFill>
              </a:rPr>
              <a:t>ب</a:t>
            </a:r>
            <a:r>
              <a:rPr lang="fa-IR" sz="2800" dirty="0"/>
              <a:t>- سایر بدهی های بلند مدت-  این  بدهی ها  فاقد  ویژگی  استقراض هستند. مثل ذخیره  مزایای  پایان  خدمت  کارکنان  و  تعهدات  اجاره سرمایه ای.</a:t>
            </a:r>
          </a:p>
          <a:p>
            <a:pPr algn="r" rtl="1">
              <a:spcBef>
                <a:spcPct val="50000"/>
              </a:spcBef>
              <a:buClr>
                <a:srgbClr val="FFFF00"/>
              </a:buClr>
              <a:buFont typeface="Wingdings" panose="05000000000000000000" pitchFamily="2" charset="2"/>
              <a:buNone/>
            </a:pPr>
            <a:r>
              <a:rPr lang="fa-IR" sz="2800" dirty="0">
                <a:solidFill>
                  <a:srgbClr val="FFFF00"/>
                </a:solidFill>
              </a:rPr>
              <a:t>    ج</a:t>
            </a:r>
            <a:r>
              <a:rPr lang="fa-IR" sz="2800" dirty="0"/>
              <a:t>- درآمد انتقالی به دوره های آتی </a:t>
            </a:r>
            <a:r>
              <a:rPr lang="ar-SA" sz="2800" dirty="0"/>
              <a:t>–</a:t>
            </a:r>
            <a:r>
              <a:rPr lang="fa-IR" sz="2800" dirty="0"/>
              <a:t> نشانگر تعهدات نبوده ولیکن طبق اصول  حسابداری  به عنوان  بدهی  شناسایی  می شود. مثل  درآمد انتقالی ناشی از کمک های بلاعوض .</a:t>
            </a:r>
            <a:endParaRPr lang="en-US" sz="2800" dirty="0"/>
          </a:p>
        </p:txBody>
      </p:sp>
      <p:sp>
        <p:nvSpPr>
          <p:cNvPr id="6" name="AutoShape 15">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6">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7">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9" name="AutoShape 18">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par>
                          <p:cTn id="8" fill="hold">
                            <p:stCondLst>
                              <p:cond delay="500"/>
                            </p:stCondLst>
                            <p:childTnLst>
                              <p:par>
                                <p:cTn id="9" presetID="17" presetClass="entr" presetSubtype="1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p:cTn id="11"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54" presetClass="entr" presetSubtype="0" accel="10000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 calcmode="lin" valueType="num">
                                      <p:cBhvr>
                                        <p:cTn id="16" dur="500" fill="hold"/>
                                        <p:tgtEl>
                                          <p:spTgt spid="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
                                            <p:txEl>
                                              <p:pRg st="1" end="1"/>
                                            </p:txEl>
                                          </p:spTgt>
                                        </p:tgtEl>
                                      </p:cBhvr>
                                    </p:animEffect>
                                  </p:childTnLst>
                                </p:cTn>
                              </p:par>
                            </p:childTnLst>
                          </p:cTn>
                        </p:par>
                        <p:par>
                          <p:cTn id="21" fill="hold">
                            <p:stCondLst>
                              <p:cond delay="1500"/>
                            </p:stCondLst>
                            <p:childTnLst>
                              <p:par>
                                <p:cTn id="22" presetID="23" presetClass="entr" presetSubtype="16" fill="hold" nodeType="after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p:cTn id="2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2" end="2"/>
                                            </p:txEl>
                                          </p:spTgt>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39" presetClass="entr" presetSubtype="0" accel="100000" fill="hold" nodeType="after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p:cTn id="29" dur="500" fill="hold"/>
                                        <p:tgtEl>
                                          <p:spTgt spid="5">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0" dur="500" fill="hold"/>
                                        <p:tgtEl>
                                          <p:spTgt spid="5">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1" dur="500" fill="hold"/>
                                        <p:tgtEl>
                                          <p:spTgt spid="5">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17" presetClass="entr" presetSubtype="10" fill="hold" nodeType="after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p:cTn id="36"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B69D1BE6-76D7-4BBC-8433-C79E786314D0}" type="slidenum">
              <a:rPr lang="en-US"/>
              <a:pPr/>
              <a:t>15</a:t>
            </a:fld>
            <a:endParaRPr lang="en-US"/>
          </a:p>
        </p:txBody>
      </p:sp>
      <p:sp>
        <p:nvSpPr>
          <p:cNvPr id="3" name="AutoShape 4"/>
          <p:cNvSpPr>
            <a:spLocks noChangeArrowheads="1"/>
          </p:cNvSpPr>
          <p:nvPr/>
        </p:nvSpPr>
        <p:spPr bwMode="auto">
          <a:xfrm>
            <a:off x="4067175" y="188913"/>
            <a:ext cx="4500563" cy="503237"/>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dirty="0">
                <a:solidFill>
                  <a:schemeClr val="bg1"/>
                </a:solidFill>
                <a:latin typeface="Arial" panose="020B0604020202020204" pitchFamily="34" charset="0"/>
              </a:rPr>
              <a:t> </a:t>
            </a:r>
            <a:r>
              <a:rPr lang="fa-IR" sz="3600" dirty="0">
                <a:solidFill>
                  <a:schemeClr val="bg1"/>
                </a:solidFill>
                <a:latin typeface="Arial" panose="020B0604020202020204" pitchFamily="34" charset="0"/>
              </a:rPr>
              <a:t>حقوق صاحبان سهام</a:t>
            </a:r>
            <a:r>
              <a:rPr lang="fa-IR" dirty="0">
                <a:solidFill>
                  <a:schemeClr val="bg1"/>
                </a:solidFill>
                <a:latin typeface="Arial" panose="020B0604020202020204" pitchFamily="34" charset="0"/>
              </a:rPr>
              <a:t> :</a:t>
            </a:r>
            <a:endParaRPr lang="en-US" dirty="0">
              <a:solidFill>
                <a:schemeClr val="bg1"/>
              </a:solidFill>
              <a:latin typeface="Arial" panose="020B0604020202020204" pitchFamily="34" charset="0"/>
            </a:endParaRPr>
          </a:p>
        </p:txBody>
      </p:sp>
      <p:sp>
        <p:nvSpPr>
          <p:cNvPr id="4" name="Text Box 6"/>
          <p:cNvSpPr txBox="1">
            <a:spLocks noChangeArrowheads="1"/>
          </p:cNvSpPr>
          <p:nvPr/>
        </p:nvSpPr>
        <p:spPr bwMode="auto">
          <a:xfrm>
            <a:off x="250825" y="908050"/>
            <a:ext cx="8642350" cy="5432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marL="914400" indent="-457200" algn="l" rtl="0">
              <a:defRPr>
                <a:solidFill>
                  <a:schemeClr val="tx1"/>
                </a:solidFill>
                <a:latin typeface="Arial" panose="020B0604020202020204" pitchFamily="34" charset="0"/>
                <a:cs typeface="Arial" panose="020B0604020202020204" pitchFamily="34" charset="0"/>
              </a:defRPr>
            </a:lvl2pPr>
            <a:lvl3pPr marL="1371600" indent="-457200" algn="l" rtl="0">
              <a:defRPr>
                <a:solidFill>
                  <a:schemeClr val="tx1"/>
                </a:solidFill>
                <a:latin typeface="Arial" panose="020B0604020202020204" pitchFamily="34" charset="0"/>
                <a:cs typeface="Arial" panose="020B0604020202020204" pitchFamily="34" charset="0"/>
              </a:defRPr>
            </a:lvl3pPr>
            <a:lvl4pPr marL="1828800" indent="-457200" algn="l" rtl="0">
              <a:defRPr>
                <a:solidFill>
                  <a:schemeClr val="tx1"/>
                </a:solidFill>
                <a:latin typeface="Arial" panose="020B0604020202020204" pitchFamily="34" charset="0"/>
                <a:cs typeface="Arial" panose="020B0604020202020204" pitchFamily="34" charset="0"/>
              </a:defRPr>
            </a:lvl4pPr>
            <a:lvl5pPr marL="2286000" indent="-457200" algn="l" rtl="0">
              <a:defRPr>
                <a:solidFill>
                  <a:schemeClr val="tx1"/>
                </a:solidFill>
                <a:latin typeface="Arial" panose="020B0604020202020204" pitchFamily="34" charset="0"/>
                <a:cs typeface="Arial" panose="020B0604020202020204" pitchFamily="34" charset="0"/>
              </a:defRPr>
            </a:lvl5pPr>
            <a:lvl6pPr marL="27432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2" panose="05020102010507070707" pitchFamily="18" charset="2"/>
              <a:buChar char=""/>
            </a:pPr>
            <a:r>
              <a:rPr lang="fa-IR" sz="2800"/>
              <a:t>حقوق صاحبان سهام نشان دهنده حقوق مالی صاحب یا صاحبان یک واحد  انتفاعی  نسبت به دارایی های واحد است که مبلغ آن از طریق کسر جمع  بدهی های  واحد  تجاری از جمع  دارایی های آن به دست  می آید.</a:t>
            </a:r>
          </a:p>
          <a:p>
            <a:pPr algn="r" rtl="1">
              <a:spcBef>
                <a:spcPct val="50000"/>
              </a:spcBef>
              <a:buClr>
                <a:srgbClr val="FFFF00"/>
              </a:buClr>
              <a:buFont typeface="Wingdings 2" panose="05020102010507070707" pitchFamily="18" charset="2"/>
              <a:buChar char=""/>
            </a:pPr>
            <a:r>
              <a:rPr lang="fa-IR" sz="2800"/>
              <a:t>بخش حقوق  صاحبان  سهام  در شرکت های سهامی  شامل اقلام زیر می باشد:</a:t>
            </a:r>
          </a:p>
          <a:p>
            <a:pPr algn="r" rtl="1">
              <a:spcBef>
                <a:spcPct val="50000"/>
              </a:spcBef>
              <a:buClr>
                <a:srgbClr val="FFFF00"/>
              </a:buClr>
              <a:buFont typeface="Wingdings 2" panose="05020102010507070707" pitchFamily="18" charset="2"/>
              <a:buAutoNum type="romanUcPeriod"/>
            </a:pPr>
            <a:r>
              <a:rPr lang="fa-IR" sz="2800"/>
              <a:t>سرمایه قانونی </a:t>
            </a:r>
            <a:r>
              <a:rPr lang="ar-SA" sz="2800"/>
              <a:t>–</a:t>
            </a:r>
            <a:r>
              <a:rPr lang="fa-IR" sz="2800"/>
              <a:t> سرمایه  قانونی  شامل  ارزش اسمی  سهام عادی وسهام ممتاز می باشد.</a:t>
            </a:r>
          </a:p>
          <a:p>
            <a:pPr algn="r" rtl="1">
              <a:spcBef>
                <a:spcPct val="50000"/>
              </a:spcBef>
              <a:buClr>
                <a:srgbClr val="FFFF00"/>
              </a:buClr>
              <a:buFont typeface="Wingdings 2" panose="05020102010507070707" pitchFamily="18" charset="2"/>
              <a:buAutoNum type="romanUcPeriod"/>
            </a:pPr>
            <a:r>
              <a:rPr lang="fa-IR" sz="2800"/>
              <a:t>سرمایه پرداخت شده اضافی </a:t>
            </a:r>
            <a:r>
              <a:rPr lang="ar-SA" sz="2800"/>
              <a:t>–</a:t>
            </a:r>
            <a:r>
              <a:rPr lang="fa-IR" sz="2800"/>
              <a:t> شامل صرف سهام عادی یا ممتاز، صرف سهام خزانه ، مازاد ناشی از بازخرید ، ابطال و یا تجزیه سهام ومانند آن می باشد.</a:t>
            </a:r>
            <a:endParaRPr lang="en-US" sz="2800"/>
          </a:p>
        </p:txBody>
      </p:sp>
      <p:sp>
        <p:nvSpPr>
          <p:cNvPr id="5" name="AutoShape 15">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6">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7">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8">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par>
                          <p:cTn id="8" fill="hold">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27328FD8-F0AB-4225-9D50-3A6F6B466345}" type="slidenum">
              <a:rPr lang="en-US"/>
              <a:pPr/>
              <a:t>16</a:t>
            </a:fld>
            <a:endParaRPr lang="en-US"/>
          </a:p>
        </p:txBody>
      </p:sp>
      <p:sp>
        <p:nvSpPr>
          <p:cNvPr id="3" name="Text Box 4"/>
          <p:cNvSpPr txBox="1">
            <a:spLocks noChangeArrowheads="1"/>
          </p:cNvSpPr>
          <p:nvPr/>
        </p:nvSpPr>
        <p:spPr bwMode="auto">
          <a:xfrm>
            <a:off x="179388" y="476250"/>
            <a:ext cx="87852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AutoNum type="romanUcPeriod"/>
            </a:pPr>
            <a:endParaRPr lang="en-US" sz="2800"/>
          </a:p>
        </p:txBody>
      </p:sp>
      <p:sp>
        <p:nvSpPr>
          <p:cNvPr id="4" name="Text Box 5"/>
          <p:cNvSpPr txBox="1">
            <a:spLocks noChangeArrowheads="1"/>
          </p:cNvSpPr>
          <p:nvPr/>
        </p:nvSpPr>
        <p:spPr bwMode="auto">
          <a:xfrm>
            <a:off x="358775" y="333375"/>
            <a:ext cx="8605838" cy="61863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marL="914400" indent="-457200" algn="l" rtl="0">
              <a:defRPr>
                <a:solidFill>
                  <a:schemeClr val="tx1"/>
                </a:solidFill>
                <a:latin typeface="Arial" panose="020B0604020202020204" pitchFamily="34" charset="0"/>
                <a:cs typeface="Arial" panose="020B0604020202020204" pitchFamily="34" charset="0"/>
              </a:defRPr>
            </a:lvl2pPr>
            <a:lvl3pPr marL="1371600" indent="-457200" algn="l" rtl="0">
              <a:defRPr>
                <a:solidFill>
                  <a:schemeClr val="tx1"/>
                </a:solidFill>
                <a:latin typeface="Arial" panose="020B0604020202020204" pitchFamily="34" charset="0"/>
                <a:cs typeface="Arial" panose="020B0604020202020204" pitchFamily="34" charset="0"/>
              </a:defRPr>
            </a:lvl3pPr>
            <a:lvl4pPr marL="1828800" indent="-457200" algn="l" rtl="0">
              <a:defRPr>
                <a:solidFill>
                  <a:schemeClr val="tx1"/>
                </a:solidFill>
                <a:latin typeface="Arial" panose="020B0604020202020204" pitchFamily="34" charset="0"/>
                <a:cs typeface="Arial" panose="020B0604020202020204" pitchFamily="34" charset="0"/>
              </a:defRPr>
            </a:lvl4pPr>
            <a:lvl5pPr marL="2286000" indent="-457200" algn="l" rtl="0">
              <a:defRPr>
                <a:solidFill>
                  <a:schemeClr val="tx1"/>
                </a:solidFill>
                <a:latin typeface="Arial" panose="020B0604020202020204" pitchFamily="34" charset="0"/>
                <a:cs typeface="Arial" panose="020B0604020202020204" pitchFamily="34" charset="0"/>
              </a:defRPr>
            </a:lvl5pPr>
            <a:lvl6pPr marL="27432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Tx/>
              <a:buAutoNum type="romanUcPeriod" startAt="3"/>
            </a:pPr>
            <a:r>
              <a:rPr lang="fa-IR" sz="2400" dirty="0">
                <a:solidFill>
                  <a:srgbClr val="00B050"/>
                </a:solidFill>
              </a:rPr>
              <a:t>اندوخته ها</a:t>
            </a:r>
            <a:r>
              <a:rPr lang="fa-IR" sz="3600" dirty="0">
                <a:solidFill>
                  <a:srgbClr val="00B050"/>
                </a:solidFill>
              </a:rPr>
              <a:t> </a:t>
            </a:r>
            <a:r>
              <a:rPr lang="ar-SA" sz="3600" dirty="0">
                <a:solidFill>
                  <a:srgbClr val="00B050"/>
                </a:solidFill>
              </a:rPr>
              <a:t>–</a:t>
            </a:r>
            <a:r>
              <a:rPr lang="fa-IR" sz="3600" dirty="0">
                <a:solidFill>
                  <a:srgbClr val="00B050"/>
                </a:solidFill>
              </a:rPr>
              <a:t> </a:t>
            </a:r>
            <a:r>
              <a:rPr lang="fa-IR" sz="2800" dirty="0"/>
              <a:t>نوعی  محدودیت در توزیع  سود  سهام می باشد که ممکن است  ناشی  از الزامات  قانونی ، تصمیمات  مدیریت یا مجمع عمومی  صاحبان سهام و یا توافق و قراردادهای  منعقده  با اشخاص ثالث   باشد.  مثل  اندوخته  قانونی ، اندوخته  احتیاطی ، اندوخته  جایگزینی  ماشین آلات و یا اندوخته سپرده بازخرید اوراق قرضه.</a:t>
            </a:r>
          </a:p>
          <a:p>
            <a:pPr algn="r" rtl="1">
              <a:spcBef>
                <a:spcPct val="50000"/>
              </a:spcBef>
              <a:buClr>
                <a:srgbClr val="FFFF00"/>
              </a:buClr>
              <a:buFontTx/>
              <a:buAutoNum type="romanUcPeriod" startAt="3"/>
            </a:pPr>
            <a:r>
              <a:rPr lang="fa-IR" dirty="0">
                <a:solidFill>
                  <a:srgbClr val="FFFF00"/>
                </a:solidFill>
              </a:rPr>
              <a:t> </a:t>
            </a:r>
            <a:r>
              <a:rPr lang="fa-IR" sz="2400" dirty="0">
                <a:solidFill>
                  <a:srgbClr val="00B050"/>
                </a:solidFill>
              </a:rPr>
              <a:t>سود(زیان ) انباشته</a:t>
            </a:r>
            <a:r>
              <a:rPr lang="fa-IR" sz="3600" dirty="0">
                <a:solidFill>
                  <a:srgbClr val="00B050"/>
                </a:solidFill>
              </a:rPr>
              <a:t> </a:t>
            </a:r>
            <a:r>
              <a:rPr lang="ar-SA" sz="3600" dirty="0">
                <a:solidFill>
                  <a:srgbClr val="00B050"/>
                </a:solidFill>
              </a:rPr>
              <a:t>–</a:t>
            </a:r>
            <a:r>
              <a:rPr lang="fa-IR" sz="3600" dirty="0">
                <a:solidFill>
                  <a:srgbClr val="00B050"/>
                </a:solidFill>
              </a:rPr>
              <a:t> </a:t>
            </a:r>
            <a:r>
              <a:rPr lang="fa-IR" sz="2800" dirty="0"/>
              <a:t>مانده بستانکار حساب مزبور مبین آن بخش از سود سال جاری و  سود سنواتی است که محدودیتی  در توزیع آن بین صاحبان سهام وجود ندارد. مانده بدهکار این حساب نشانگر زیان انباشته از سنوات گذشته می باشد.</a:t>
            </a:r>
          </a:p>
          <a:p>
            <a:pPr algn="r" rtl="1">
              <a:spcBef>
                <a:spcPct val="50000"/>
              </a:spcBef>
              <a:buClr>
                <a:srgbClr val="FFFF00"/>
              </a:buClr>
              <a:buFontTx/>
              <a:buAutoNum type="romanUcPeriod" startAt="3"/>
            </a:pPr>
            <a:r>
              <a:rPr lang="fa-IR" sz="2400" dirty="0">
                <a:solidFill>
                  <a:srgbClr val="00B050"/>
                </a:solidFill>
              </a:rPr>
              <a:t>سرمایه تحقق نیافته</a:t>
            </a:r>
            <a:r>
              <a:rPr lang="fa-IR" sz="3600" dirty="0">
                <a:solidFill>
                  <a:srgbClr val="00B050"/>
                </a:solidFill>
              </a:rPr>
              <a:t> </a:t>
            </a:r>
            <a:r>
              <a:rPr lang="ar-SA" sz="3600" dirty="0">
                <a:solidFill>
                  <a:srgbClr val="00B050"/>
                </a:solidFill>
              </a:rPr>
              <a:t>–</a:t>
            </a:r>
            <a:r>
              <a:rPr lang="fa-IR" sz="3600" dirty="0">
                <a:solidFill>
                  <a:srgbClr val="00B050"/>
                </a:solidFill>
              </a:rPr>
              <a:t>  </a:t>
            </a:r>
            <a:r>
              <a:rPr lang="fa-IR" sz="2800" dirty="0"/>
              <a:t>هر گونه  افزایش  یا  کاهش  در  حقوق صاحبان سهام  که  در طبقات قبلی  نگنجد ،  در این بخش نشان داده می شود. مثل مازاد ناشی از تجدید ارزیابی دارایی های ثابت.</a:t>
            </a:r>
            <a:endParaRPr lang="en-US" sz="2800" dirty="0"/>
          </a:p>
        </p:txBody>
      </p:sp>
      <p:sp>
        <p:nvSpPr>
          <p:cNvPr id="5" name="AutoShape 14">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5">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6">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7">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p:cTn id="17"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E85957F5-F469-48CE-86E5-9BC1B1234DCE}" type="slidenum">
              <a:rPr lang="en-US"/>
              <a:pPr/>
              <a:t>17</a:t>
            </a:fld>
            <a:endParaRPr lang="en-US"/>
          </a:p>
        </p:txBody>
      </p:sp>
      <p:sp>
        <p:nvSpPr>
          <p:cNvPr id="3" name="Oval 4"/>
          <p:cNvSpPr>
            <a:spLocks noChangeArrowheads="1"/>
          </p:cNvSpPr>
          <p:nvPr/>
        </p:nvSpPr>
        <p:spPr bwMode="auto">
          <a:xfrm>
            <a:off x="3203575" y="476250"/>
            <a:ext cx="5616575" cy="792163"/>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800" dirty="0">
                <a:solidFill>
                  <a:srgbClr val="FF0000"/>
                </a:solidFill>
              </a:rPr>
              <a:t>نظام های اندازه گیری حاکم بر </a:t>
            </a:r>
            <a:r>
              <a:rPr lang="fa-IR" dirty="0">
                <a:solidFill>
                  <a:srgbClr val="FF0000"/>
                </a:solidFill>
              </a:rPr>
              <a:t>ترازنامه</a:t>
            </a:r>
            <a:endParaRPr lang="en-US" dirty="0">
              <a:solidFill>
                <a:srgbClr val="FF0000"/>
              </a:solidFill>
            </a:endParaRPr>
          </a:p>
        </p:txBody>
      </p:sp>
      <p:sp>
        <p:nvSpPr>
          <p:cNvPr id="4" name="Text Box 5"/>
          <p:cNvSpPr txBox="1">
            <a:spLocks noChangeArrowheads="1"/>
          </p:cNvSpPr>
          <p:nvPr/>
        </p:nvSpPr>
        <p:spPr bwMode="auto">
          <a:xfrm>
            <a:off x="395288" y="1412875"/>
            <a:ext cx="8497887" cy="5005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2" panose="05020102010507070707" pitchFamily="18" charset="2"/>
              <a:buChar char="ô"/>
            </a:pPr>
            <a:r>
              <a:rPr lang="fa-IR" sz="2800" dirty="0"/>
              <a:t>فرایند اندازه گیری در حسابداری عبارت از تعیین مقادیر پولی هر کدام از اقلام عناصر حسابداری است.</a:t>
            </a:r>
          </a:p>
          <a:p>
            <a:pPr algn="r" rtl="1">
              <a:spcBef>
                <a:spcPct val="50000"/>
              </a:spcBef>
              <a:buClr>
                <a:srgbClr val="FFFF00"/>
              </a:buClr>
              <a:buFont typeface="Wingdings 2" panose="05020102010507070707" pitchFamily="18" charset="2"/>
              <a:buChar char="ô"/>
            </a:pPr>
            <a:r>
              <a:rPr lang="fa-IR" sz="2800" dirty="0"/>
              <a:t>جهت ارزشگذاری اقلام عناصر حسابداری و گزارش های مالی </a:t>
            </a:r>
            <a:r>
              <a:rPr lang="fa-IR" sz="2800" dirty="0" smtClean="0"/>
              <a:t>   </a:t>
            </a:r>
            <a:r>
              <a:rPr lang="fa-IR" sz="2800" dirty="0" smtClean="0">
                <a:solidFill>
                  <a:srgbClr val="00B050"/>
                </a:solidFill>
              </a:rPr>
              <a:t>دو</a:t>
            </a:r>
            <a:r>
              <a:rPr lang="fa-IR" sz="2800" dirty="0" smtClean="0">
                <a:solidFill>
                  <a:srgbClr val="FFFF00"/>
                </a:solidFill>
              </a:rPr>
              <a:t> </a:t>
            </a:r>
            <a:r>
              <a:rPr lang="fa-IR" sz="2800" dirty="0">
                <a:solidFill>
                  <a:srgbClr val="00B050"/>
                </a:solidFill>
              </a:rPr>
              <a:t>نوع ارزش مبادله ای وجود دارد:</a:t>
            </a:r>
          </a:p>
          <a:p>
            <a:pPr algn="r" rtl="1">
              <a:spcBef>
                <a:spcPct val="50000"/>
              </a:spcBef>
              <a:buClr>
                <a:srgbClr val="FFFF00"/>
              </a:buClr>
              <a:buFont typeface="Wingdings 2" panose="05020102010507070707" pitchFamily="18" charset="2"/>
              <a:buNone/>
            </a:pPr>
            <a:r>
              <a:rPr lang="fa-IR" sz="2800" dirty="0">
                <a:solidFill>
                  <a:srgbClr val="FFFF00"/>
                </a:solidFill>
              </a:rPr>
              <a:t>    </a:t>
            </a:r>
            <a:r>
              <a:rPr lang="fa-IR" sz="2800" dirty="0">
                <a:solidFill>
                  <a:srgbClr val="00B050"/>
                </a:solidFill>
              </a:rPr>
              <a:t>الف- ارزش های خروجی مبادله </a:t>
            </a:r>
            <a:r>
              <a:rPr lang="ar-SA" sz="2800" dirty="0"/>
              <a:t>–</a:t>
            </a:r>
            <a:r>
              <a:rPr lang="fa-IR" sz="2800" dirty="0"/>
              <a:t> که نشان دهنده وجه نقد یا ارزش مابه ازایی است که هنگام خروج یک دارایی از طریق مبادله و یا تبدیل، باید دریافت گردد.</a:t>
            </a:r>
          </a:p>
          <a:p>
            <a:pPr algn="r" rtl="1">
              <a:spcBef>
                <a:spcPct val="50000"/>
              </a:spcBef>
              <a:buClr>
                <a:srgbClr val="FFFF00"/>
              </a:buClr>
              <a:buFont typeface="Wingdings 2" panose="05020102010507070707" pitchFamily="18" charset="2"/>
              <a:buNone/>
            </a:pPr>
            <a:r>
              <a:rPr lang="fa-IR" sz="2800" dirty="0">
                <a:solidFill>
                  <a:srgbClr val="FFFF00"/>
                </a:solidFill>
              </a:rPr>
              <a:t>   </a:t>
            </a:r>
            <a:r>
              <a:rPr lang="fa-IR" sz="2800" dirty="0">
                <a:solidFill>
                  <a:srgbClr val="00B050"/>
                </a:solidFill>
              </a:rPr>
              <a:t>ب- ارزش های ورودی مبادله </a:t>
            </a:r>
            <a:r>
              <a:rPr lang="ar-SA" sz="2800" dirty="0"/>
              <a:t>–</a:t>
            </a:r>
            <a:r>
              <a:rPr lang="fa-IR" sz="2800" dirty="0"/>
              <a:t> که نشان دهنده وجوهی است که شرکت جهت تحصیل دارایی ها مورد استفاده در عملیات خود ، باید مصرف نماید.</a:t>
            </a:r>
            <a:endParaRPr lang="en-US" sz="2800" dirty="0"/>
          </a:p>
        </p:txBody>
      </p:sp>
      <p:sp>
        <p:nvSpPr>
          <p:cNvPr id="5" name="AutoShape 14">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5">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6">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7">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strips(downLeft)">
                                      <p:cBhvr>
                                        <p:cTn id="12" dur="500"/>
                                        <p:tgtEl>
                                          <p:spTgt spid="4">
                                            <p:txEl>
                                              <p:pRg st="0" end="0"/>
                                            </p:txEl>
                                          </p:spTgt>
                                        </p:tgtEl>
                                      </p:cBhvr>
                                    </p:animEffect>
                                  </p:childTnLst>
                                </p:cTn>
                              </p:par>
                            </p:childTnLst>
                          </p:cTn>
                        </p:par>
                        <p:par>
                          <p:cTn id="13" fill="hold">
                            <p:stCondLst>
                              <p:cond delay="1000"/>
                            </p:stCondLst>
                            <p:childTnLst>
                              <p:par>
                                <p:cTn id="14" presetID="39" presetClass="entr" presetSubtype="0" accel="100000" fill="hold" nodeType="after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p:cTn id="16" dur="500" fill="hold"/>
                                        <p:tgtEl>
                                          <p:spTgt spid="4">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7" dur="500" fill="hold"/>
                                        <p:tgtEl>
                                          <p:spTgt spid="4">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8" dur="500" fill="hold"/>
                                        <p:tgtEl>
                                          <p:spTgt spid="4">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9"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39" presetClass="entr" presetSubtype="0" accel="100000" fill="hold" nodeType="after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500" fill="hold"/>
                                        <p:tgtEl>
                                          <p:spTgt spid="4">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4">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4">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39" presetClass="entr" presetSubtype="0" accel="100000" fill="hold" nodeType="after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 calcmode="lin" valueType="num">
                                      <p:cBhvr>
                                        <p:cTn id="30" dur="500" fill="hold"/>
                                        <p:tgtEl>
                                          <p:spTgt spid="4">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4">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4">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B4E5FF2D-E192-4936-82A1-C6C15D30CA35}" type="slidenum">
              <a:rPr lang="en-US"/>
              <a:pPr/>
              <a:t>18</a:t>
            </a:fld>
            <a:endParaRPr lang="en-US"/>
          </a:p>
        </p:txBody>
      </p:sp>
      <p:sp>
        <p:nvSpPr>
          <p:cNvPr id="3" name="Text Box 2"/>
          <p:cNvSpPr txBox="1">
            <a:spLocks noChangeArrowheads="1"/>
          </p:cNvSpPr>
          <p:nvPr/>
        </p:nvSpPr>
        <p:spPr bwMode="auto">
          <a:xfrm>
            <a:off x="323850" y="260350"/>
            <a:ext cx="8642350" cy="6286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panose="05000000000000000000" pitchFamily="2" charset="2"/>
              <a:buChar char="v"/>
            </a:pPr>
            <a:r>
              <a:rPr lang="fa-IR" sz="2800" dirty="0">
                <a:solidFill>
                  <a:srgbClr val="FF0000"/>
                </a:solidFill>
              </a:rPr>
              <a:t>در حسابداری ارزش های خروجی  عبارتند از :</a:t>
            </a:r>
          </a:p>
          <a:p>
            <a:pPr algn="r" rtl="1">
              <a:spcBef>
                <a:spcPct val="50000"/>
              </a:spcBef>
              <a:buClr>
                <a:srgbClr val="FFFF00"/>
              </a:buClr>
              <a:buFont typeface="Wingdings" panose="05000000000000000000" pitchFamily="2" charset="2"/>
              <a:buNone/>
            </a:pPr>
            <a:r>
              <a:rPr lang="fa-IR" sz="2800" dirty="0">
                <a:solidFill>
                  <a:srgbClr val="FFFF00"/>
                </a:solidFill>
              </a:rPr>
              <a:t>    </a:t>
            </a:r>
            <a:r>
              <a:rPr lang="fa-IR" sz="2800" dirty="0">
                <a:solidFill>
                  <a:srgbClr val="00B050"/>
                </a:solidFill>
              </a:rPr>
              <a:t>1- قیمت خروجی جاری </a:t>
            </a:r>
            <a:r>
              <a:rPr lang="ar-SA" sz="2800" dirty="0">
                <a:solidFill>
                  <a:srgbClr val="00B050"/>
                </a:solidFill>
              </a:rPr>
              <a:t>–</a:t>
            </a:r>
            <a:r>
              <a:rPr lang="fa-IR" sz="2800" dirty="0">
                <a:solidFill>
                  <a:srgbClr val="00B050"/>
                </a:solidFill>
              </a:rPr>
              <a:t>  </a:t>
            </a:r>
            <a:r>
              <a:rPr lang="fa-IR" sz="2800" dirty="0"/>
              <a:t>عبارت  است  از  قیمت  فروش  محصول در یک بازار سازمان یافته پس از کسر هزینه های اضافی لازم برای تکمیل و یا فروش محصول ( ارزش خالص بازیافتنی )</a:t>
            </a:r>
          </a:p>
          <a:p>
            <a:pPr algn="r" rtl="1">
              <a:spcBef>
                <a:spcPct val="50000"/>
              </a:spcBef>
              <a:buClr>
                <a:srgbClr val="FFFF00"/>
              </a:buClr>
              <a:buFont typeface="Wingdings" panose="05000000000000000000" pitchFamily="2" charset="2"/>
              <a:buNone/>
            </a:pPr>
            <a:r>
              <a:rPr lang="fa-IR" sz="2800" dirty="0"/>
              <a:t>    </a:t>
            </a:r>
            <a:r>
              <a:rPr lang="fa-IR" sz="2800" dirty="0">
                <a:solidFill>
                  <a:srgbClr val="00B050"/>
                </a:solidFill>
              </a:rPr>
              <a:t>2- ارزش فعلی دریافتیهای نقدی آتی </a:t>
            </a:r>
            <a:r>
              <a:rPr lang="ar-SA" sz="2800" dirty="0">
                <a:solidFill>
                  <a:srgbClr val="00B050"/>
                </a:solidFill>
              </a:rPr>
              <a:t>–</a:t>
            </a:r>
            <a:r>
              <a:rPr lang="fa-IR" sz="2800" dirty="0">
                <a:solidFill>
                  <a:srgbClr val="00B050"/>
                </a:solidFill>
              </a:rPr>
              <a:t> </a:t>
            </a:r>
            <a:r>
              <a:rPr lang="fa-IR" sz="2800" dirty="0"/>
              <a:t>عبارت  از  مبلغ  تنزیل  شده وجوهی است که انتظار می رود در روال عادی عملیات از بکارگیری و یا واگذاری آن دارایی تحصیل شود.</a:t>
            </a:r>
          </a:p>
          <a:p>
            <a:pPr algn="r" rtl="1">
              <a:spcBef>
                <a:spcPct val="50000"/>
              </a:spcBef>
              <a:buClr>
                <a:srgbClr val="FFFF00"/>
              </a:buClr>
              <a:buFont typeface="Wingdings" panose="05000000000000000000" pitchFamily="2" charset="2"/>
              <a:buNone/>
            </a:pPr>
            <a:r>
              <a:rPr lang="fa-IR" sz="2800" dirty="0"/>
              <a:t>    </a:t>
            </a:r>
            <a:r>
              <a:rPr lang="fa-IR" sz="2800" dirty="0">
                <a:solidFill>
                  <a:srgbClr val="00B050"/>
                </a:solidFill>
              </a:rPr>
              <a:t>3- ارزش تصفیه </a:t>
            </a:r>
            <a:r>
              <a:rPr lang="ar-SA" sz="2800" dirty="0">
                <a:solidFill>
                  <a:srgbClr val="00B050"/>
                </a:solidFill>
              </a:rPr>
              <a:t>–</a:t>
            </a:r>
            <a:r>
              <a:rPr lang="fa-IR" sz="2800" dirty="0">
                <a:solidFill>
                  <a:srgbClr val="00B050"/>
                </a:solidFill>
              </a:rPr>
              <a:t> </a:t>
            </a:r>
            <a:r>
              <a:rPr lang="fa-IR" sz="2800" dirty="0"/>
              <a:t>نشان دهنده  قیمت  فروش دارایی در یک شرایط اضطراری  و  فوری بوده  که معمولا بر  حسب  قیمت هایی  کمتر از بهای تمام شده  انجام  می گیرد. ارزش  مزبور  صرفاً زمانی استفاده  می شود که  دارایی  مربوطه  استفاده خود را از دست داده و یا آنکه واحد تجاری  انتظار دارد  که  فعالیتهای او در آینده  نزدیک  متوقف شود.</a:t>
            </a:r>
            <a:endParaRPr lang="en-US" sz="2800" dirty="0"/>
          </a:p>
        </p:txBody>
      </p:sp>
      <p:sp>
        <p:nvSpPr>
          <p:cNvPr id="4" name="AutoShape 7">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5" name="AutoShape 8">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9">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0">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9" presetClass="entr" presetSubtype="0" decel="10000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5" dur="500"/>
                                        <p:tgtEl>
                                          <p:spTgt spid="3">
                                            <p:txEl>
                                              <p:pRg st="1" end="1"/>
                                            </p:txEl>
                                          </p:spTgt>
                                        </p:tgtEl>
                                      </p:cBhvr>
                                    </p:animEffect>
                                  </p:childTnLst>
                                </p:cTn>
                              </p:par>
                            </p:childTnLst>
                          </p:cTn>
                        </p:par>
                        <p:par>
                          <p:cTn id="16" fill="hold">
                            <p:stCondLst>
                              <p:cond delay="1000"/>
                            </p:stCondLst>
                            <p:childTnLst>
                              <p:par>
                                <p:cTn id="17" presetID="49" presetClass="entr" presetSubtype="0" decel="10000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2" dur="500"/>
                                        <p:tgtEl>
                                          <p:spTgt spid="3">
                                            <p:txEl>
                                              <p:pRg st="2" end="2"/>
                                            </p:txEl>
                                          </p:spTgt>
                                        </p:tgtEl>
                                      </p:cBhvr>
                                    </p:animEffect>
                                  </p:childTnLst>
                                </p:cTn>
                              </p:par>
                            </p:childTnLst>
                          </p:cTn>
                        </p:par>
                        <p:par>
                          <p:cTn id="23" fill="hold">
                            <p:stCondLst>
                              <p:cond delay="1500"/>
                            </p:stCondLst>
                            <p:childTnLst>
                              <p:par>
                                <p:cTn id="24" presetID="49" presetClass="entr" presetSubtype="0" decel="10000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8"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73FA0C7A-F76C-4921-86A1-0779AAE2E239}" type="slidenum">
              <a:rPr lang="en-US"/>
              <a:pPr/>
              <a:t>19</a:t>
            </a:fld>
            <a:endParaRPr lang="en-US"/>
          </a:p>
        </p:txBody>
      </p:sp>
      <p:sp>
        <p:nvSpPr>
          <p:cNvPr id="3" name="Text Box 4"/>
          <p:cNvSpPr txBox="1">
            <a:spLocks noChangeArrowheads="1"/>
          </p:cNvSpPr>
          <p:nvPr/>
        </p:nvSpPr>
        <p:spPr bwMode="auto">
          <a:xfrm>
            <a:off x="323850" y="260350"/>
            <a:ext cx="85693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endParaRPr lang="fa-IR" sz="2800"/>
          </a:p>
        </p:txBody>
      </p:sp>
      <p:sp>
        <p:nvSpPr>
          <p:cNvPr id="4" name="Text Box 5"/>
          <p:cNvSpPr txBox="1">
            <a:spLocks noChangeArrowheads="1"/>
          </p:cNvSpPr>
          <p:nvPr/>
        </p:nvSpPr>
        <p:spPr bwMode="auto">
          <a:xfrm>
            <a:off x="179388" y="404813"/>
            <a:ext cx="8785225" cy="5432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2" panose="05020102010507070707" pitchFamily="18" charset="2"/>
              <a:buChar char="ô"/>
            </a:pPr>
            <a:r>
              <a:rPr lang="fa-IR" sz="2800" dirty="0">
                <a:solidFill>
                  <a:srgbClr val="FF0000"/>
                </a:solidFill>
              </a:rPr>
              <a:t>ارزش های ورودی در حسابداری شامل اقلام زیر می باشد:</a:t>
            </a:r>
          </a:p>
          <a:p>
            <a:pPr algn="r" rtl="1">
              <a:spcBef>
                <a:spcPct val="50000"/>
              </a:spcBef>
              <a:buClr>
                <a:srgbClr val="FFFF00"/>
              </a:buClr>
              <a:buFont typeface="Wingdings 2" panose="05020102010507070707" pitchFamily="18" charset="2"/>
              <a:buNone/>
            </a:pPr>
            <a:r>
              <a:rPr lang="fa-IR" sz="2800" dirty="0">
                <a:solidFill>
                  <a:srgbClr val="00B050"/>
                </a:solidFill>
              </a:rPr>
              <a:t>1- بهای تمام شده تاریخی </a:t>
            </a:r>
            <a:r>
              <a:rPr lang="ar-SA" sz="2800" dirty="0">
                <a:solidFill>
                  <a:srgbClr val="00B050"/>
                </a:solidFill>
              </a:rPr>
              <a:t>–</a:t>
            </a:r>
            <a:r>
              <a:rPr lang="fa-IR" sz="2800" dirty="0">
                <a:solidFill>
                  <a:srgbClr val="00B050"/>
                </a:solidFill>
              </a:rPr>
              <a:t> </a:t>
            </a:r>
            <a:r>
              <a:rPr lang="fa-IR" sz="2800" dirty="0"/>
              <a:t>قیمت تحقق یافته به هنگام وقوع معامله. مزیت اصلی بهای تمام شده ، </a:t>
            </a:r>
            <a:r>
              <a:rPr lang="fa-IR" sz="2800" dirty="0">
                <a:solidFill>
                  <a:srgbClr val="00B050"/>
                </a:solidFill>
              </a:rPr>
              <a:t>عینی بودن و قابلیت اتکاء و استناد </a:t>
            </a:r>
            <a:r>
              <a:rPr lang="fa-IR" sz="2800" dirty="0"/>
              <a:t>آن می باشد.عیب اصلی این روش </a:t>
            </a:r>
            <a:r>
              <a:rPr lang="fa-IR" sz="2800" dirty="0">
                <a:solidFill>
                  <a:srgbClr val="00B050"/>
                </a:solidFill>
              </a:rPr>
              <a:t>عدم توجه به تغییر ارزش دارایی ها </a:t>
            </a:r>
            <a:r>
              <a:rPr lang="fa-IR" sz="2800" dirty="0"/>
              <a:t>در گذشت زمان است.</a:t>
            </a:r>
          </a:p>
          <a:p>
            <a:pPr algn="r" rtl="1">
              <a:spcBef>
                <a:spcPct val="50000"/>
              </a:spcBef>
              <a:buClr>
                <a:srgbClr val="FFFF00"/>
              </a:buClr>
              <a:buFont typeface="Wingdings 2" panose="05020102010507070707" pitchFamily="18" charset="2"/>
              <a:buNone/>
            </a:pPr>
            <a:r>
              <a:rPr lang="fa-IR" sz="2800" dirty="0">
                <a:solidFill>
                  <a:srgbClr val="00B050"/>
                </a:solidFill>
              </a:rPr>
              <a:t>2- قیمت ورودی جاری </a:t>
            </a:r>
            <a:r>
              <a:rPr lang="ar-SA" sz="2800" dirty="0">
                <a:solidFill>
                  <a:srgbClr val="00B050"/>
                </a:solidFill>
              </a:rPr>
              <a:t>–</a:t>
            </a:r>
            <a:r>
              <a:rPr lang="fa-IR" sz="2800" dirty="0">
                <a:solidFill>
                  <a:srgbClr val="00B050"/>
                </a:solidFill>
              </a:rPr>
              <a:t> </a:t>
            </a:r>
            <a:r>
              <a:rPr lang="fa-IR" sz="2800" dirty="0"/>
              <a:t>عبارت است از وجه نقد یا ارزش نقدی مابه ازایی که برای تحصیل و یا جایگزین کردن آن قلم دارایی باید در زمان حاضر باید پرداخت شود.</a:t>
            </a:r>
          </a:p>
          <a:p>
            <a:pPr algn="r" rtl="1">
              <a:spcBef>
                <a:spcPct val="50000"/>
              </a:spcBef>
              <a:buClr>
                <a:srgbClr val="FFFF00"/>
              </a:buClr>
              <a:buFont typeface="Wingdings 2" panose="05020102010507070707" pitchFamily="18" charset="2"/>
              <a:buNone/>
            </a:pPr>
            <a:r>
              <a:rPr lang="fa-IR" sz="2800" dirty="0">
                <a:solidFill>
                  <a:srgbClr val="00B050"/>
                </a:solidFill>
              </a:rPr>
              <a:t>3- قیمت استاندارد </a:t>
            </a:r>
            <a:r>
              <a:rPr lang="ar-SA" sz="2800" dirty="0">
                <a:solidFill>
                  <a:srgbClr val="00B050"/>
                </a:solidFill>
              </a:rPr>
              <a:t>–</a:t>
            </a:r>
            <a:r>
              <a:rPr lang="fa-IR" sz="2800" dirty="0">
                <a:solidFill>
                  <a:srgbClr val="00B050"/>
                </a:solidFill>
              </a:rPr>
              <a:t> </a:t>
            </a:r>
            <a:r>
              <a:rPr lang="fa-IR" sz="2800" dirty="0"/>
              <a:t>معرف هزینه های برنامه ریزی شده مربوط به محصول در شرایط عملیاتی جاری یا پیش بینی شده است. از قیمت استاندارد به عنوان ابزاری جهت کنترل هزینه استفاده می شود. </a:t>
            </a:r>
            <a:endParaRPr lang="en-US" sz="2800" dirty="0"/>
          </a:p>
        </p:txBody>
      </p:sp>
      <p:sp>
        <p:nvSpPr>
          <p:cNvPr id="5" name="AutoShape 10">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1">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2">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3">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trips(downLeft)">
                                      <p:cBhvr>
                                        <p:cTn id="12" dur="1000"/>
                                        <p:tgtEl>
                                          <p:spTgt spid="4">
                                            <p:txEl>
                                              <p:pRg st="1" end="1"/>
                                            </p:txEl>
                                          </p:spTgt>
                                        </p:tgtEl>
                                      </p:cBhvr>
                                    </p:animEffect>
                                  </p:childTnLst>
                                </p:cTn>
                              </p:par>
                            </p:childTnLst>
                          </p:cTn>
                        </p:par>
                        <p:par>
                          <p:cTn id="13" fill="hold">
                            <p:stCondLst>
                              <p:cond delay="1500"/>
                            </p:stCondLst>
                            <p:childTnLst>
                              <p:par>
                                <p:cTn id="14" presetID="18" presetClass="entr" presetSubtype="12" fill="hold" nodeType="after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strips(downLeft)">
                                      <p:cBhvr>
                                        <p:cTn id="16" dur="1000"/>
                                        <p:tgtEl>
                                          <p:spTgt spid="4">
                                            <p:txEl>
                                              <p:pRg st="2" end="2"/>
                                            </p:txEl>
                                          </p:spTgt>
                                        </p:tgtEl>
                                      </p:cBhvr>
                                    </p:animEffect>
                                  </p:childTnLst>
                                </p:cTn>
                              </p:par>
                            </p:childTnLst>
                          </p:cTn>
                        </p:par>
                        <p:par>
                          <p:cTn id="17" fill="hold">
                            <p:stCondLst>
                              <p:cond delay="2500"/>
                            </p:stCondLst>
                            <p:childTnLst>
                              <p:par>
                                <p:cTn id="18" presetID="18" presetClass="entr" presetSubtype="12" fill="hold" nodeType="after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strips(downLeft)">
                                      <p:cBhvr>
                                        <p:cTn id="20"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90"/>
          <p:cNvSpPr>
            <a:spLocks noChangeArrowheads="1" noChangeShapeType="1" noTextEdit="1"/>
          </p:cNvSpPr>
          <p:nvPr/>
        </p:nvSpPr>
        <p:spPr bwMode="auto">
          <a:xfrm>
            <a:off x="6372200" y="2060848"/>
            <a:ext cx="2222500" cy="655637"/>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رشته :</a:t>
            </a:r>
          </a:p>
        </p:txBody>
      </p:sp>
      <p:sp>
        <p:nvSpPr>
          <p:cNvPr id="3" name="WordArt 92"/>
          <p:cNvSpPr>
            <a:spLocks noChangeArrowheads="1" noChangeShapeType="1" noTextEdit="1"/>
          </p:cNvSpPr>
          <p:nvPr/>
        </p:nvSpPr>
        <p:spPr bwMode="auto">
          <a:xfrm>
            <a:off x="3707904" y="980728"/>
            <a:ext cx="2546350" cy="800100"/>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حسابداری میانه 1</a:t>
            </a:r>
          </a:p>
        </p:txBody>
      </p:sp>
      <p:sp>
        <p:nvSpPr>
          <p:cNvPr id="4" name="WordArt 93"/>
          <p:cNvSpPr>
            <a:spLocks noChangeArrowheads="1" noChangeShapeType="1" noTextEdit="1"/>
          </p:cNvSpPr>
          <p:nvPr/>
        </p:nvSpPr>
        <p:spPr bwMode="auto">
          <a:xfrm>
            <a:off x="6372200" y="836712"/>
            <a:ext cx="1970087" cy="800100"/>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CC99"/>
                </a:solidFill>
                <a:latin typeface="Times New Roman" panose="02020603050405020304" pitchFamily="18" charset="0"/>
                <a:cs typeface="Times New Roman" panose="02020603050405020304" pitchFamily="18" charset="0"/>
              </a:rPr>
              <a:t> </a:t>
            </a: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نام درس   :</a:t>
            </a:r>
          </a:p>
        </p:txBody>
      </p:sp>
      <p:sp>
        <p:nvSpPr>
          <p:cNvPr id="5" name="WordArt 94"/>
          <p:cNvSpPr>
            <a:spLocks noChangeArrowheads="1" noChangeShapeType="1" noTextEdit="1"/>
          </p:cNvSpPr>
          <p:nvPr/>
        </p:nvSpPr>
        <p:spPr bwMode="auto">
          <a:xfrm>
            <a:off x="3635896" y="1988840"/>
            <a:ext cx="2546350" cy="800100"/>
          </a:xfrm>
          <a:prstGeom prst="rect">
            <a:avLst/>
          </a:prstGeom>
        </p:spPr>
        <p:txBody>
          <a:bodyPr wrap="none" fromWordArt="1">
            <a:prstTxWarp prst="textPlain">
              <a:avLst>
                <a:gd name="adj" fmla="val 50000"/>
              </a:avLst>
            </a:prstTxWarp>
          </a:bodyPr>
          <a:lstStyle/>
          <a:p>
            <a:pPr algn="just">
              <a:buFontTx/>
              <a:buNone/>
            </a:pPr>
            <a:r>
              <a:rPr lang="fa-IR" sz="2800" kern="10" dirty="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حسابداری</a:t>
            </a:r>
          </a:p>
        </p:txBody>
      </p:sp>
      <p:sp>
        <p:nvSpPr>
          <p:cNvPr id="6" name="WordArt 95"/>
          <p:cNvSpPr>
            <a:spLocks noChangeArrowheads="1" noChangeShapeType="1" noTextEdit="1"/>
          </p:cNvSpPr>
          <p:nvPr/>
        </p:nvSpPr>
        <p:spPr bwMode="auto">
          <a:xfrm>
            <a:off x="6372200" y="3068960"/>
            <a:ext cx="2151063" cy="685800"/>
          </a:xfrm>
          <a:prstGeom prst="rect">
            <a:avLst/>
          </a:prstGeom>
        </p:spPr>
        <p:txBody>
          <a:bodyPr wrap="none" fromWordArt="1">
            <a:prstTxWarp prst="textPlain">
              <a:avLst>
                <a:gd name="adj" fmla="val 50000"/>
              </a:avLst>
            </a:prstTxWarp>
          </a:bodyPr>
          <a:lstStyle/>
          <a:p>
            <a:pPr algn="just">
              <a:buFontTx/>
              <a:buNone/>
            </a:pPr>
            <a:r>
              <a:rPr lang="fa-IR" sz="2400" kern="10" dirty="0">
                <a:ln w="9525">
                  <a:solidFill>
                    <a:srgbClr val="FF6600"/>
                  </a:solidFill>
                  <a:round/>
                  <a:headEnd/>
                  <a:tailEnd/>
                </a:ln>
                <a:solidFill>
                  <a:srgbClr val="FF0000"/>
                </a:solidFill>
                <a:effectLst>
                  <a:outerShdw dist="35921" dir="2700000" algn="ctr" rotWithShape="0">
                    <a:srgbClr val="808080">
                      <a:alpha val="79999"/>
                    </a:srgbClr>
                  </a:outerShdw>
                </a:effectLst>
                <a:cs typeface="B Zar" panose="00000400000000000000" pitchFamily="2" charset="-78"/>
              </a:rPr>
              <a:t>تعداد واحد  :</a:t>
            </a:r>
          </a:p>
        </p:txBody>
      </p:sp>
      <p:sp>
        <p:nvSpPr>
          <p:cNvPr id="7" name="WordArt 96"/>
          <p:cNvSpPr>
            <a:spLocks noChangeArrowheads="1" noChangeShapeType="1" noTextEdit="1"/>
          </p:cNvSpPr>
          <p:nvPr/>
        </p:nvSpPr>
        <p:spPr bwMode="auto">
          <a:xfrm>
            <a:off x="4067944" y="3212976"/>
            <a:ext cx="2087563" cy="431800"/>
          </a:xfrm>
          <a:prstGeom prst="rect">
            <a:avLst/>
          </a:prstGeom>
        </p:spPr>
        <p:txBody>
          <a:bodyPr wrap="none" fromWordArt="1">
            <a:prstTxWarp prst="textPlain">
              <a:avLst>
                <a:gd name="adj" fmla="val 50000"/>
              </a:avLst>
            </a:prstTxWarp>
          </a:bodyPr>
          <a:lstStyle/>
          <a:p>
            <a:pPr algn="just">
              <a:buFontTx/>
              <a:buNone/>
            </a:pPr>
            <a:r>
              <a:rPr lang="fa-IR" sz="1800" kern="10" dirty="0">
                <a:ln w="9525">
                  <a:solidFill>
                    <a:srgbClr val="808000"/>
                  </a:solidFill>
                  <a:round/>
                  <a:headEnd/>
                  <a:tailEnd/>
                </a:ln>
                <a:solidFill>
                  <a:srgbClr val="FF0000"/>
                </a:solidFill>
                <a:cs typeface="B Zar" panose="00000400000000000000" pitchFamily="2" charset="-78"/>
              </a:rPr>
              <a:t>4 واحد</a:t>
            </a:r>
          </a:p>
        </p:txBody>
      </p:sp>
      <p:sp>
        <p:nvSpPr>
          <p:cNvPr id="8" name="AutoShape 7"/>
          <p:cNvSpPr>
            <a:spLocks noChangeArrowheads="1"/>
          </p:cNvSpPr>
          <p:nvPr/>
        </p:nvSpPr>
        <p:spPr bwMode="auto">
          <a:xfrm>
            <a:off x="323528" y="5157192"/>
            <a:ext cx="4608512" cy="1152525"/>
          </a:xfrm>
          <a:prstGeom prst="bevel">
            <a:avLst>
              <a:gd name="adj" fmla="val 12500"/>
            </a:avLst>
          </a:prstGeom>
          <a:gradFill rotWithShape="1">
            <a:gsLst>
              <a:gs pos="0">
                <a:srgbClr val="FFFF00"/>
              </a:gs>
              <a:gs pos="100000">
                <a:srgbClr val="767600"/>
              </a:gs>
            </a:gsLst>
            <a:path path="rect">
              <a:fillToRect l="50000" t="50000" r="50000" b="50000"/>
            </a:path>
          </a:gradFill>
          <a:ln w="9525">
            <a:solidFill>
              <a:schemeClr val="tx1"/>
            </a:solidFill>
            <a:miter lim="800000"/>
            <a:headEnd/>
            <a:tailEnd/>
          </a:ln>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marL="742950" indent="-285750" algn="l" rtl="0">
              <a:defRPr>
                <a:solidFill>
                  <a:schemeClr val="tx1"/>
                </a:solidFill>
                <a:latin typeface="Arial" panose="020B0604020202020204" pitchFamily="34" charset="0"/>
                <a:cs typeface="Arial" panose="020B0604020202020204" pitchFamily="34" charset="0"/>
              </a:defRPr>
            </a:lvl2pPr>
            <a:lvl3pPr marL="1143000" indent="-228600" algn="l" rtl="0">
              <a:defRPr>
                <a:solidFill>
                  <a:schemeClr val="tx1"/>
                </a:solidFill>
                <a:latin typeface="Arial" panose="020B0604020202020204" pitchFamily="34" charset="0"/>
                <a:cs typeface="Arial" panose="020B0604020202020204" pitchFamily="34" charset="0"/>
              </a:defRPr>
            </a:lvl3pPr>
            <a:lvl4pPr marL="1600200" indent="-228600" algn="l" rtl="0">
              <a:defRPr>
                <a:solidFill>
                  <a:schemeClr val="tx1"/>
                </a:solidFill>
                <a:latin typeface="Arial" panose="020B0604020202020204" pitchFamily="34" charset="0"/>
                <a:cs typeface="Arial" panose="020B0604020202020204" pitchFamily="34" charset="0"/>
              </a:defRPr>
            </a:lvl4pPr>
            <a:lvl5pPr marL="2057400" indent="-228600" algn="l" rtl="0">
              <a:defRPr>
                <a:solidFill>
                  <a:schemeClr val="tx1"/>
                </a:solidFill>
                <a:latin typeface="Arial" panose="020B0604020202020204" pitchFamily="34" charset="0"/>
                <a:cs typeface="Arial" panose="020B0604020202020204" pitchFamily="34" charset="0"/>
              </a:defRPr>
            </a:lvl5pPr>
            <a:lvl6pPr marL="25146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400" dirty="0"/>
              <a:t>تهیه کننده </a:t>
            </a:r>
            <a:r>
              <a:rPr lang="fa-IR" sz="2400" dirty="0" smtClean="0"/>
              <a:t>:مهدی معصومی</a:t>
            </a:r>
            <a:endParaRPr lang="en-US" sz="2400" dirty="0"/>
          </a:p>
        </p:txBody>
      </p:sp>
      <p:sp>
        <p:nvSpPr>
          <p:cNvPr id="10" name="WordArt 93"/>
          <p:cNvSpPr>
            <a:spLocks noChangeArrowheads="1" noChangeShapeType="1" noTextEdit="1"/>
          </p:cNvSpPr>
          <p:nvPr/>
        </p:nvSpPr>
        <p:spPr bwMode="auto">
          <a:xfrm>
            <a:off x="2843808" y="3933056"/>
            <a:ext cx="4490367" cy="800100"/>
          </a:xfrm>
          <a:prstGeom prst="rect">
            <a:avLst/>
          </a:prstGeom>
        </p:spPr>
        <p:txBody>
          <a:bodyPr wrap="none" fromWordArt="1">
            <a:prstTxWarp prst="textPlain">
              <a:avLst>
                <a:gd name="adj" fmla="val 50000"/>
              </a:avLst>
            </a:prstTxWarp>
          </a:bodyPr>
          <a:lstStyle/>
          <a:p>
            <a:pPr algn="just">
              <a:buFontTx/>
              <a:buNone/>
            </a:pPr>
            <a:r>
              <a:rPr lang="fa-IR" kern="10" dirty="0" smtClean="0">
                <a:ln w="9525">
                  <a:solidFill>
                    <a:srgbClr val="FF6600"/>
                  </a:solidFill>
                  <a:round/>
                  <a:headEnd/>
                  <a:tailEnd/>
                </a:ln>
                <a:solidFill>
                  <a:srgbClr val="00B050"/>
                </a:solidFill>
                <a:latin typeface="Times New Roman" panose="02020603050405020304" pitchFamily="18" charset="0"/>
                <a:cs typeface="Times New Roman" panose="02020603050405020304" pitchFamily="18" charset="0"/>
              </a:rPr>
              <a:t>فصل</a:t>
            </a:r>
            <a:r>
              <a:rPr lang="fa-IR" sz="2800" kern="10" dirty="0" smtClean="0">
                <a:ln w="9525">
                  <a:solidFill>
                    <a:srgbClr val="FF6600"/>
                  </a:solidFill>
                  <a:round/>
                  <a:headEnd/>
                  <a:tailEnd/>
                </a:ln>
                <a:solidFill>
                  <a:srgbClr val="FF0000"/>
                </a:solidFill>
                <a:latin typeface="Times New Roman" panose="02020603050405020304" pitchFamily="18" charset="0"/>
                <a:cs typeface="Times New Roman" panose="02020603050405020304" pitchFamily="18" charset="0"/>
              </a:rPr>
              <a:t> </a:t>
            </a:r>
            <a:r>
              <a:rPr lang="fa-IR" sz="2000" kern="10" dirty="0" smtClean="0">
                <a:ln w="9525">
                  <a:solidFill>
                    <a:srgbClr val="FF6600"/>
                  </a:solidFill>
                  <a:round/>
                  <a:headEnd/>
                  <a:tailEnd/>
                </a:ln>
                <a:solidFill>
                  <a:srgbClr val="00B050"/>
                </a:solidFill>
                <a:latin typeface="Times New Roman" panose="02020603050405020304" pitchFamily="18" charset="0"/>
                <a:cs typeface="Times New Roman" panose="02020603050405020304" pitchFamily="18" charset="0"/>
              </a:rPr>
              <a:t>س</a:t>
            </a:r>
            <a:r>
              <a:rPr lang="fa-IR" sz="2000" kern="10" dirty="0" smtClean="0">
                <a:ln w="9525">
                  <a:solidFill>
                    <a:srgbClr val="FF6600"/>
                  </a:solidFill>
                  <a:round/>
                  <a:headEnd/>
                  <a:tailEnd/>
                </a:ln>
                <a:solidFill>
                  <a:srgbClr val="00B050"/>
                </a:solidFill>
                <a:latin typeface="Times New Roman" panose="02020603050405020304" pitchFamily="18" charset="0"/>
                <a:cs typeface="Times New Roman" panose="02020603050405020304" pitchFamily="18" charset="0"/>
              </a:rPr>
              <a:t>وم</a:t>
            </a:r>
            <a:endParaRPr lang="fa-IR" sz="2800" kern="10" dirty="0">
              <a:ln w="9525">
                <a:solidFill>
                  <a:srgbClr val="FF6600"/>
                </a:solidFill>
                <a:round/>
                <a:headEnd/>
                <a:tailEnd/>
              </a:ln>
              <a:solidFill>
                <a:srgbClr val="00B05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par>
                          <p:cTn id="8" fill="hold">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strips(downLeft)">
                                      <p:cBhvr>
                                        <p:cTn id="11" dur="500"/>
                                        <p:tgtEl>
                                          <p:spTgt spid="3"/>
                                        </p:tgtEl>
                                      </p:cBhvr>
                                    </p:animEffect>
                                  </p:childTnLst>
                                </p:cTn>
                              </p:par>
                            </p:childTnLst>
                          </p:cTn>
                        </p:par>
                        <p:par>
                          <p:cTn id="12" fill="hold">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strips(downLeft)">
                                      <p:cBhvr>
                                        <p:cTn id="15" dur="500"/>
                                        <p:tgtEl>
                                          <p:spTgt spid="2"/>
                                        </p:tgtEl>
                                      </p:cBhvr>
                                    </p:animEffect>
                                  </p:childTnLst>
                                </p:cTn>
                              </p:par>
                            </p:childTnLst>
                          </p:cTn>
                        </p:par>
                        <p:par>
                          <p:cTn id="16" fill="hold">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downLeft)">
                                      <p:cBhvr>
                                        <p:cTn id="19" dur="500"/>
                                        <p:tgtEl>
                                          <p:spTgt spid="5"/>
                                        </p:tgtEl>
                                      </p:cBhvr>
                                    </p:animEffect>
                                  </p:childTnLst>
                                </p:cTn>
                              </p:par>
                            </p:childTnLst>
                          </p:cTn>
                        </p:par>
                        <p:par>
                          <p:cTn id="20" fill="hold">
                            <p:stCondLst>
                              <p:cond delay="2000"/>
                            </p:stCondLst>
                            <p:childTnLst>
                              <p:par>
                                <p:cTn id="21" presetID="18" presetClass="entr" presetSubtype="12"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trips(downLeft)">
                                      <p:cBhvr>
                                        <p:cTn id="23" dur="500"/>
                                        <p:tgtEl>
                                          <p:spTgt spid="6"/>
                                        </p:tgtEl>
                                      </p:cBhvr>
                                    </p:animEffect>
                                  </p:childTnLst>
                                </p:cTn>
                              </p:par>
                            </p:childTnLst>
                          </p:cTn>
                        </p:par>
                        <p:par>
                          <p:cTn id="24" fill="hold">
                            <p:stCondLst>
                              <p:cond delay="2500"/>
                            </p:stCondLst>
                            <p:childTnLst>
                              <p:par>
                                <p:cTn id="25" presetID="18" presetClass="entr" presetSubtype="1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Left)">
                                      <p:cBhvr>
                                        <p:cTn id="27" dur="500"/>
                                        <p:tgtEl>
                                          <p:spTgt spid="7"/>
                                        </p:tgtEl>
                                      </p:cBhvr>
                                    </p:animEffect>
                                  </p:childTnLst>
                                </p:cTn>
                              </p:par>
                            </p:childTnLst>
                          </p:cTn>
                        </p:par>
                        <p:par>
                          <p:cTn id="28" fill="hold">
                            <p:stCondLst>
                              <p:cond delay="3000"/>
                            </p:stCondLst>
                            <p:childTnLst>
                              <p:par>
                                <p:cTn id="29" presetID="39" presetClass="entr" presetSubtype="0" accel="10000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8"/>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18" presetClass="entr" presetSubtype="12"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strips(downLeft)">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CD925ECB-3D99-4C36-B82C-BFC76E533F65}" type="slidenum">
              <a:rPr lang="en-US" sz="1800"/>
              <a:pPr/>
              <a:t>20</a:t>
            </a:fld>
            <a:endParaRPr lang="en-US" sz="1800"/>
          </a:p>
        </p:txBody>
      </p:sp>
      <p:sp>
        <p:nvSpPr>
          <p:cNvPr id="3" name="Oval 4"/>
          <p:cNvSpPr>
            <a:spLocks noChangeArrowheads="1"/>
          </p:cNvSpPr>
          <p:nvPr/>
        </p:nvSpPr>
        <p:spPr bwMode="auto">
          <a:xfrm>
            <a:off x="4284663" y="188913"/>
            <a:ext cx="4535487" cy="765175"/>
          </a:xfrm>
          <a:prstGeom prst="ellipse">
            <a:avLst/>
          </a:prstGeom>
          <a:gradFill rotWithShape="0">
            <a:gsLst>
              <a:gs pos="0">
                <a:srgbClr val="000082"/>
              </a:gs>
              <a:gs pos="30000">
                <a:srgbClr val="66008F"/>
              </a:gs>
              <a:gs pos="64999">
                <a:srgbClr val="BA0066"/>
              </a:gs>
              <a:gs pos="89999">
                <a:srgbClr val="FF0000"/>
              </a:gs>
              <a:gs pos="100000">
                <a:srgbClr val="FF8200"/>
              </a:gs>
            </a:gsLst>
            <a:path path="shape">
              <a:fillToRect l="50000" t="50000" r="50000" b="50000"/>
            </a:path>
          </a:gradFill>
          <a:ln w="9525" algn="ctr">
            <a:pattFill prst="pct5">
              <a:fgClr>
                <a:schemeClr val="hlink"/>
              </a:fgClr>
              <a:bgClr>
                <a:srgbClr val="FFFFFF"/>
              </a:bgClr>
            </a:patt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800" dirty="0">
                <a:solidFill>
                  <a:schemeClr val="bg1"/>
                </a:solidFill>
              </a:rPr>
              <a:t>انتخاب مبنای اندازه گیری</a:t>
            </a:r>
            <a:endParaRPr lang="en-US" sz="2800" dirty="0">
              <a:solidFill>
                <a:schemeClr val="bg1"/>
              </a:solidFill>
            </a:endParaRPr>
          </a:p>
        </p:txBody>
      </p:sp>
      <p:sp>
        <p:nvSpPr>
          <p:cNvPr id="4" name="Text Box 5"/>
          <p:cNvSpPr txBox="1">
            <a:spLocks noChangeArrowheads="1"/>
          </p:cNvSpPr>
          <p:nvPr/>
        </p:nvSpPr>
        <p:spPr bwMode="auto">
          <a:xfrm>
            <a:off x="179388" y="1700213"/>
            <a:ext cx="8964612" cy="44012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panose="05000000000000000000" pitchFamily="2" charset="2"/>
              <a:buChar char="{"/>
            </a:pPr>
            <a:r>
              <a:rPr lang="fa-IR" sz="2800" dirty="0"/>
              <a:t>با وجود آنکه  سیستم  حسابداری عمدتا  مبتنی  بر بهای تمام شده  می باشد ، اما  در  برخی  از  موارد ، سیستم  مزبور  پاسخگوی نیازهای استفاده کنندگان  گزارش های  مالی  نبوده و بناچار باید جهت  ارزشگذاری  اقلام  صورت های مالی از مبانی دیگری بجز بهای تمام شده </a:t>
            </a:r>
            <a:r>
              <a:rPr lang="fa-IR" sz="2800" dirty="0" smtClean="0"/>
              <a:t>استفاده نمود</a:t>
            </a:r>
            <a:r>
              <a:rPr lang="fa-IR" sz="2800" dirty="0"/>
              <a:t>.</a:t>
            </a:r>
          </a:p>
          <a:p>
            <a:pPr algn="r" rtl="1">
              <a:spcBef>
                <a:spcPct val="50000"/>
              </a:spcBef>
              <a:buClr>
                <a:srgbClr val="FFFF00"/>
              </a:buClr>
              <a:buFont typeface="Wingdings" panose="05000000000000000000" pitchFamily="2" charset="2"/>
              <a:buChar char="{"/>
            </a:pPr>
            <a:r>
              <a:rPr lang="fa-IR" sz="2800" dirty="0"/>
              <a:t>در تهیه  گزارش های  مالی ، ارزش های  جاری تا میزانی  که با خصوصیات اتکاء پذیری و  ملاحظات درآمد و هزینه سازگار باشد ،استفاده خواهد شد.</a:t>
            </a:r>
          </a:p>
          <a:p>
            <a:pPr algn="r" rtl="1">
              <a:spcBef>
                <a:spcPct val="50000"/>
              </a:spcBef>
              <a:buClr>
                <a:srgbClr val="FFFF00"/>
              </a:buClr>
              <a:buFont typeface="Wingdings" panose="05000000000000000000" pitchFamily="2" charset="2"/>
              <a:buChar char="{"/>
            </a:pPr>
            <a:endParaRPr lang="en-US" sz="2800" dirty="0"/>
          </a:p>
        </p:txBody>
      </p:sp>
      <p:sp>
        <p:nvSpPr>
          <p:cNvPr id="5" name="AutoShape 10">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2800"/>
          </a:p>
        </p:txBody>
      </p:sp>
      <p:sp>
        <p:nvSpPr>
          <p:cNvPr id="6" name="AutoShape 11">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2800"/>
          </a:p>
        </p:txBody>
      </p:sp>
      <p:sp>
        <p:nvSpPr>
          <p:cNvPr id="7" name="AutoShape 12">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2800"/>
          </a:p>
        </p:txBody>
      </p:sp>
      <p:sp>
        <p:nvSpPr>
          <p:cNvPr id="8" name="AutoShape 13">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1000"/>
                                        <p:tgtEl>
                                          <p:spTgt spid="3"/>
                                        </p:tgtEl>
                                      </p:cBhvr>
                                    </p:animEffect>
                                  </p:childTnLst>
                                </p:cTn>
                              </p:par>
                            </p:childTnLst>
                          </p:cTn>
                        </p:par>
                        <p:par>
                          <p:cTn id="8" fill="hold">
                            <p:stCondLst>
                              <p:cond delay="1000"/>
                            </p:stCondLst>
                            <p:childTnLst>
                              <p:par>
                                <p:cTn id="9" presetID="18" presetClass="entr" presetSubtype="12"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strips(downLeft)">
                                      <p:cBhvr>
                                        <p:cTn id="11" dur="500"/>
                                        <p:tgtEl>
                                          <p:spTgt spid="4">
                                            <p:txEl>
                                              <p:pRg st="0" end="0"/>
                                            </p:txEl>
                                          </p:spTgt>
                                        </p:tgtEl>
                                      </p:cBhvr>
                                    </p:animEffect>
                                  </p:childTnLst>
                                </p:cTn>
                              </p:par>
                            </p:childTnLst>
                          </p:cTn>
                        </p:par>
                        <p:par>
                          <p:cTn id="12" fill="hold">
                            <p:stCondLst>
                              <p:cond delay="1500"/>
                            </p:stCondLst>
                            <p:childTnLst>
                              <p:par>
                                <p:cTn id="13" presetID="23" presetClass="entr" presetSubtype="16" fill="hold" nodeType="after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0FFF7351-0DF1-4239-801D-38A837970087}" type="slidenum">
              <a:rPr lang="en-US"/>
              <a:pPr/>
              <a:t>21</a:t>
            </a:fld>
            <a:endParaRPr lang="en-US"/>
          </a:p>
        </p:txBody>
      </p:sp>
      <p:sp>
        <p:nvSpPr>
          <p:cNvPr id="3" name="Text Box 5"/>
          <p:cNvSpPr txBox="1">
            <a:spLocks noChangeArrowheads="1"/>
          </p:cNvSpPr>
          <p:nvPr/>
        </p:nvSpPr>
        <p:spPr bwMode="auto">
          <a:xfrm>
            <a:off x="539750" y="836613"/>
            <a:ext cx="8351838" cy="5649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Tx/>
              <a:buChar char="o"/>
            </a:pPr>
            <a:r>
              <a:rPr lang="fa-IR" sz="2800"/>
              <a:t>موجودی نقد</a:t>
            </a:r>
          </a:p>
          <a:p>
            <a:pPr algn="r" rtl="1">
              <a:spcBef>
                <a:spcPct val="50000"/>
              </a:spcBef>
              <a:buClr>
                <a:srgbClr val="FFFF00"/>
              </a:buClr>
              <a:buFontTx/>
              <a:buChar char="o"/>
            </a:pPr>
            <a:r>
              <a:rPr lang="fa-IR" sz="2800"/>
              <a:t>حسابها واسناددریافتنی</a:t>
            </a:r>
          </a:p>
          <a:p>
            <a:pPr algn="r" rtl="1">
              <a:spcBef>
                <a:spcPct val="50000"/>
              </a:spcBef>
              <a:buClr>
                <a:srgbClr val="FFFF00"/>
              </a:buClr>
              <a:buFontTx/>
              <a:buChar char="o"/>
            </a:pPr>
            <a:r>
              <a:rPr lang="fa-IR" sz="2800"/>
              <a:t>موجودی ها</a:t>
            </a:r>
          </a:p>
          <a:p>
            <a:pPr algn="r" rtl="1">
              <a:spcBef>
                <a:spcPct val="50000"/>
              </a:spcBef>
              <a:buClr>
                <a:srgbClr val="FFFF00"/>
              </a:buClr>
              <a:buFontTx/>
              <a:buChar char="o"/>
            </a:pPr>
            <a:r>
              <a:rPr lang="fa-IR" sz="2800"/>
              <a:t>سرمایه گذاری ها</a:t>
            </a:r>
          </a:p>
          <a:p>
            <a:pPr algn="r" rtl="1">
              <a:spcBef>
                <a:spcPct val="50000"/>
              </a:spcBef>
              <a:buClr>
                <a:srgbClr val="FFFF00"/>
              </a:buClr>
              <a:buFontTx/>
              <a:buChar char="o"/>
            </a:pPr>
            <a:r>
              <a:rPr lang="fa-IR" sz="2800"/>
              <a:t>اموال،ماشین الات </a:t>
            </a:r>
          </a:p>
          <a:p>
            <a:pPr algn="r" rtl="1">
              <a:spcBef>
                <a:spcPct val="50000"/>
              </a:spcBef>
              <a:buClr>
                <a:srgbClr val="FFFF00"/>
              </a:buClr>
              <a:buFontTx/>
              <a:buChar char="o"/>
            </a:pPr>
            <a:r>
              <a:rPr lang="fa-IR" sz="2800"/>
              <a:t>دارایی نامشهود</a:t>
            </a:r>
          </a:p>
          <a:p>
            <a:pPr algn="r" rtl="1">
              <a:spcBef>
                <a:spcPct val="50000"/>
              </a:spcBef>
              <a:buClr>
                <a:srgbClr val="FFFF00"/>
              </a:buClr>
              <a:buFontTx/>
              <a:buChar char="o"/>
            </a:pPr>
            <a:r>
              <a:rPr lang="fa-IR" sz="2800"/>
              <a:t>بدهی جاری</a:t>
            </a:r>
          </a:p>
          <a:p>
            <a:pPr algn="r" rtl="1">
              <a:spcBef>
                <a:spcPct val="50000"/>
              </a:spcBef>
              <a:buClr>
                <a:srgbClr val="FFFF00"/>
              </a:buClr>
              <a:buFontTx/>
              <a:buChar char="o"/>
            </a:pPr>
            <a:r>
              <a:rPr lang="fa-IR" sz="2800"/>
              <a:t>بدهی بلندمدت</a:t>
            </a:r>
          </a:p>
          <a:p>
            <a:pPr algn="r" rtl="1">
              <a:spcBef>
                <a:spcPct val="50000"/>
              </a:spcBef>
              <a:buClr>
                <a:srgbClr val="FFFF00"/>
              </a:buClr>
              <a:buFontTx/>
              <a:buChar char="o"/>
            </a:pPr>
            <a:r>
              <a:rPr lang="fa-IR" sz="2800"/>
              <a:t>حقوق صاحبان سهام</a:t>
            </a:r>
            <a:endParaRPr lang="en-US" sz="2800"/>
          </a:p>
        </p:txBody>
      </p:sp>
      <p:sp>
        <p:nvSpPr>
          <p:cNvPr id="4" name="AutoShape 6"/>
          <p:cNvSpPr>
            <a:spLocks noChangeArrowheads="1"/>
          </p:cNvSpPr>
          <p:nvPr/>
        </p:nvSpPr>
        <p:spPr bwMode="auto">
          <a:xfrm>
            <a:off x="5076056" y="0"/>
            <a:ext cx="3887788" cy="576263"/>
          </a:xfrm>
          <a:prstGeom prst="roundRect">
            <a:avLst>
              <a:gd name="adj" fmla="val 16667"/>
            </a:avLst>
          </a:prstGeom>
          <a:gradFill rotWithShape="1">
            <a:gsLst>
              <a:gs pos="0">
                <a:srgbClr val="FF0000"/>
              </a:gs>
              <a:gs pos="100000">
                <a:srgbClr val="FFFF00"/>
              </a:gs>
            </a:gsLst>
            <a:lin ang="5400000" scaled="1"/>
          </a:gradFill>
          <a:ln w="9525"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400" dirty="0"/>
              <a:t>مبانی ارزشگذاری</a:t>
            </a:r>
            <a:endParaRPr lang="en-US" sz="2400" dirty="0"/>
          </a:p>
        </p:txBody>
      </p:sp>
      <p:sp>
        <p:nvSpPr>
          <p:cNvPr id="5" name="Line 7"/>
          <p:cNvSpPr>
            <a:spLocks noChangeShapeType="1"/>
          </p:cNvSpPr>
          <p:nvPr/>
        </p:nvSpPr>
        <p:spPr bwMode="auto">
          <a:xfrm flipH="1">
            <a:off x="4572000" y="1125538"/>
            <a:ext cx="2160588"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Text Box 8"/>
          <p:cNvSpPr txBox="1">
            <a:spLocks noChangeArrowheads="1"/>
          </p:cNvSpPr>
          <p:nvPr/>
        </p:nvSpPr>
        <p:spPr bwMode="auto">
          <a:xfrm>
            <a:off x="2051050" y="836613"/>
            <a:ext cx="2449513"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ارزش جاری</a:t>
            </a:r>
            <a:endParaRPr lang="en-US" sz="2800"/>
          </a:p>
        </p:txBody>
      </p:sp>
      <p:sp>
        <p:nvSpPr>
          <p:cNvPr id="7" name="Line 9"/>
          <p:cNvSpPr>
            <a:spLocks noChangeShapeType="1"/>
          </p:cNvSpPr>
          <p:nvPr/>
        </p:nvSpPr>
        <p:spPr bwMode="auto">
          <a:xfrm flipH="1">
            <a:off x="3419475" y="1844675"/>
            <a:ext cx="2160588"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Text Box 10"/>
          <p:cNvSpPr txBox="1">
            <a:spLocks noChangeArrowheads="1"/>
          </p:cNvSpPr>
          <p:nvPr/>
        </p:nvSpPr>
        <p:spPr bwMode="auto">
          <a:xfrm>
            <a:off x="250825" y="1557338"/>
            <a:ext cx="3097213"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ارزش خالص بازیافتنی</a:t>
            </a:r>
            <a:endParaRPr lang="en-US" sz="2800"/>
          </a:p>
        </p:txBody>
      </p:sp>
      <p:sp>
        <p:nvSpPr>
          <p:cNvPr id="9" name="Line 11"/>
          <p:cNvSpPr>
            <a:spLocks noChangeShapeType="1"/>
          </p:cNvSpPr>
          <p:nvPr/>
        </p:nvSpPr>
        <p:spPr bwMode="auto">
          <a:xfrm flipH="1">
            <a:off x="4500563" y="2420938"/>
            <a:ext cx="2160587"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0" name="Text Box 12"/>
          <p:cNvSpPr txBox="1">
            <a:spLocks noChangeArrowheads="1"/>
          </p:cNvSpPr>
          <p:nvPr/>
        </p:nvSpPr>
        <p:spPr bwMode="auto">
          <a:xfrm>
            <a:off x="250825" y="2133600"/>
            <a:ext cx="4176713"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اقل قیمت تمام شده یا قیمت بازار</a:t>
            </a:r>
            <a:endParaRPr lang="en-US" sz="2800"/>
          </a:p>
        </p:txBody>
      </p:sp>
      <p:sp>
        <p:nvSpPr>
          <p:cNvPr id="11" name="Line 13"/>
          <p:cNvSpPr>
            <a:spLocks noChangeShapeType="1"/>
          </p:cNvSpPr>
          <p:nvPr/>
        </p:nvSpPr>
        <p:spPr bwMode="auto">
          <a:xfrm flipH="1">
            <a:off x="5292725" y="3068638"/>
            <a:ext cx="935038"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Text Box 14"/>
          <p:cNvSpPr txBox="1">
            <a:spLocks noChangeArrowheads="1"/>
          </p:cNvSpPr>
          <p:nvPr/>
        </p:nvSpPr>
        <p:spPr bwMode="auto">
          <a:xfrm>
            <a:off x="900113" y="4437063"/>
            <a:ext cx="3097212"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endParaRPr lang="fa-IR" sz="2800"/>
          </a:p>
        </p:txBody>
      </p:sp>
      <p:sp>
        <p:nvSpPr>
          <p:cNvPr id="13" name="Text Box 15"/>
          <p:cNvSpPr txBox="1">
            <a:spLocks noChangeArrowheads="1"/>
          </p:cNvSpPr>
          <p:nvPr/>
        </p:nvSpPr>
        <p:spPr bwMode="auto">
          <a:xfrm>
            <a:off x="0" y="2781300"/>
            <a:ext cx="52927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بهای تمام شده، ارزش بازار و ارزش ویژه</a:t>
            </a:r>
            <a:endParaRPr lang="en-US" sz="2800"/>
          </a:p>
        </p:txBody>
      </p:sp>
      <p:sp>
        <p:nvSpPr>
          <p:cNvPr id="14" name="Line 16"/>
          <p:cNvSpPr>
            <a:spLocks noChangeShapeType="1"/>
          </p:cNvSpPr>
          <p:nvPr/>
        </p:nvSpPr>
        <p:spPr bwMode="auto">
          <a:xfrm flipH="1">
            <a:off x="5580063" y="3716338"/>
            <a:ext cx="646112"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5" name="Text Box 17"/>
          <p:cNvSpPr txBox="1">
            <a:spLocks noChangeArrowheads="1"/>
          </p:cNvSpPr>
          <p:nvPr/>
        </p:nvSpPr>
        <p:spPr bwMode="auto">
          <a:xfrm>
            <a:off x="0" y="3500438"/>
            <a:ext cx="550862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400"/>
              <a:t>بهای تمام شده منهای استهلاک و کاهش دائمی ارزش</a:t>
            </a:r>
            <a:endParaRPr lang="en-US" sz="2400"/>
          </a:p>
        </p:txBody>
      </p:sp>
      <p:sp>
        <p:nvSpPr>
          <p:cNvPr id="16" name="Line 18"/>
          <p:cNvSpPr>
            <a:spLocks noChangeShapeType="1"/>
          </p:cNvSpPr>
          <p:nvPr/>
        </p:nvSpPr>
        <p:spPr bwMode="auto">
          <a:xfrm flipH="1">
            <a:off x="5508625" y="4365625"/>
            <a:ext cx="935038"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7" name="Text Box 19"/>
          <p:cNvSpPr txBox="1">
            <a:spLocks noChangeArrowheads="1"/>
          </p:cNvSpPr>
          <p:nvPr/>
        </p:nvSpPr>
        <p:spPr bwMode="auto">
          <a:xfrm>
            <a:off x="0" y="4149725"/>
            <a:ext cx="550862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400"/>
              <a:t>بهای تمام شده منهای استهلاک و کاهش دائمی ارزش</a:t>
            </a:r>
            <a:endParaRPr lang="en-US" sz="2400"/>
          </a:p>
        </p:txBody>
      </p:sp>
      <p:sp>
        <p:nvSpPr>
          <p:cNvPr id="18" name="Line 20"/>
          <p:cNvSpPr>
            <a:spLocks noChangeShapeType="1"/>
          </p:cNvSpPr>
          <p:nvPr/>
        </p:nvSpPr>
        <p:spPr bwMode="auto">
          <a:xfrm flipH="1">
            <a:off x="4859338" y="5013325"/>
            <a:ext cx="1871662"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9" name="Text Box 21"/>
          <p:cNvSpPr txBox="1">
            <a:spLocks noChangeArrowheads="1"/>
          </p:cNvSpPr>
          <p:nvPr/>
        </p:nvSpPr>
        <p:spPr bwMode="auto">
          <a:xfrm>
            <a:off x="2124075" y="4724400"/>
            <a:ext cx="26638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ارزش سررسید</a:t>
            </a:r>
            <a:endParaRPr lang="en-US" sz="2800"/>
          </a:p>
        </p:txBody>
      </p:sp>
      <p:sp>
        <p:nvSpPr>
          <p:cNvPr id="20" name="Line 23"/>
          <p:cNvSpPr>
            <a:spLocks noChangeShapeType="1"/>
          </p:cNvSpPr>
          <p:nvPr/>
        </p:nvSpPr>
        <p:spPr bwMode="auto">
          <a:xfrm flipH="1">
            <a:off x="4859338" y="5589588"/>
            <a:ext cx="1800225"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1" name="Text Box 24"/>
          <p:cNvSpPr txBox="1">
            <a:spLocks noChangeArrowheads="1"/>
          </p:cNvSpPr>
          <p:nvPr/>
        </p:nvSpPr>
        <p:spPr bwMode="auto">
          <a:xfrm>
            <a:off x="2124075" y="5300663"/>
            <a:ext cx="2736850"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ارزش فعلی</a:t>
            </a:r>
            <a:endParaRPr lang="en-US" sz="2800"/>
          </a:p>
        </p:txBody>
      </p:sp>
      <p:sp>
        <p:nvSpPr>
          <p:cNvPr id="22" name="Line 25"/>
          <p:cNvSpPr>
            <a:spLocks noChangeShapeType="1"/>
          </p:cNvSpPr>
          <p:nvPr/>
        </p:nvSpPr>
        <p:spPr bwMode="auto">
          <a:xfrm flipH="1">
            <a:off x="4932363" y="6237288"/>
            <a:ext cx="935037"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3" name="Text Box 26"/>
          <p:cNvSpPr txBox="1">
            <a:spLocks noChangeArrowheads="1"/>
          </p:cNvSpPr>
          <p:nvPr/>
        </p:nvSpPr>
        <p:spPr bwMode="auto">
          <a:xfrm>
            <a:off x="468313" y="5949950"/>
            <a:ext cx="4319587"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متاثر از مبانی فوق می باشد</a:t>
            </a:r>
            <a:endParaRPr lang="en-US" sz="2800"/>
          </a:p>
        </p:txBody>
      </p:sp>
      <p:sp>
        <p:nvSpPr>
          <p:cNvPr id="24" name="AutoShape 31">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5" name="AutoShape 32">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6" name="AutoShape 33">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7" name="AutoShape 34">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par>
                          <p:cTn id="13" fill="hold">
                            <p:stCondLst>
                              <p:cond delay="1000"/>
                            </p:stCondLst>
                            <p:childTnLst>
                              <p:par>
                                <p:cTn id="14" presetID="39" presetClass="entr" presetSubtype="0" accel="10000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7"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8"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9" dur="500" fill="hold"/>
                                        <p:tgtEl>
                                          <p:spTgt spid="5"/>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18" presetClass="entr" presetSubtype="12"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trips(downLeft)">
                                      <p:cBhvr>
                                        <p:cTn id="23" dur="500"/>
                                        <p:tgtEl>
                                          <p:spTgt spid="6"/>
                                        </p:tgtEl>
                                      </p:cBhvr>
                                    </p:animEffect>
                                  </p:childTnLst>
                                </p:cTn>
                              </p:par>
                            </p:childTnLst>
                          </p:cTn>
                        </p:par>
                        <p:par>
                          <p:cTn id="24" fill="hold">
                            <p:stCondLst>
                              <p:cond delay="2000"/>
                            </p:stCondLst>
                            <p:childTnLst>
                              <p:par>
                                <p:cTn id="25" presetID="18" presetClass="entr" presetSubtype="12" fill="hold" nodeType="after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strips(downLeft)">
                                      <p:cBhvr>
                                        <p:cTn id="27" dur="500"/>
                                        <p:tgtEl>
                                          <p:spTgt spid="3">
                                            <p:txEl>
                                              <p:pRg st="1" end="1"/>
                                            </p:txEl>
                                          </p:spTgt>
                                        </p:tgtEl>
                                      </p:cBhvr>
                                    </p:animEffect>
                                  </p:childTnLst>
                                </p:cTn>
                              </p:par>
                            </p:childTnLst>
                          </p:cTn>
                        </p:par>
                        <p:par>
                          <p:cTn id="28" fill="hold">
                            <p:stCondLst>
                              <p:cond delay="2500"/>
                            </p:stCondLst>
                            <p:childTnLst>
                              <p:par>
                                <p:cTn id="29" presetID="39" presetClass="entr" presetSubtype="0" accel="10000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7"/>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18" presetClass="entr" presetSubtype="12"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strips(downLeft)">
                                      <p:cBhvr>
                                        <p:cTn id="38" dur="500"/>
                                        <p:tgtEl>
                                          <p:spTgt spid="8"/>
                                        </p:tgtEl>
                                      </p:cBhvr>
                                    </p:animEffect>
                                  </p:childTnLst>
                                </p:cTn>
                              </p:par>
                            </p:childTnLst>
                          </p:cTn>
                        </p:par>
                        <p:par>
                          <p:cTn id="39" fill="hold">
                            <p:stCondLst>
                              <p:cond delay="3500"/>
                            </p:stCondLst>
                            <p:childTnLst>
                              <p:par>
                                <p:cTn id="40" presetID="18" presetClass="entr" presetSubtype="12" fill="hold" nodeType="after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strips(downLeft)">
                                      <p:cBhvr>
                                        <p:cTn id="42" dur="500"/>
                                        <p:tgtEl>
                                          <p:spTgt spid="3">
                                            <p:txEl>
                                              <p:pRg st="2" end="2"/>
                                            </p:txEl>
                                          </p:spTgt>
                                        </p:tgtEl>
                                      </p:cBhvr>
                                    </p:animEffect>
                                  </p:childTnLst>
                                </p:cTn>
                              </p:par>
                            </p:childTnLst>
                          </p:cTn>
                        </p:par>
                        <p:par>
                          <p:cTn id="43" fill="hold">
                            <p:stCondLst>
                              <p:cond delay="4000"/>
                            </p:stCondLst>
                            <p:childTnLst>
                              <p:par>
                                <p:cTn id="44" presetID="39" presetClass="entr" presetSubtype="0" accel="10000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47"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48"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49" dur="500" fill="hold"/>
                                        <p:tgtEl>
                                          <p:spTgt spid="9"/>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18" presetClass="entr" presetSubtype="12" fill="hold" grpId="0"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strips(downLeft)">
                                      <p:cBhvr>
                                        <p:cTn id="53" dur="500"/>
                                        <p:tgtEl>
                                          <p:spTgt spid="10"/>
                                        </p:tgtEl>
                                      </p:cBhvr>
                                    </p:animEffect>
                                  </p:childTnLst>
                                </p:cTn>
                              </p:par>
                            </p:childTnLst>
                          </p:cTn>
                        </p:par>
                        <p:par>
                          <p:cTn id="54" fill="hold">
                            <p:stCondLst>
                              <p:cond delay="5000"/>
                            </p:stCondLst>
                            <p:childTnLst>
                              <p:par>
                                <p:cTn id="55" presetID="18" presetClass="entr" presetSubtype="12" fill="hold" nodeType="after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Effect transition="in" filter="strips(downLeft)">
                                      <p:cBhvr>
                                        <p:cTn id="57" dur="500"/>
                                        <p:tgtEl>
                                          <p:spTgt spid="3">
                                            <p:txEl>
                                              <p:pRg st="3" end="3"/>
                                            </p:txEl>
                                          </p:spTgt>
                                        </p:tgtEl>
                                      </p:cBhvr>
                                    </p:animEffect>
                                  </p:childTnLst>
                                </p:cTn>
                              </p:par>
                            </p:childTnLst>
                          </p:cTn>
                        </p:par>
                        <p:par>
                          <p:cTn id="58" fill="hold">
                            <p:stCondLst>
                              <p:cond delay="5500"/>
                            </p:stCondLst>
                            <p:childTnLst>
                              <p:par>
                                <p:cTn id="59" presetID="39" presetClass="entr" presetSubtype="0" accel="10000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62"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63"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64" dur="500" fill="hold"/>
                                        <p:tgtEl>
                                          <p:spTgt spid="11"/>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18" presetClass="entr" presetSubtype="12" fill="hold" grpId="0" nodeType="after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strips(downLeft)">
                                      <p:cBhvr>
                                        <p:cTn id="68" dur="500"/>
                                        <p:tgtEl>
                                          <p:spTgt spid="13"/>
                                        </p:tgtEl>
                                      </p:cBhvr>
                                    </p:animEffect>
                                  </p:childTnLst>
                                </p:cTn>
                              </p:par>
                            </p:childTnLst>
                          </p:cTn>
                        </p:par>
                        <p:par>
                          <p:cTn id="69" fill="hold">
                            <p:stCondLst>
                              <p:cond delay="6500"/>
                            </p:stCondLst>
                            <p:childTnLst>
                              <p:par>
                                <p:cTn id="70" presetID="18" presetClass="entr" presetSubtype="12" fill="hold" nodeType="afterEffect">
                                  <p:stCondLst>
                                    <p:cond delay="0"/>
                                  </p:stCondLst>
                                  <p:childTnLst>
                                    <p:set>
                                      <p:cBhvr>
                                        <p:cTn id="71" dur="1" fill="hold">
                                          <p:stCondLst>
                                            <p:cond delay="0"/>
                                          </p:stCondLst>
                                        </p:cTn>
                                        <p:tgtEl>
                                          <p:spTgt spid="3">
                                            <p:txEl>
                                              <p:pRg st="4" end="4"/>
                                            </p:txEl>
                                          </p:spTgt>
                                        </p:tgtEl>
                                        <p:attrNameLst>
                                          <p:attrName>style.visibility</p:attrName>
                                        </p:attrNameLst>
                                      </p:cBhvr>
                                      <p:to>
                                        <p:strVal val="visible"/>
                                      </p:to>
                                    </p:set>
                                    <p:animEffect transition="in" filter="strips(downLeft)">
                                      <p:cBhvr>
                                        <p:cTn id="72" dur="500"/>
                                        <p:tgtEl>
                                          <p:spTgt spid="3">
                                            <p:txEl>
                                              <p:pRg st="4" end="4"/>
                                            </p:txEl>
                                          </p:spTgt>
                                        </p:tgtEl>
                                      </p:cBhvr>
                                    </p:animEffect>
                                  </p:childTnLst>
                                </p:cTn>
                              </p:par>
                            </p:childTnLst>
                          </p:cTn>
                        </p:par>
                        <p:par>
                          <p:cTn id="73" fill="hold">
                            <p:stCondLst>
                              <p:cond delay="7000"/>
                            </p:stCondLst>
                            <p:childTnLst>
                              <p:par>
                                <p:cTn id="74" presetID="39" presetClass="entr" presetSubtype="0" accel="100000"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p:cTn id="76" dur="500" fill="hold"/>
                                        <p:tgtEl>
                                          <p:spTgt spid="14"/>
                                        </p:tgtEl>
                                        <p:attrNameLst>
                                          <p:attrName>ppt_h</p:attrName>
                                        </p:attrNameLst>
                                      </p:cBhvr>
                                      <p:tavLst>
                                        <p:tav tm="0">
                                          <p:val>
                                            <p:strVal val="#ppt_h/20"/>
                                          </p:val>
                                        </p:tav>
                                        <p:tav tm="50000">
                                          <p:val>
                                            <p:strVal val="#ppt_h/20"/>
                                          </p:val>
                                        </p:tav>
                                        <p:tav tm="100000">
                                          <p:val>
                                            <p:strVal val="#ppt_h"/>
                                          </p:val>
                                        </p:tav>
                                      </p:tavLst>
                                    </p:anim>
                                    <p:anim calcmode="lin" valueType="num">
                                      <p:cBhvr>
                                        <p:cTn id="77" dur="500" fill="hold"/>
                                        <p:tgtEl>
                                          <p:spTgt spid="14"/>
                                        </p:tgtEl>
                                        <p:attrNameLst>
                                          <p:attrName>ppt_w</p:attrName>
                                        </p:attrNameLst>
                                      </p:cBhvr>
                                      <p:tavLst>
                                        <p:tav tm="0">
                                          <p:val>
                                            <p:strVal val="#ppt_w+.3"/>
                                          </p:val>
                                        </p:tav>
                                        <p:tav tm="50000">
                                          <p:val>
                                            <p:strVal val="#ppt_w+.3"/>
                                          </p:val>
                                        </p:tav>
                                        <p:tav tm="100000">
                                          <p:val>
                                            <p:strVal val="#ppt_w"/>
                                          </p:val>
                                        </p:tav>
                                      </p:tavLst>
                                    </p:anim>
                                    <p:anim calcmode="lin" valueType="num">
                                      <p:cBhvr>
                                        <p:cTn id="78" dur="500" fill="hold"/>
                                        <p:tgtEl>
                                          <p:spTgt spid="14"/>
                                        </p:tgtEl>
                                        <p:attrNameLst>
                                          <p:attrName>ppt_x</p:attrName>
                                        </p:attrNameLst>
                                      </p:cBhvr>
                                      <p:tavLst>
                                        <p:tav tm="0">
                                          <p:val>
                                            <p:strVal val="#ppt_x-.3"/>
                                          </p:val>
                                        </p:tav>
                                        <p:tav tm="50000">
                                          <p:val>
                                            <p:strVal val="#ppt_x"/>
                                          </p:val>
                                        </p:tav>
                                        <p:tav tm="100000">
                                          <p:val>
                                            <p:strVal val="#ppt_x"/>
                                          </p:val>
                                        </p:tav>
                                      </p:tavLst>
                                    </p:anim>
                                    <p:anim calcmode="lin" valueType="num">
                                      <p:cBhvr>
                                        <p:cTn id="79" dur="500" fill="hold"/>
                                        <p:tgtEl>
                                          <p:spTgt spid="14"/>
                                        </p:tgtEl>
                                        <p:attrNameLst>
                                          <p:attrName>ppt_y</p:attrName>
                                        </p:attrNameLst>
                                      </p:cBhvr>
                                      <p:tavLst>
                                        <p:tav tm="0">
                                          <p:val>
                                            <p:strVal val="#ppt_y"/>
                                          </p:val>
                                        </p:tav>
                                        <p:tav tm="100000">
                                          <p:val>
                                            <p:strVal val="#ppt_y"/>
                                          </p:val>
                                        </p:tav>
                                      </p:tavLst>
                                    </p:anim>
                                  </p:childTnLst>
                                </p:cTn>
                              </p:par>
                            </p:childTnLst>
                          </p:cTn>
                        </p:par>
                        <p:par>
                          <p:cTn id="80" fill="hold">
                            <p:stCondLst>
                              <p:cond delay="7500"/>
                            </p:stCondLst>
                            <p:childTnLst>
                              <p:par>
                                <p:cTn id="81" presetID="18" presetClass="entr" presetSubtype="12"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strips(downLeft)">
                                      <p:cBhvr>
                                        <p:cTn id="83" dur="500"/>
                                        <p:tgtEl>
                                          <p:spTgt spid="15"/>
                                        </p:tgtEl>
                                      </p:cBhvr>
                                    </p:animEffect>
                                  </p:childTnLst>
                                </p:cTn>
                              </p:par>
                            </p:childTnLst>
                          </p:cTn>
                        </p:par>
                        <p:par>
                          <p:cTn id="84" fill="hold">
                            <p:stCondLst>
                              <p:cond delay="8000"/>
                            </p:stCondLst>
                            <p:childTnLst>
                              <p:par>
                                <p:cTn id="85" presetID="18" presetClass="entr" presetSubtype="12" fill="hold" nodeType="after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Effect transition="in" filter="strips(downLeft)">
                                      <p:cBhvr>
                                        <p:cTn id="87" dur="500"/>
                                        <p:tgtEl>
                                          <p:spTgt spid="3">
                                            <p:txEl>
                                              <p:pRg st="5" end="5"/>
                                            </p:txEl>
                                          </p:spTgt>
                                        </p:tgtEl>
                                      </p:cBhvr>
                                    </p:animEffect>
                                  </p:childTnLst>
                                </p:cTn>
                              </p:par>
                            </p:childTnLst>
                          </p:cTn>
                        </p:par>
                        <p:par>
                          <p:cTn id="88" fill="hold">
                            <p:stCondLst>
                              <p:cond delay="8500"/>
                            </p:stCondLst>
                            <p:childTnLst>
                              <p:par>
                                <p:cTn id="89" presetID="39" presetClass="entr" presetSubtype="0" accel="100000" fill="hold" grpId="0" nodeType="after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p:cTn id="91" dur="500" fill="hold"/>
                                        <p:tgtEl>
                                          <p:spTgt spid="16"/>
                                        </p:tgtEl>
                                        <p:attrNameLst>
                                          <p:attrName>ppt_h</p:attrName>
                                        </p:attrNameLst>
                                      </p:cBhvr>
                                      <p:tavLst>
                                        <p:tav tm="0">
                                          <p:val>
                                            <p:strVal val="#ppt_h/20"/>
                                          </p:val>
                                        </p:tav>
                                        <p:tav tm="50000">
                                          <p:val>
                                            <p:strVal val="#ppt_h/20"/>
                                          </p:val>
                                        </p:tav>
                                        <p:tav tm="100000">
                                          <p:val>
                                            <p:strVal val="#ppt_h"/>
                                          </p:val>
                                        </p:tav>
                                      </p:tavLst>
                                    </p:anim>
                                    <p:anim calcmode="lin" valueType="num">
                                      <p:cBhvr>
                                        <p:cTn id="92" dur="500" fill="hold"/>
                                        <p:tgtEl>
                                          <p:spTgt spid="16"/>
                                        </p:tgtEl>
                                        <p:attrNameLst>
                                          <p:attrName>ppt_w</p:attrName>
                                        </p:attrNameLst>
                                      </p:cBhvr>
                                      <p:tavLst>
                                        <p:tav tm="0">
                                          <p:val>
                                            <p:strVal val="#ppt_w+.3"/>
                                          </p:val>
                                        </p:tav>
                                        <p:tav tm="50000">
                                          <p:val>
                                            <p:strVal val="#ppt_w+.3"/>
                                          </p:val>
                                        </p:tav>
                                        <p:tav tm="100000">
                                          <p:val>
                                            <p:strVal val="#ppt_w"/>
                                          </p:val>
                                        </p:tav>
                                      </p:tavLst>
                                    </p:anim>
                                    <p:anim calcmode="lin" valueType="num">
                                      <p:cBhvr>
                                        <p:cTn id="93" dur="500" fill="hold"/>
                                        <p:tgtEl>
                                          <p:spTgt spid="16"/>
                                        </p:tgtEl>
                                        <p:attrNameLst>
                                          <p:attrName>ppt_x</p:attrName>
                                        </p:attrNameLst>
                                      </p:cBhvr>
                                      <p:tavLst>
                                        <p:tav tm="0">
                                          <p:val>
                                            <p:strVal val="#ppt_x-.3"/>
                                          </p:val>
                                        </p:tav>
                                        <p:tav tm="50000">
                                          <p:val>
                                            <p:strVal val="#ppt_x"/>
                                          </p:val>
                                        </p:tav>
                                        <p:tav tm="100000">
                                          <p:val>
                                            <p:strVal val="#ppt_x"/>
                                          </p:val>
                                        </p:tav>
                                      </p:tavLst>
                                    </p:anim>
                                    <p:anim calcmode="lin" valueType="num">
                                      <p:cBhvr>
                                        <p:cTn id="94" dur="500" fill="hold"/>
                                        <p:tgtEl>
                                          <p:spTgt spid="16"/>
                                        </p:tgtEl>
                                        <p:attrNameLst>
                                          <p:attrName>ppt_y</p:attrName>
                                        </p:attrNameLst>
                                      </p:cBhvr>
                                      <p:tavLst>
                                        <p:tav tm="0">
                                          <p:val>
                                            <p:strVal val="#ppt_y"/>
                                          </p:val>
                                        </p:tav>
                                        <p:tav tm="100000">
                                          <p:val>
                                            <p:strVal val="#ppt_y"/>
                                          </p:val>
                                        </p:tav>
                                      </p:tavLst>
                                    </p:anim>
                                  </p:childTnLst>
                                </p:cTn>
                              </p:par>
                            </p:childTnLst>
                          </p:cTn>
                        </p:par>
                        <p:par>
                          <p:cTn id="95" fill="hold">
                            <p:stCondLst>
                              <p:cond delay="9000"/>
                            </p:stCondLst>
                            <p:childTnLst>
                              <p:par>
                                <p:cTn id="96" presetID="18" presetClass="entr" presetSubtype="12" fill="hold" grpId="0" nodeType="after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strips(downLeft)">
                                      <p:cBhvr>
                                        <p:cTn id="98" dur="500"/>
                                        <p:tgtEl>
                                          <p:spTgt spid="17"/>
                                        </p:tgtEl>
                                      </p:cBhvr>
                                    </p:animEffect>
                                  </p:childTnLst>
                                </p:cTn>
                              </p:par>
                            </p:childTnLst>
                          </p:cTn>
                        </p:par>
                        <p:par>
                          <p:cTn id="99" fill="hold">
                            <p:stCondLst>
                              <p:cond delay="9500"/>
                            </p:stCondLst>
                            <p:childTnLst>
                              <p:par>
                                <p:cTn id="100" presetID="18" presetClass="entr" presetSubtype="12" fill="hold" nodeType="afterEffect">
                                  <p:stCondLst>
                                    <p:cond delay="0"/>
                                  </p:stCondLst>
                                  <p:childTnLst>
                                    <p:set>
                                      <p:cBhvr>
                                        <p:cTn id="101" dur="1" fill="hold">
                                          <p:stCondLst>
                                            <p:cond delay="0"/>
                                          </p:stCondLst>
                                        </p:cTn>
                                        <p:tgtEl>
                                          <p:spTgt spid="3">
                                            <p:txEl>
                                              <p:pRg st="6" end="6"/>
                                            </p:txEl>
                                          </p:spTgt>
                                        </p:tgtEl>
                                        <p:attrNameLst>
                                          <p:attrName>style.visibility</p:attrName>
                                        </p:attrNameLst>
                                      </p:cBhvr>
                                      <p:to>
                                        <p:strVal val="visible"/>
                                      </p:to>
                                    </p:set>
                                    <p:animEffect transition="in" filter="strips(downLeft)">
                                      <p:cBhvr>
                                        <p:cTn id="102" dur="500"/>
                                        <p:tgtEl>
                                          <p:spTgt spid="3">
                                            <p:txEl>
                                              <p:pRg st="6" end="6"/>
                                            </p:txEl>
                                          </p:spTgt>
                                        </p:tgtEl>
                                      </p:cBhvr>
                                    </p:animEffect>
                                  </p:childTnLst>
                                </p:cTn>
                              </p:par>
                            </p:childTnLst>
                          </p:cTn>
                        </p:par>
                        <p:par>
                          <p:cTn id="103" fill="hold">
                            <p:stCondLst>
                              <p:cond delay="10000"/>
                            </p:stCondLst>
                            <p:childTnLst>
                              <p:par>
                                <p:cTn id="104" presetID="39" presetClass="entr" presetSubtype="0" accel="100000" fill="hold" grpId="0" nodeType="afterEffect">
                                  <p:stCondLst>
                                    <p:cond delay="0"/>
                                  </p:stCondLst>
                                  <p:childTnLst>
                                    <p:set>
                                      <p:cBhvr>
                                        <p:cTn id="105" dur="1" fill="hold">
                                          <p:stCondLst>
                                            <p:cond delay="0"/>
                                          </p:stCondLst>
                                        </p:cTn>
                                        <p:tgtEl>
                                          <p:spTgt spid="18"/>
                                        </p:tgtEl>
                                        <p:attrNameLst>
                                          <p:attrName>style.visibility</p:attrName>
                                        </p:attrNameLst>
                                      </p:cBhvr>
                                      <p:to>
                                        <p:strVal val="visible"/>
                                      </p:to>
                                    </p:set>
                                    <p:anim calcmode="lin" valueType="num">
                                      <p:cBhvr>
                                        <p:cTn id="106" dur="500" fill="hold"/>
                                        <p:tgtEl>
                                          <p:spTgt spid="18"/>
                                        </p:tgtEl>
                                        <p:attrNameLst>
                                          <p:attrName>ppt_h</p:attrName>
                                        </p:attrNameLst>
                                      </p:cBhvr>
                                      <p:tavLst>
                                        <p:tav tm="0">
                                          <p:val>
                                            <p:strVal val="#ppt_h/20"/>
                                          </p:val>
                                        </p:tav>
                                        <p:tav tm="50000">
                                          <p:val>
                                            <p:strVal val="#ppt_h/20"/>
                                          </p:val>
                                        </p:tav>
                                        <p:tav tm="100000">
                                          <p:val>
                                            <p:strVal val="#ppt_h"/>
                                          </p:val>
                                        </p:tav>
                                      </p:tavLst>
                                    </p:anim>
                                    <p:anim calcmode="lin" valueType="num">
                                      <p:cBhvr>
                                        <p:cTn id="107" dur="500" fill="hold"/>
                                        <p:tgtEl>
                                          <p:spTgt spid="18"/>
                                        </p:tgtEl>
                                        <p:attrNameLst>
                                          <p:attrName>ppt_w</p:attrName>
                                        </p:attrNameLst>
                                      </p:cBhvr>
                                      <p:tavLst>
                                        <p:tav tm="0">
                                          <p:val>
                                            <p:strVal val="#ppt_w+.3"/>
                                          </p:val>
                                        </p:tav>
                                        <p:tav tm="50000">
                                          <p:val>
                                            <p:strVal val="#ppt_w+.3"/>
                                          </p:val>
                                        </p:tav>
                                        <p:tav tm="100000">
                                          <p:val>
                                            <p:strVal val="#ppt_w"/>
                                          </p:val>
                                        </p:tav>
                                      </p:tavLst>
                                    </p:anim>
                                    <p:anim calcmode="lin" valueType="num">
                                      <p:cBhvr>
                                        <p:cTn id="108" dur="500" fill="hold"/>
                                        <p:tgtEl>
                                          <p:spTgt spid="18"/>
                                        </p:tgtEl>
                                        <p:attrNameLst>
                                          <p:attrName>ppt_x</p:attrName>
                                        </p:attrNameLst>
                                      </p:cBhvr>
                                      <p:tavLst>
                                        <p:tav tm="0">
                                          <p:val>
                                            <p:strVal val="#ppt_x-.3"/>
                                          </p:val>
                                        </p:tav>
                                        <p:tav tm="50000">
                                          <p:val>
                                            <p:strVal val="#ppt_x"/>
                                          </p:val>
                                        </p:tav>
                                        <p:tav tm="100000">
                                          <p:val>
                                            <p:strVal val="#ppt_x"/>
                                          </p:val>
                                        </p:tav>
                                      </p:tavLst>
                                    </p:anim>
                                    <p:anim calcmode="lin" valueType="num">
                                      <p:cBhvr>
                                        <p:cTn id="109" dur="500" fill="hold"/>
                                        <p:tgtEl>
                                          <p:spTgt spid="18"/>
                                        </p:tgtEl>
                                        <p:attrNameLst>
                                          <p:attrName>ppt_y</p:attrName>
                                        </p:attrNameLst>
                                      </p:cBhvr>
                                      <p:tavLst>
                                        <p:tav tm="0">
                                          <p:val>
                                            <p:strVal val="#ppt_y"/>
                                          </p:val>
                                        </p:tav>
                                        <p:tav tm="100000">
                                          <p:val>
                                            <p:strVal val="#ppt_y"/>
                                          </p:val>
                                        </p:tav>
                                      </p:tavLst>
                                    </p:anim>
                                  </p:childTnLst>
                                </p:cTn>
                              </p:par>
                            </p:childTnLst>
                          </p:cTn>
                        </p:par>
                        <p:par>
                          <p:cTn id="110" fill="hold">
                            <p:stCondLst>
                              <p:cond delay="10500"/>
                            </p:stCondLst>
                            <p:childTnLst>
                              <p:par>
                                <p:cTn id="111" presetID="18" presetClass="entr" presetSubtype="12" fill="hold" grpId="0" nodeType="after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strips(downLeft)">
                                      <p:cBhvr>
                                        <p:cTn id="113" dur="500"/>
                                        <p:tgtEl>
                                          <p:spTgt spid="19"/>
                                        </p:tgtEl>
                                      </p:cBhvr>
                                    </p:animEffect>
                                  </p:childTnLst>
                                </p:cTn>
                              </p:par>
                            </p:childTnLst>
                          </p:cTn>
                        </p:par>
                        <p:par>
                          <p:cTn id="114" fill="hold">
                            <p:stCondLst>
                              <p:cond delay="11000"/>
                            </p:stCondLst>
                            <p:childTnLst>
                              <p:par>
                                <p:cTn id="115" presetID="18" presetClass="entr" presetSubtype="12" fill="hold" nodeType="afterEffect">
                                  <p:stCondLst>
                                    <p:cond delay="0"/>
                                  </p:stCondLst>
                                  <p:childTnLst>
                                    <p:set>
                                      <p:cBhvr>
                                        <p:cTn id="116" dur="1" fill="hold">
                                          <p:stCondLst>
                                            <p:cond delay="0"/>
                                          </p:stCondLst>
                                        </p:cTn>
                                        <p:tgtEl>
                                          <p:spTgt spid="3">
                                            <p:txEl>
                                              <p:pRg st="7" end="7"/>
                                            </p:txEl>
                                          </p:spTgt>
                                        </p:tgtEl>
                                        <p:attrNameLst>
                                          <p:attrName>style.visibility</p:attrName>
                                        </p:attrNameLst>
                                      </p:cBhvr>
                                      <p:to>
                                        <p:strVal val="visible"/>
                                      </p:to>
                                    </p:set>
                                    <p:animEffect transition="in" filter="strips(downLeft)">
                                      <p:cBhvr>
                                        <p:cTn id="117" dur="500"/>
                                        <p:tgtEl>
                                          <p:spTgt spid="3">
                                            <p:txEl>
                                              <p:pRg st="7" end="7"/>
                                            </p:txEl>
                                          </p:spTgt>
                                        </p:tgtEl>
                                      </p:cBhvr>
                                    </p:animEffect>
                                  </p:childTnLst>
                                </p:cTn>
                              </p:par>
                            </p:childTnLst>
                          </p:cTn>
                        </p:par>
                        <p:par>
                          <p:cTn id="118" fill="hold">
                            <p:stCondLst>
                              <p:cond delay="11500"/>
                            </p:stCondLst>
                            <p:childTnLst>
                              <p:par>
                                <p:cTn id="119" presetID="39" presetClass="entr" presetSubtype="0" accel="100000" fill="hold" grpId="0" nodeType="afterEffect">
                                  <p:stCondLst>
                                    <p:cond delay="0"/>
                                  </p:stCondLst>
                                  <p:childTnLst>
                                    <p:set>
                                      <p:cBhvr>
                                        <p:cTn id="120" dur="1" fill="hold">
                                          <p:stCondLst>
                                            <p:cond delay="0"/>
                                          </p:stCondLst>
                                        </p:cTn>
                                        <p:tgtEl>
                                          <p:spTgt spid="20"/>
                                        </p:tgtEl>
                                        <p:attrNameLst>
                                          <p:attrName>style.visibility</p:attrName>
                                        </p:attrNameLst>
                                      </p:cBhvr>
                                      <p:to>
                                        <p:strVal val="visible"/>
                                      </p:to>
                                    </p:set>
                                    <p:anim calcmode="lin" valueType="num">
                                      <p:cBhvr>
                                        <p:cTn id="121" dur="500" fill="hold"/>
                                        <p:tgtEl>
                                          <p:spTgt spid="20"/>
                                        </p:tgtEl>
                                        <p:attrNameLst>
                                          <p:attrName>ppt_h</p:attrName>
                                        </p:attrNameLst>
                                      </p:cBhvr>
                                      <p:tavLst>
                                        <p:tav tm="0">
                                          <p:val>
                                            <p:strVal val="#ppt_h/20"/>
                                          </p:val>
                                        </p:tav>
                                        <p:tav tm="50000">
                                          <p:val>
                                            <p:strVal val="#ppt_h/20"/>
                                          </p:val>
                                        </p:tav>
                                        <p:tav tm="100000">
                                          <p:val>
                                            <p:strVal val="#ppt_h"/>
                                          </p:val>
                                        </p:tav>
                                      </p:tavLst>
                                    </p:anim>
                                    <p:anim calcmode="lin" valueType="num">
                                      <p:cBhvr>
                                        <p:cTn id="122" dur="500" fill="hold"/>
                                        <p:tgtEl>
                                          <p:spTgt spid="20"/>
                                        </p:tgtEl>
                                        <p:attrNameLst>
                                          <p:attrName>ppt_w</p:attrName>
                                        </p:attrNameLst>
                                      </p:cBhvr>
                                      <p:tavLst>
                                        <p:tav tm="0">
                                          <p:val>
                                            <p:strVal val="#ppt_w+.3"/>
                                          </p:val>
                                        </p:tav>
                                        <p:tav tm="50000">
                                          <p:val>
                                            <p:strVal val="#ppt_w+.3"/>
                                          </p:val>
                                        </p:tav>
                                        <p:tav tm="100000">
                                          <p:val>
                                            <p:strVal val="#ppt_w"/>
                                          </p:val>
                                        </p:tav>
                                      </p:tavLst>
                                    </p:anim>
                                    <p:anim calcmode="lin" valueType="num">
                                      <p:cBhvr>
                                        <p:cTn id="123" dur="500" fill="hold"/>
                                        <p:tgtEl>
                                          <p:spTgt spid="20"/>
                                        </p:tgtEl>
                                        <p:attrNameLst>
                                          <p:attrName>ppt_x</p:attrName>
                                        </p:attrNameLst>
                                      </p:cBhvr>
                                      <p:tavLst>
                                        <p:tav tm="0">
                                          <p:val>
                                            <p:strVal val="#ppt_x-.3"/>
                                          </p:val>
                                        </p:tav>
                                        <p:tav tm="50000">
                                          <p:val>
                                            <p:strVal val="#ppt_x"/>
                                          </p:val>
                                        </p:tav>
                                        <p:tav tm="100000">
                                          <p:val>
                                            <p:strVal val="#ppt_x"/>
                                          </p:val>
                                        </p:tav>
                                      </p:tavLst>
                                    </p:anim>
                                    <p:anim calcmode="lin" valueType="num">
                                      <p:cBhvr>
                                        <p:cTn id="124" dur="500" fill="hold"/>
                                        <p:tgtEl>
                                          <p:spTgt spid="20"/>
                                        </p:tgtEl>
                                        <p:attrNameLst>
                                          <p:attrName>ppt_y</p:attrName>
                                        </p:attrNameLst>
                                      </p:cBhvr>
                                      <p:tavLst>
                                        <p:tav tm="0">
                                          <p:val>
                                            <p:strVal val="#ppt_y"/>
                                          </p:val>
                                        </p:tav>
                                        <p:tav tm="100000">
                                          <p:val>
                                            <p:strVal val="#ppt_y"/>
                                          </p:val>
                                        </p:tav>
                                      </p:tavLst>
                                    </p:anim>
                                  </p:childTnLst>
                                </p:cTn>
                              </p:par>
                            </p:childTnLst>
                          </p:cTn>
                        </p:par>
                        <p:par>
                          <p:cTn id="125" fill="hold">
                            <p:stCondLst>
                              <p:cond delay="12000"/>
                            </p:stCondLst>
                            <p:childTnLst>
                              <p:par>
                                <p:cTn id="126" presetID="18" presetClass="entr" presetSubtype="12" fill="hold" grpId="0" nodeType="afterEffect">
                                  <p:stCondLst>
                                    <p:cond delay="0"/>
                                  </p:stCondLst>
                                  <p:childTnLst>
                                    <p:set>
                                      <p:cBhvr>
                                        <p:cTn id="127" dur="1" fill="hold">
                                          <p:stCondLst>
                                            <p:cond delay="0"/>
                                          </p:stCondLst>
                                        </p:cTn>
                                        <p:tgtEl>
                                          <p:spTgt spid="21"/>
                                        </p:tgtEl>
                                        <p:attrNameLst>
                                          <p:attrName>style.visibility</p:attrName>
                                        </p:attrNameLst>
                                      </p:cBhvr>
                                      <p:to>
                                        <p:strVal val="visible"/>
                                      </p:to>
                                    </p:set>
                                    <p:animEffect transition="in" filter="strips(downLeft)">
                                      <p:cBhvr>
                                        <p:cTn id="128" dur="500"/>
                                        <p:tgtEl>
                                          <p:spTgt spid="21"/>
                                        </p:tgtEl>
                                      </p:cBhvr>
                                    </p:animEffect>
                                  </p:childTnLst>
                                </p:cTn>
                              </p:par>
                            </p:childTnLst>
                          </p:cTn>
                        </p:par>
                        <p:par>
                          <p:cTn id="129" fill="hold">
                            <p:stCondLst>
                              <p:cond delay="12500"/>
                            </p:stCondLst>
                            <p:childTnLst>
                              <p:par>
                                <p:cTn id="130" presetID="18" presetClass="entr" presetSubtype="12" fill="hold" nodeType="afterEffect">
                                  <p:stCondLst>
                                    <p:cond delay="0"/>
                                  </p:stCondLst>
                                  <p:childTnLst>
                                    <p:set>
                                      <p:cBhvr>
                                        <p:cTn id="131" dur="1" fill="hold">
                                          <p:stCondLst>
                                            <p:cond delay="0"/>
                                          </p:stCondLst>
                                        </p:cTn>
                                        <p:tgtEl>
                                          <p:spTgt spid="3">
                                            <p:txEl>
                                              <p:pRg st="8" end="8"/>
                                            </p:txEl>
                                          </p:spTgt>
                                        </p:tgtEl>
                                        <p:attrNameLst>
                                          <p:attrName>style.visibility</p:attrName>
                                        </p:attrNameLst>
                                      </p:cBhvr>
                                      <p:to>
                                        <p:strVal val="visible"/>
                                      </p:to>
                                    </p:set>
                                    <p:animEffect transition="in" filter="strips(downLeft)">
                                      <p:cBhvr>
                                        <p:cTn id="132" dur="500"/>
                                        <p:tgtEl>
                                          <p:spTgt spid="3">
                                            <p:txEl>
                                              <p:pRg st="8" end="8"/>
                                            </p:txEl>
                                          </p:spTgt>
                                        </p:tgtEl>
                                      </p:cBhvr>
                                    </p:animEffect>
                                  </p:childTnLst>
                                </p:cTn>
                              </p:par>
                            </p:childTnLst>
                          </p:cTn>
                        </p:par>
                        <p:par>
                          <p:cTn id="133" fill="hold">
                            <p:stCondLst>
                              <p:cond delay="13000"/>
                            </p:stCondLst>
                            <p:childTnLst>
                              <p:par>
                                <p:cTn id="134" presetID="39" presetClass="entr" presetSubtype="0" accel="100000" fill="hold" grpId="0" nodeType="afterEffect">
                                  <p:stCondLst>
                                    <p:cond delay="0"/>
                                  </p:stCondLst>
                                  <p:childTnLst>
                                    <p:set>
                                      <p:cBhvr>
                                        <p:cTn id="135" dur="1" fill="hold">
                                          <p:stCondLst>
                                            <p:cond delay="0"/>
                                          </p:stCondLst>
                                        </p:cTn>
                                        <p:tgtEl>
                                          <p:spTgt spid="22"/>
                                        </p:tgtEl>
                                        <p:attrNameLst>
                                          <p:attrName>style.visibility</p:attrName>
                                        </p:attrNameLst>
                                      </p:cBhvr>
                                      <p:to>
                                        <p:strVal val="visible"/>
                                      </p:to>
                                    </p:set>
                                    <p:anim calcmode="lin" valueType="num">
                                      <p:cBhvr>
                                        <p:cTn id="136" dur="500" fill="hold"/>
                                        <p:tgtEl>
                                          <p:spTgt spid="22"/>
                                        </p:tgtEl>
                                        <p:attrNameLst>
                                          <p:attrName>ppt_h</p:attrName>
                                        </p:attrNameLst>
                                      </p:cBhvr>
                                      <p:tavLst>
                                        <p:tav tm="0">
                                          <p:val>
                                            <p:strVal val="#ppt_h/20"/>
                                          </p:val>
                                        </p:tav>
                                        <p:tav tm="50000">
                                          <p:val>
                                            <p:strVal val="#ppt_h/20"/>
                                          </p:val>
                                        </p:tav>
                                        <p:tav tm="100000">
                                          <p:val>
                                            <p:strVal val="#ppt_h"/>
                                          </p:val>
                                        </p:tav>
                                      </p:tavLst>
                                    </p:anim>
                                    <p:anim calcmode="lin" valueType="num">
                                      <p:cBhvr>
                                        <p:cTn id="137" dur="500" fill="hold"/>
                                        <p:tgtEl>
                                          <p:spTgt spid="22"/>
                                        </p:tgtEl>
                                        <p:attrNameLst>
                                          <p:attrName>ppt_w</p:attrName>
                                        </p:attrNameLst>
                                      </p:cBhvr>
                                      <p:tavLst>
                                        <p:tav tm="0">
                                          <p:val>
                                            <p:strVal val="#ppt_w+.3"/>
                                          </p:val>
                                        </p:tav>
                                        <p:tav tm="50000">
                                          <p:val>
                                            <p:strVal val="#ppt_w+.3"/>
                                          </p:val>
                                        </p:tav>
                                        <p:tav tm="100000">
                                          <p:val>
                                            <p:strVal val="#ppt_w"/>
                                          </p:val>
                                        </p:tav>
                                      </p:tavLst>
                                    </p:anim>
                                    <p:anim calcmode="lin" valueType="num">
                                      <p:cBhvr>
                                        <p:cTn id="138" dur="500" fill="hold"/>
                                        <p:tgtEl>
                                          <p:spTgt spid="22"/>
                                        </p:tgtEl>
                                        <p:attrNameLst>
                                          <p:attrName>ppt_x</p:attrName>
                                        </p:attrNameLst>
                                      </p:cBhvr>
                                      <p:tavLst>
                                        <p:tav tm="0">
                                          <p:val>
                                            <p:strVal val="#ppt_x-.3"/>
                                          </p:val>
                                        </p:tav>
                                        <p:tav tm="50000">
                                          <p:val>
                                            <p:strVal val="#ppt_x"/>
                                          </p:val>
                                        </p:tav>
                                        <p:tav tm="100000">
                                          <p:val>
                                            <p:strVal val="#ppt_x"/>
                                          </p:val>
                                        </p:tav>
                                      </p:tavLst>
                                    </p:anim>
                                    <p:anim calcmode="lin" valueType="num">
                                      <p:cBhvr>
                                        <p:cTn id="139" dur="500" fill="hold"/>
                                        <p:tgtEl>
                                          <p:spTgt spid="22"/>
                                        </p:tgtEl>
                                        <p:attrNameLst>
                                          <p:attrName>ppt_y</p:attrName>
                                        </p:attrNameLst>
                                      </p:cBhvr>
                                      <p:tavLst>
                                        <p:tav tm="0">
                                          <p:val>
                                            <p:strVal val="#ppt_y"/>
                                          </p:val>
                                        </p:tav>
                                        <p:tav tm="100000">
                                          <p:val>
                                            <p:strVal val="#ppt_y"/>
                                          </p:val>
                                        </p:tav>
                                      </p:tavLst>
                                    </p:anim>
                                  </p:childTnLst>
                                </p:cTn>
                              </p:par>
                            </p:childTnLst>
                          </p:cTn>
                        </p:par>
                        <p:par>
                          <p:cTn id="140" fill="hold">
                            <p:stCondLst>
                              <p:cond delay="13500"/>
                            </p:stCondLst>
                            <p:childTnLst>
                              <p:par>
                                <p:cTn id="141" presetID="18" presetClass="entr" presetSubtype="12" fill="hold" grpId="0" nodeType="afterEffect">
                                  <p:stCondLst>
                                    <p:cond delay="0"/>
                                  </p:stCondLst>
                                  <p:childTnLst>
                                    <p:set>
                                      <p:cBhvr>
                                        <p:cTn id="142" dur="1" fill="hold">
                                          <p:stCondLst>
                                            <p:cond delay="0"/>
                                          </p:stCondLst>
                                        </p:cTn>
                                        <p:tgtEl>
                                          <p:spTgt spid="23"/>
                                        </p:tgtEl>
                                        <p:attrNameLst>
                                          <p:attrName>style.visibility</p:attrName>
                                        </p:attrNameLst>
                                      </p:cBhvr>
                                      <p:to>
                                        <p:strVal val="visible"/>
                                      </p:to>
                                    </p:set>
                                    <p:animEffect transition="in" filter="strips(downLeft)">
                                      <p:cBhvr>
                                        <p:cTn id="14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p:bldP spid="9" grpId="0" animBg="1"/>
      <p:bldP spid="10" grpId="0"/>
      <p:bldP spid="11"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D4F026F0-607A-46B2-9F22-A5BCA0A8B41C}" type="slidenum">
              <a:rPr lang="en-US"/>
              <a:pPr/>
              <a:t>22</a:t>
            </a:fld>
            <a:endParaRPr lang="en-US"/>
          </a:p>
        </p:txBody>
      </p:sp>
      <p:sp>
        <p:nvSpPr>
          <p:cNvPr id="3" name="AutoShape 6"/>
          <p:cNvSpPr>
            <a:spLocks noChangeArrowheads="1"/>
          </p:cNvSpPr>
          <p:nvPr/>
        </p:nvSpPr>
        <p:spPr bwMode="auto">
          <a:xfrm>
            <a:off x="3779838" y="333375"/>
            <a:ext cx="4968875" cy="1008063"/>
          </a:xfrm>
          <a:prstGeom prst="cloudCallout">
            <a:avLst>
              <a:gd name="adj1" fmla="val -22236"/>
              <a:gd name="adj2" fmla="val 59921"/>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800" dirty="0">
                <a:solidFill>
                  <a:srgbClr val="FF0000"/>
                </a:solidFill>
              </a:rPr>
              <a:t>اشکال تهیه ترازنامه</a:t>
            </a:r>
            <a:endParaRPr lang="en-US" sz="2800" dirty="0">
              <a:solidFill>
                <a:srgbClr val="FF0000"/>
              </a:solidFill>
            </a:endParaRPr>
          </a:p>
        </p:txBody>
      </p:sp>
      <p:sp>
        <p:nvSpPr>
          <p:cNvPr id="4" name="Text Box 7"/>
          <p:cNvSpPr txBox="1">
            <a:spLocks noChangeArrowheads="1"/>
          </p:cNvSpPr>
          <p:nvPr/>
        </p:nvSpPr>
        <p:spPr bwMode="auto">
          <a:xfrm>
            <a:off x="684213" y="1628775"/>
            <a:ext cx="8207375" cy="5005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marL="914400" indent="-457200" algn="l" rtl="0">
              <a:defRPr>
                <a:solidFill>
                  <a:schemeClr val="tx1"/>
                </a:solidFill>
                <a:latin typeface="Arial" panose="020B0604020202020204" pitchFamily="34" charset="0"/>
                <a:cs typeface="Arial" panose="020B0604020202020204" pitchFamily="34" charset="0"/>
              </a:defRPr>
            </a:lvl2pPr>
            <a:lvl3pPr marL="1371600" indent="-457200" algn="l" rtl="0">
              <a:defRPr>
                <a:solidFill>
                  <a:schemeClr val="tx1"/>
                </a:solidFill>
                <a:latin typeface="Arial" panose="020B0604020202020204" pitchFamily="34" charset="0"/>
                <a:cs typeface="Arial" panose="020B0604020202020204" pitchFamily="34" charset="0"/>
              </a:defRPr>
            </a:lvl3pPr>
            <a:lvl4pPr marL="1828800" indent="-457200" algn="l" rtl="0">
              <a:defRPr>
                <a:solidFill>
                  <a:schemeClr val="tx1"/>
                </a:solidFill>
                <a:latin typeface="Arial" panose="020B0604020202020204" pitchFamily="34" charset="0"/>
                <a:cs typeface="Arial" panose="020B0604020202020204" pitchFamily="34" charset="0"/>
              </a:defRPr>
            </a:lvl4pPr>
            <a:lvl5pPr marL="2286000" indent="-457200" algn="l" rtl="0">
              <a:defRPr>
                <a:solidFill>
                  <a:schemeClr val="tx1"/>
                </a:solidFill>
                <a:latin typeface="Arial" panose="020B0604020202020204" pitchFamily="34" charset="0"/>
                <a:cs typeface="Arial" panose="020B0604020202020204" pitchFamily="34" charset="0"/>
              </a:defRPr>
            </a:lvl5pPr>
            <a:lvl6pPr marL="27432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2" panose="05020102010507070707" pitchFamily="18" charset="2"/>
              <a:buChar char="õ"/>
            </a:pPr>
            <a:r>
              <a:rPr lang="fa-IR" sz="2800" dirty="0"/>
              <a:t>سه شیوه معمول جهت تهیه ترازنامه وجود دارد :</a:t>
            </a:r>
          </a:p>
          <a:p>
            <a:pPr algn="r" rtl="1">
              <a:spcBef>
                <a:spcPct val="50000"/>
              </a:spcBef>
              <a:buClr>
                <a:srgbClr val="FFFF00"/>
              </a:buClr>
              <a:buFont typeface="Wingdings 2" panose="05020102010507070707" pitchFamily="18" charset="2"/>
              <a:buAutoNum type="romanUcPeriod"/>
            </a:pPr>
            <a:r>
              <a:rPr lang="fa-IR" sz="2800" dirty="0">
                <a:solidFill>
                  <a:srgbClr val="00B050"/>
                </a:solidFill>
              </a:rPr>
              <a:t>شکل حساب </a:t>
            </a:r>
            <a:r>
              <a:rPr lang="en-US" sz="2800" dirty="0">
                <a:solidFill>
                  <a:srgbClr val="00B050"/>
                </a:solidFill>
              </a:rPr>
              <a:t>T</a:t>
            </a:r>
            <a:r>
              <a:rPr lang="fa-IR" sz="2800" dirty="0">
                <a:solidFill>
                  <a:srgbClr val="00B050"/>
                </a:solidFill>
              </a:rPr>
              <a:t> -  </a:t>
            </a:r>
            <a:r>
              <a:rPr lang="fa-IR" sz="2800" dirty="0"/>
              <a:t>شکل سنتی تهیه ترازنامه است که در آن اقلام ترازنامه در ستون های بدهکار وبستانکار نمایش داده می شود.</a:t>
            </a:r>
          </a:p>
          <a:p>
            <a:pPr algn="r" rtl="1">
              <a:spcBef>
                <a:spcPct val="50000"/>
              </a:spcBef>
              <a:buClr>
                <a:srgbClr val="FFFF00"/>
              </a:buClr>
              <a:buFont typeface="Wingdings 2" panose="05020102010507070707" pitchFamily="18" charset="2"/>
              <a:buAutoNum type="romanUcPeriod"/>
            </a:pPr>
            <a:r>
              <a:rPr lang="fa-IR" sz="2800" dirty="0">
                <a:solidFill>
                  <a:srgbClr val="00B050"/>
                </a:solidFill>
              </a:rPr>
              <a:t>شکل گزارشی </a:t>
            </a:r>
            <a:r>
              <a:rPr lang="ar-SA" sz="2800" dirty="0">
                <a:solidFill>
                  <a:srgbClr val="00B050"/>
                </a:solidFill>
              </a:rPr>
              <a:t>–</a:t>
            </a:r>
            <a:r>
              <a:rPr lang="fa-IR" sz="2800" dirty="0">
                <a:solidFill>
                  <a:srgbClr val="00B050"/>
                </a:solidFill>
              </a:rPr>
              <a:t> </a:t>
            </a:r>
            <a:r>
              <a:rPr lang="fa-IR" sz="2800" dirty="0"/>
              <a:t>به روشی مشابه روش اول تهیه می شود با این تفاوت که در آن ابتدا دارایی ها نوشته شده و سپس بدهی ها و حقوق صاحبان سهام به جای انعکاس در سمت چپ ترازنامه ، در ادامه دارایی ها آورده می شود. </a:t>
            </a:r>
          </a:p>
          <a:p>
            <a:pPr algn="r" rtl="1">
              <a:spcBef>
                <a:spcPct val="50000"/>
              </a:spcBef>
              <a:buClr>
                <a:srgbClr val="FFFF00"/>
              </a:buClr>
              <a:buFont typeface="Wingdings 2" panose="05020102010507070707" pitchFamily="18" charset="2"/>
              <a:buAutoNum type="romanUcPeriod"/>
            </a:pPr>
            <a:r>
              <a:rPr lang="fa-IR" sz="2800" dirty="0">
                <a:solidFill>
                  <a:srgbClr val="00B050"/>
                </a:solidFill>
              </a:rPr>
              <a:t>شکل وضعیت مالی </a:t>
            </a:r>
            <a:r>
              <a:rPr lang="ar-SA" sz="2800" dirty="0">
                <a:solidFill>
                  <a:srgbClr val="00B050"/>
                </a:solidFill>
              </a:rPr>
              <a:t>–</a:t>
            </a:r>
            <a:r>
              <a:rPr lang="fa-IR" sz="2800" dirty="0">
                <a:solidFill>
                  <a:srgbClr val="00B050"/>
                </a:solidFill>
              </a:rPr>
              <a:t> </a:t>
            </a:r>
            <a:r>
              <a:rPr lang="fa-IR" sz="2800" dirty="0"/>
              <a:t>تاکید آن بر سرمایه در گردش و نیز خالص دارایی هایی است که از محل حقوق صاحبان سهام ، تامین مالی شده است.</a:t>
            </a:r>
            <a:endParaRPr lang="en-US" sz="2800" dirty="0"/>
          </a:p>
        </p:txBody>
      </p:sp>
      <p:sp>
        <p:nvSpPr>
          <p:cNvPr id="5" name="AutoShape 12">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3">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4">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5">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strips(downLeft)">
                                      <p:cBhvr>
                                        <p:cTn id="11" dur="500"/>
                                        <p:tgtEl>
                                          <p:spTgt spid="4">
                                            <p:txEl>
                                              <p:pRg st="0" end="0"/>
                                            </p:txEl>
                                          </p:spTgt>
                                        </p:tgtEl>
                                      </p:cBhvr>
                                    </p:animEffect>
                                  </p:childTnLst>
                                </p:cTn>
                              </p:par>
                            </p:childTnLst>
                          </p:cTn>
                        </p:par>
                        <p:par>
                          <p:cTn id="12" fill="hold">
                            <p:stCondLst>
                              <p:cond delay="1000"/>
                            </p:stCondLst>
                            <p:childTnLst>
                              <p:par>
                                <p:cTn id="13" presetID="18" presetClass="entr" presetSubtype="12" fill="hold" nodeType="after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strips(downLeft)">
                                      <p:cBhvr>
                                        <p:cTn id="15" dur="500"/>
                                        <p:tgtEl>
                                          <p:spTgt spid="4">
                                            <p:txEl>
                                              <p:pRg st="1" end="1"/>
                                            </p:txEl>
                                          </p:spTgt>
                                        </p:tgtEl>
                                      </p:cBhvr>
                                    </p:animEffect>
                                  </p:childTnLst>
                                </p:cTn>
                              </p:par>
                            </p:childTnLst>
                          </p:cTn>
                        </p:par>
                        <p:par>
                          <p:cTn id="16" fill="hold">
                            <p:stCondLst>
                              <p:cond delay="1500"/>
                            </p:stCondLst>
                            <p:childTnLst>
                              <p:par>
                                <p:cTn id="17" presetID="18" presetClass="entr" presetSubtype="12" fill="hold"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strips(downLeft)">
                                      <p:cBhvr>
                                        <p:cTn id="19" dur="500"/>
                                        <p:tgtEl>
                                          <p:spTgt spid="4">
                                            <p:txEl>
                                              <p:pRg st="2" end="2"/>
                                            </p:txEl>
                                          </p:spTgt>
                                        </p:tgtEl>
                                      </p:cBhvr>
                                    </p:animEffect>
                                  </p:childTnLst>
                                </p:cTn>
                              </p:par>
                            </p:childTnLst>
                          </p:cTn>
                        </p:par>
                        <p:par>
                          <p:cTn id="20" fill="hold">
                            <p:stCondLst>
                              <p:cond delay="2000"/>
                            </p:stCondLst>
                            <p:childTnLst>
                              <p:par>
                                <p:cTn id="21" presetID="18" presetClass="entr" presetSubtype="12" fill="hold" nodeType="after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strips(downLeft)">
                                      <p:cBhvr>
                                        <p:cTn id="23"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DB394700-FBA0-4B78-8FA7-F46DFC76ACE7}" type="slidenum">
              <a:rPr lang="en-US"/>
              <a:pPr/>
              <a:t>23</a:t>
            </a:fld>
            <a:endParaRPr lang="en-US"/>
          </a:p>
        </p:txBody>
      </p:sp>
      <p:sp>
        <p:nvSpPr>
          <p:cNvPr id="3" name="AutoShape 5"/>
          <p:cNvSpPr>
            <a:spLocks noChangeArrowheads="1"/>
          </p:cNvSpPr>
          <p:nvPr/>
        </p:nvSpPr>
        <p:spPr bwMode="auto">
          <a:xfrm>
            <a:off x="900113" y="476250"/>
            <a:ext cx="7380287" cy="649288"/>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800" dirty="0">
                <a:solidFill>
                  <a:srgbClr val="FF0000"/>
                </a:solidFill>
              </a:rPr>
              <a:t>فرمت کلی ترازنامه در شکل وضعیت مالی</a:t>
            </a:r>
            <a:endParaRPr lang="en-US" sz="2800" dirty="0">
              <a:solidFill>
                <a:srgbClr val="FF0000"/>
              </a:solidFill>
            </a:endParaRPr>
          </a:p>
        </p:txBody>
      </p:sp>
      <p:sp>
        <p:nvSpPr>
          <p:cNvPr id="4" name="Line 9"/>
          <p:cNvSpPr>
            <a:spLocks noChangeShapeType="1"/>
          </p:cNvSpPr>
          <p:nvPr/>
        </p:nvSpPr>
        <p:spPr bwMode="auto">
          <a:xfrm flipH="1">
            <a:off x="684213" y="1341438"/>
            <a:ext cx="784860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5" name="Text Box 10"/>
          <p:cNvSpPr txBox="1">
            <a:spLocks noChangeArrowheads="1"/>
          </p:cNvSpPr>
          <p:nvPr/>
        </p:nvSpPr>
        <p:spPr bwMode="auto">
          <a:xfrm>
            <a:off x="684213" y="1557338"/>
            <a:ext cx="7848600" cy="5008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marL="914400" indent="-457200" algn="l" rtl="0">
              <a:defRPr>
                <a:solidFill>
                  <a:schemeClr val="tx1"/>
                </a:solidFill>
                <a:latin typeface="Arial" panose="020B0604020202020204" pitchFamily="34" charset="0"/>
                <a:cs typeface="Arial" panose="020B0604020202020204" pitchFamily="34" charset="0"/>
              </a:defRPr>
            </a:lvl2pPr>
            <a:lvl3pPr marL="1371600" indent="-457200" algn="l" rtl="0">
              <a:defRPr>
                <a:solidFill>
                  <a:schemeClr val="tx1"/>
                </a:solidFill>
                <a:latin typeface="Arial" panose="020B0604020202020204" pitchFamily="34" charset="0"/>
                <a:cs typeface="Arial" panose="020B0604020202020204" pitchFamily="34" charset="0"/>
              </a:defRPr>
            </a:lvl3pPr>
            <a:lvl4pPr marL="1828800" indent="-457200" algn="l" rtl="0">
              <a:defRPr>
                <a:solidFill>
                  <a:schemeClr val="tx1"/>
                </a:solidFill>
                <a:latin typeface="Arial" panose="020B0604020202020204" pitchFamily="34" charset="0"/>
                <a:cs typeface="Arial" panose="020B0604020202020204" pitchFamily="34" charset="0"/>
              </a:defRPr>
            </a:lvl4pPr>
            <a:lvl5pPr marL="2286000" indent="-457200" algn="l" rtl="0">
              <a:defRPr>
                <a:solidFill>
                  <a:schemeClr val="tx1"/>
                </a:solidFill>
                <a:latin typeface="Arial" panose="020B0604020202020204" pitchFamily="34" charset="0"/>
                <a:cs typeface="Arial" panose="020B0604020202020204" pitchFamily="34" charset="0"/>
              </a:defRPr>
            </a:lvl5pPr>
            <a:lvl6pPr marL="27432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دارایی های جاری                                               ******</a:t>
            </a:r>
          </a:p>
          <a:p>
            <a:pPr algn="r" rtl="1">
              <a:spcBef>
                <a:spcPct val="50000"/>
              </a:spcBef>
              <a:buFontTx/>
              <a:buNone/>
            </a:pPr>
            <a:r>
              <a:rPr lang="fa-IR" sz="2800"/>
              <a:t>کسر می شود : بدهی های جاری                              ******</a:t>
            </a:r>
          </a:p>
          <a:p>
            <a:pPr algn="r" rtl="1">
              <a:spcBef>
                <a:spcPct val="50000"/>
              </a:spcBef>
              <a:buFontTx/>
              <a:buNone/>
            </a:pPr>
            <a:r>
              <a:rPr lang="fa-IR" sz="2800"/>
              <a:t>سرمایه در گردش                                                ******</a:t>
            </a:r>
          </a:p>
          <a:p>
            <a:pPr algn="r" rtl="1">
              <a:spcBef>
                <a:spcPct val="50000"/>
              </a:spcBef>
              <a:buFontTx/>
              <a:buNone/>
            </a:pPr>
            <a:r>
              <a:rPr lang="fa-IR" sz="2800"/>
              <a:t>دارایی های بلند مدت ( به تفکیک )                           ******</a:t>
            </a:r>
          </a:p>
          <a:p>
            <a:pPr algn="r" rtl="1">
              <a:spcBef>
                <a:spcPct val="50000"/>
              </a:spcBef>
              <a:buFontTx/>
              <a:buNone/>
            </a:pPr>
            <a:r>
              <a:rPr lang="fa-IR" sz="2800"/>
              <a:t>جمع                                                                ******</a:t>
            </a:r>
          </a:p>
          <a:p>
            <a:pPr algn="r" rtl="1">
              <a:spcBef>
                <a:spcPct val="50000"/>
              </a:spcBef>
              <a:buFontTx/>
              <a:buNone/>
            </a:pPr>
            <a:r>
              <a:rPr lang="fa-IR" sz="2800"/>
              <a:t>کسر می شود بدهی های بلند مدت                             ******</a:t>
            </a:r>
          </a:p>
          <a:p>
            <a:pPr algn="r" rtl="1">
              <a:spcBef>
                <a:spcPct val="50000"/>
              </a:spcBef>
              <a:buFontTx/>
              <a:buNone/>
            </a:pPr>
            <a:r>
              <a:rPr lang="fa-IR" sz="2800"/>
              <a:t>خالص دارایی ها که از منابع زیر تامین مالی شده           ******</a:t>
            </a:r>
          </a:p>
          <a:p>
            <a:pPr algn="r" rtl="1">
              <a:spcBef>
                <a:spcPct val="50000"/>
              </a:spcBef>
              <a:buFontTx/>
              <a:buNone/>
            </a:pPr>
            <a:r>
              <a:rPr lang="fa-IR" sz="2800"/>
              <a:t>حقوق صاحبان سهام ( اقلام به تفکیک )                     ******          </a:t>
            </a:r>
            <a:endParaRPr lang="en-US" sz="2800"/>
          </a:p>
        </p:txBody>
      </p:sp>
      <p:sp>
        <p:nvSpPr>
          <p:cNvPr id="6" name="Line 11"/>
          <p:cNvSpPr>
            <a:spLocks noChangeShapeType="1"/>
          </p:cNvSpPr>
          <p:nvPr/>
        </p:nvSpPr>
        <p:spPr bwMode="auto">
          <a:xfrm flipH="1">
            <a:off x="755650" y="2708275"/>
            <a:ext cx="107950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Line 12"/>
          <p:cNvSpPr>
            <a:spLocks noChangeShapeType="1"/>
          </p:cNvSpPr>
          <p:nvPr/>
        </p:nvSpPr>
        <p:spPr bwMode="auto">
          <a:xfrm flipH="1">
            <a:off x="755650" y="3933825"/>
            <a:ext cx="107950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Line 13"/>
          <p:cNvSpPr>
            <a:spLocks noChangeShapeType="1"/>
          </p:cNvSpPr>
          <p:nvPr/>
        </p:nvSpPr>
        <p:spPr bwMode="auto">
          <a:xfrm flipH="1">
            <a:off x="755650" y="5229225"/>
            <a:ext cx="107950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9" name="Line 14"/>
          <p:cNvSpPr>
            <a:spLocks noChangeShapeType="1"/>
          </p:cNvSpPr>
          <p:nvPr/>
        </p:nvSpPr>
        <p:spPr bwMode="auto">
          <a:xfrm flipH="1">
            <a:off x="755650" y="5876925"/>
            <a:ext cx="107950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0" name="Line 15"/>
          <p:cNvSpPr>
            <a:spLocks noChangeShapeType="1"/>
          </p:cNvSpPr>
          <p:nvPr/>
        </p:nvSpPr>
        <p:spPr bwMode="auto">
          <a:xfrm flipH="1">
            <a:off x="755650" y="6381750"/>
            <a:ext cx="107950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1" name="Line 16"/>
          <p:cNvSpPr>
            <a:spLocks noChangeShapeType="1"/>
          </p:cNvSpPr>
          <p:nvPr/>
        </p:nvSpPr>
        <p:spPr bwMode="auto">
          <a:xfrm flipH="1">
            <a:off x="755650" y="6524625"/>
            <a:ext cx="107950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AutoShape 21">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3" name="AutoShape 22">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4" name="AutoShape 23">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5" name="AutoShape 24">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39" presetClass="entr" presetSubtype="0" accel="10000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3" presetClass="entr" presetSubtype="16" fill="hold" nodeType="after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 calcmode="lin" valueType="num">
                                      <p:cBhvr>
                                        <p:cTn id="20"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par>
                          <p:cTn id="22" fill="hold">
                            <p:stCondLst>
                              <p:cond delay="1500"/>
                            </p:stCondLst>
                            <p:childTnLst>
                              <p:par>
                                <p:cTn id="23" presetID="23" presetClass="entr" presetSubtype="16" fill="hold" nodeType="after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p:cTn id="25"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1" end="1"/>
                                            </p:txEl>
                                          </p:spTgt>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39" presetClass="entr" presetSubtype="0" accel="100000" fill="hold" grpId="0" nodeType="after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6"/>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23" presetClass="entr" presetSubtype="16" fill="hold" nodeType="after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 calcmode="lin" valueType="num">
                                      <p:cBhvr>
                                        <p:cTn id="3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5">
                                            <p:txEl>
                                              <p:pRg st="2" end="2"/>
                                            </p:txEl>
                                          </p:spTgt>
                                        </p:tgtEl>
                                        <p:attrNameLst>
                                          <p:attrName>ppt_h</p:attrName>
                                        </p:attrNameLst>
                                      </p:cBhvr>
                                      <p:tavLst>
                                        <p:tav tm="0">
                                          <p:val>
                                            <p:fltVal val="0"/>
                                          </p:val>
                                        </p:tav>
                                        <p:tav tm="100000">
                                          <p:val>
                                            <p:strVal val="#ppt_h"/>
                                          </p:val>
                                        </p:tav>
                                      </p:tavLst>
                                    </p:anim>
                                  </p:childTnLst>
                                </p:cTn>
                              </p:par>
                            </p:childTnLst>
                          </p:cTn>
                        </p:par>
                        <p:par>
                          <p:cTn id="39" fill="hold">
                            <p:stCondLst>
                              <p:cond delay="3000"/>
                            </p:stCondLst>
                            <p:childTnLst>
                              <p:par>
                                <p:cTn id="40" presetID="23" presetClass="entr" presetSubtype="16" fill="hold" nodeType="after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 calcmode="lin" valueType="num">
                                      <p:cBhvr>
                                        <p:cTn id="4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3" end="3"/>
                                            </p:txEl>
                                          </p:spTgt>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39" presetClass="entr" presetSubtype="0" accel="100000"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7"/>
                                        </p:tgtEl>
                                        <p:attrNameLst>
                                          <p:attrName>ppt_y</p:attrName>
                                        </p:attrNameLst>
                                      </p:cBhvr>
                                      <p:tavLst>
                                        <p:tav tm="0">
                                          <p:val>
                                            <p:strVal val="#ppt_y"/>
                                          </p:val>
                                        </p:tav>
                                        <p:tav tm="100000">
                                          <p:val>
                                            <p:strVal val="#ppt_y"/>
                                          </p:val>
                                        </p:tav>
                                      </p:tavLst>
                                    </p:anim>
                                  </p:childTnLst>
                                </p:cTn>
                              </p:par>
                            </p:childTnLst>
                          </p:cTn>
                        </p:par>
                        <p:par>
                          <p:cTn id="51" fill="hold">
                            <p:stCondLst>
                              <p:cond delay="4000"/>
                            </p:stCondLst>
                            <p:childTnLst>
                              <p:par>
                                <p:cTn id="52" presetID="23" presetClass="entr" presetSubtype="16" fill="hold" nodeType="afterEffect">
                                  <p:stCondLst>
                                    <p:cond delay="0"/>
                                  </p:stCondLst>
                                  <p:childTnLst>
                                    <p:set>
                                      <p:cBhvr>
                                        <p:cTn id="53" dur="1" fill="hold">
                                          <p:stCondLst>
                                            <p:cond delay="0"/>
                                          </p:stCondLst>
                                        </p:cTn>
                                        <p:tgtEl>
                                          <p:spTgt spid="5">
                                            <p:txEl>
                                              <p:pRg st="4" end="4"/>
                                            </p:txEl>
                                          </p:spTgt>
                                        </p:tgtEl>
                                        <p:attrNameLst>
                                          <p:attrName>style.visibility</p:attrName>
                                        </p:attrNameLst>
                                      </p:cBhvr>
                                      <p:to>
                                        <p:strVal val="visible"/>
                                      </p:to>
                                    </p:set>
                                    <p:anim calcmode="lin" valueType="num">
                                      <p:cBhvr>
                                        <p:cTn id="54"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55" dur="500" fill="hold"/>
                                        <p:tgtEl>
                                          <p:spTgt spid="5">
                                            <p:txEl>
                                              <p:pRg st="4" end="4"/>
                                            </p:txEl>
                                          </p:spTgt>
                                        </p:tgtEl>
                                        <p:attrNameLst>
                                          <p:attrName>ppt_h</p:attrName>
                                        </p:attrNameLst>
                                      </p:cBhvr>
                                      <p:tavLst>
                                        <p:tav tm="0">
                                          <p:val>
                                            <p:fltVal val="0"/>
                                          </p:val>
                                        </p:tav>
                                        <p:tav tm="100000">
                                          <p:val>
                                            <p:strVal val="#ppt_h"/>
                                          </p:val>
                                        </p:tav>
                                      </p:tavLst>
                                    </p:anim>
                                  </p:childTnLst>
                                </p:cTn>
                              </p:par>
                            </p:childTnLst>
                          </p:cTn>
                        </p:par>
                        <p:par>
                          <p:cTn id="56" fill="hold">
                            <p:stCondLst>
                              <p:cond delay="4500"/>
                            </p:stCondLst>
                            <p:childTnLst>
                              <p:par>
                                <p:cTn id="57" presetID="23" presetClass="entr" presetSubtype="16" fill="hold" nodeType="afterEffect">
                                  <p:stCondLst>
                                    <p:cond delay="0"/>
                                  </p:stCondLst>
                                  <p:childTnLst>
                                    <p:set>
                                      <p:cBhvr>
                                        <p:cTn id="58" dur="1" fill="hold">
                                          <p:stCondLst>
                                            <p:cond delay="0"/>
                                          </p:stCondLst>
                                        </p:cTn>
                                        <p:tgtEl>
                                          <p:spTgt spid="5">
                                            <p:txEl>
                                              <p:pRg st="5" end="5"/>
                                            </p:txEl>
                                          </p:spTgt>
                                        </p:tgtEl>
                                        <p:attrNameLst>
                                          <p:attrName>style.visibility</p:attrName>
                                        </p:attrNameLst>
                                      </p:cBhvr>
                                      <p:to>
                                        <p:strVal val="visible"/>
                                      </p:to>
                                    </p:set>
                                    <p:anim calcmode="lin" valueType="num">
                                      <p:cBhvr>
                                        <p:cTn id="59"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60" dur="500" fill="hold"/>
                                        <p:tgtEl>
                                          <p:spTgt spid="5">
                                            <p:txEl>
                                              <p:pRg st="5" end="5"/>
                                            </p:txEl>
                                          </p:spTgt>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39" presetClass="entr" presetSubtype="0" accel="100000" fill="hold" grpId="0" nodeType="afterEffect">
                                  <p:stCondLst>
                                    <p:cond delay="0"/>
                                  </p:stCondLst>
                                  <p:childTnLst>
                                    <p:set>
                                      <p:cBhvr>
                                        <p:cTn id="63" dur="1" fill="hold">
                                          <p:stCondLst>
                                            <p:cond delay="0"/>
                                          </p:stCondLst>
                                        </p:cTn>
                                        <p:tgtEl>
                                          <p:spTgt spid="8"/>
                                        </p:tgtEl>
                                        <p:attrNameLst>
                                          <p:attrName>style.visibility</p:attrName>
                                        </p:attrNameLst>
                                      </p:cBhvr>
                                      <p:to>
                                        <p:strVal val="visible"/>
                                      </p:to>
                                    </p:set>
                                    <p:anim calcmode="lin" valueType="num">
                                      <p:cBhvr>
                                        <p:cTn id="64"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65"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66"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67" dur="500" fill="hold"/>
                                        <p:tgtEl>
                                          <p:spTgt spid="8"/>
                                        </p:tgtEl>
                                        <p:attrNameLst>
                                          <p:attrName>ppt_y</p:attrName>
                                        </p:attrNameLst>
                                      </p:cBhvr>
                                      <p:tavLst>
                                        <p:tav tm="0">
                                          <p:val>
                                            <p:strVal val="#ppt_y"/>
                                          </p:val>
                                        </p:tav>
                                        <p:tav tm="100000">
                                          <p:val>
                                            <p:strVal val="#ppt_y"/>
                                          </p:val>
                                        </p:tav>
                                      </p:tavLst>
                                    </p:anim>
                                  </p:childTnLst>
                                </p:cTn>
                              </p:par>
                            </p:childTnLst>
                          </p:cTn>
                        </p:par>
                        <p:par>
                          <p:cTn id="68" fill="hold">
                            <p:stCondLst>
                              <p:cond delay="5500"/>
                            </p:stCondLst>
                            <p:childTnLst>
                              <p:par>
                                <p:cTn id="69" presetID="23" presetClass="entr" presetSubtype="16" fill="hold" nodeType="afterEffect">
                                  <p:stCondLst>
                                    <p:cond delay="0"/>
                                  </p:stCondLst>
                                  <p:childTnLst>
                                    <p:set>
                                      <p:cBhvr>
                                        <p:cTn id="70" dur="1" fill="hold">
                                          <p:stCondLst>
                                            <p:cond delay="0"/>
                                          </p:stCondLst>
                                        </p:cTn>
                                        <p:tgtEl>
                                          <p:spTgt spid="5">
                                            <p:txEl>
                                              <p:pRg st="6" end="6"/>
                                            </p:txEl>
                                          </p:spTgt>
                                        </p:tgtEl>
                                        <p:attrNameLst>
                                          <p:attrName>style.visibility</p:attrName>
                                        </p:attrNameLst>
                                      </p:cBhvr>
                                      <p:to>
                                        <p:strVal val="visible"/>
                                      </p:to>
                                    </p:set>
                                    <p:anim calcmode="lin" valueType="num">
                                      <p:cBhvr>
                                        <p:cTn id="71"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72" dur="500" fill="hold"/>
                                        <p:tgtEl>
                                          <p:spTgt spid="5">
                                            <p:txEl>
                                              <p:pRg st="6" end="6"/>
                                            </p:txEl>
                                          </p:spTgt>
                                        </p:tgtEl>
                                        <p:attrNameLst>
                                          <p:attrName>ppt_h</p:attrName>
                                        </p:attrNameLst>
                                      </p:cBhvr>
                                      <p:tavLst>
                                        <p:tav tm="0">
                                          <p:val>
                                            <p:fltVal val="0"/>
                                          </p:val>
                                        </p:tav>
                                        <p:tav tm="100000">
                                          <p:val>
                                            <p:strVal val="#ppt_h"/>
                                          </p:val>
                                        </p:tav>
                                      </p:tavLst>
                                    </p:anim>
                                  </p:childTnLst>
                                </p:cTn>
                              </p:par>
                            </p:childTnLst>
                          </p:cTn>
                        </p:par>
                        <p:par>
                          <p:cTn id="73" fill="hold">
                            <p:stCondLst>
                              <p:cond delay="6000"/>
                            </p:stCondLst>
                            <p:childTnLst>
                              <p:par>
                                <p:cTn id="74" presetID="39" presetClass="entr" presetSubtype="0" accel="100000" fill="hold" grpId="0" nodeType="afterEffect">
                                  <p:stCondLst>
                                    <p:cond delay="0"/>
                                  </p:stCondLst>
                                  <p:childTnLst>
                                    <p:set>
                                      <p:cBhvr>
                                        <p:cTn id="75" dur="1" fill="hold">
                                          <p:stCondLst>
                                            <p:cond delay="0"/>
                                          </p:stCondLst>
                                        </p:cTn>
                                        <p:tgtEl>
                                          <p:spTgt spid="9"/>
                                        </p:tgtEl>
                                        <p:attrNameLst>
                                          <p:attrName>style.visibility</p:attrName>
                                        </p:attrNameLst>
                                      </p:cBhvr>
                                      <p:to>
                                        <p:strVal val="visible"/>
                                      </p:to>
                                    </p:set>
                                    <p:anim calcmode="lin" valueType="num">
                                      <p:cBhvr>
                                        <p:cTn id="76"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77"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78"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79" dur="500" fill="hold"/>
                                        <p:tgtEl>
                                          <p:spTgt spid="9"/>
                                        </p:tgtEl>
                                        <p:attrNameLst>
                                          <p:attrName>ppt_y</p:attrName>
                                        </p:attrNameLst>
                                      </p:cBhvr>
                                      <p:tavLst>
                                        <p:tav tm="0">
                                          <p:val>
                                            <p:strVal val="#ppt_y"/>
                                          </p:val>
                                        </p:tav>
                                        <p:tav tm="100000">
                                          <p:val>
                                            <p:strVal val="#ppt_y"/>
                                          </p:val>
                                        </p:tav>
                                      </p:tavLst>
                                    </p:anim>
                                  </p:childTnLst>
                                </p:cTn>
                              </p:par>
                            </p:childTnLst>
                          </p:cTn>
                        </p:par>
                        <p:par>
                          <p:cTn id="80" fill="hold">
                            <p:stCondLst>
                              <p:cond delay="6500"/>
                            </p:stCondLst>
                            <p:childTnLst>
                              <p:par>
                                <p:cTn id="81" presetID="23" presetClass="entr" presetSubtype="16" fill="hold" nodeType="afterEffect">
                                  <p:stCondLst>
                                    <p:cond delay="0"/>
                                  </p:stCondLst>
                                  <p:childTnLst>
                                    <p:set>
                                      <p:cBhvr>
                                        <p:cTn id="82" dur="1" fill="hold">
                                          <p:stCondLst>
                                            <p:cond delay="0"/>
                                          </p:stCondLst>
                                        </p:cTn>
                                        <p:tgtEl>
                                          <p:spTgt spid="5">
                                            <p:txEl>
                                              <p:pRg st="7" end="7"/>
                                            </p:txEl>
                                          </p:spTgt>
                                        </p:tgtEl>
                                        <p:attrNameLst>
                                          <p:attrName>style.visibility</p:attrName>
                                        </p:attrNameLst>
                                      </p:cBhvr>
                                      <p:to>
                                        <p:strVal val="visible"/>
                                      </p:to>
                                    </p:set>
                                    <p:anim calcmode="lin" valueType="num">
                                      <p:cBhvr>
                                        <p:cTn id="83"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84" dur="500" fill="hold"/>
                                        <p:tgtEl>
                                          <p:spTgt spid="5">
                                            <p:txEl>
                                              <p:pRg st="7" end="7"/>
                                            </p:txEl>
                                          </p:spTgt>
                                        </p:tgtEl>
                                        <p:attrNameLst>
                                          <p:attrName>ppt_h</p:attrName>
                                        </p:attrNameLst>
                                      </p:cBhvr>
                                      <p:tavLst>
                                        <p:tav tm="0">
                                          <p:val>
                                            <p:fltVal val="0"/>
                                          </p:val>
                                        </p:tav>
                                        <p:tav tm="100000">
                                          <p:val>
                                            <p:strVal val="#ppt_h"/>
                                          </p:val>
                                        </p:tav>
                                      </p:tavLst>
                                    </p:anim>
                                  </p:childTnLst>
                                </p:cTn>
                              </p:par>
                            </p:childTnLst>
                          </p:cTn>
                        </p:par>
                        <p:par>
                          <p:cTn id="85" fill="hold">
                            <p:stCondLst>
                              <p:cond delay="7000"/>
                            </p:stCondLst>
                            <p:childTnLst>
                              <p:par>
                                <p:cTn id="86" presetID="39" presetClass="entr" presetSubtype="0" accel="100000" fill="hold" grpId="0" nodeType="after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p:cTn id="88" dur="500" fill="hold"/>
                                        <p:tgtEl>
                                          <p:spTgt spid="10"/>
                                        </p:tgtEl>
                                        <p:attrNameLst>
                                          <p:attrName>ppt_h</p:attrName>
                                        </p:attrNameLst>
                                      </p:cBhvr>
                                      <p:tavLst>
                                        <p:tav tm="0">
                                          <p:val>
                                            <p:strVal val="#ppt_h/20"/>
                                          </p:val>
                                        </p:tav>
                                        <p:tav tm="50000">
                                          <p:val>
                                            <p:strVal val="#ppt_h/20"/>
                                          </p:val>
                                        </p:tav>
                                        <p:tav tm="100000">
                                          <p:val>
                                            <p:strVal val="#ppt_h"/>
                                          </p:val>
                                        </p:tav>
                                      </p:tavLst>
                                    </p:anim>
                                    <p:anim calcmode="lin" valueType="num">
                                      <p:cBhvr>
                                        <p:cTn id="89" dur="500" fill="hold"/>
                                        <p:tgtEl>
                                          <p:spTgt spid="10"/>
                                        </p:tgtEl>
                                        <p:attrNameLst>
                                          <p:attrName>ppt_w</p:attrName>
                                        </p:attrNameLst>
                                      </p:cBhvr>
                                      <p:tavLst>
                                        <p:tav tm="0">
                                          <p:val>
                                            <p:strVal val="#ppt_w+.3"/>
                                          </p:val>
                                        </p:tav>
                                        <p:tav tm="50000">
                                          <p:val>
                                            <p:strVal val="#ppt_w+.3"/>
                                          </p:val>
                                        </p:tav>
                                        <p:tav tm="100000">
                                          <p:val>
                                            <p:strVal val="#ppt_w"/>
                                          </p:val>
                                        </p:tav>
                                      </p:tavLst>
                                    </p:anim>
                                    <p:anim calcmode="lin" valueType="num">
                                      <p:cBhvr>
                                        <p:cTn id="90" dur="500" fill="hold"/>
                                        <p:tgtEl>
                                          <p:spTgt spid="10"/>
                                        </p:tgtEl>
                                        <p:attrNameLst>
                                          <p:attrName>ppt_x</p:attrName>
                                        </p:attrNameLst>
                                      </p:cBhvr>
                                      <p:tavLst>
                                        <p:tav tm="0">
                                          <p:val>
                                            <p:strVal val="#ppt_x-.3"/>
                                          </p:val>
                                        </p:tav>
                                        <p:tav tm="50000">
                                          <p:val>
                                            <p:strVal val="#ppt_x"/>
                                          </p:val>
                                        </p:tav>
                                        <p:tav tm="100000">
                                          <p:val>
                                            <p:strVal val="#ppt_x"/>
                                          </p:val>
                                        </p:tav>
                                      </p:tavLst>
                                    </p:anim>
                                    <p:anim calcmode="lin" valueType="num">
                                      <p:cBhvr>
                                        <p:cTn id="91" dur="500" fill="hold"/>
                                        <p:tgtEl>
                                          <p:spTgt spid="10"/>
                                        </p:tgtEl>
                                        <p:attrNameLst>
                                          <p:attrName>ppt_y</p:attrName>
                                        </p:attrNameLst>
                                      </p:cBhvr>
                                      <p:tavLst>
                                        <p:tav tm="0">
                                          <p:val>
                                            <p:strVal val="#ppt_y"/>
                                          </p:val>
                                        </p:tav>
                                        <p:tav tm="100000">
                                          <p:val>
                                            <p:strVal val="#ppt_y"/>
                                          </p:val>
                                        </p:tav>
                                      </p:tavLst>
                                    </p:anim>
                                  </p:childTnLst>
                                </p:cTn>
                              </p:par>
                            </p:childTnLst>
                          </p:cTn>
                        </p:par>
                        <p:par>
                          <p:cTn id="92" fill="hold">
                            <p:stCondLst>
                              <p:cond delay="7500"/>
                            </p:stCondLst>
                            <p:childTnLst>
                              <p:par>
                                <p:cTn id="93" presetID="39" presetClass="entr" presetSubtype="0" accel="100000" fill="hold" grpId="0" nodeType="afterEffect">
                                  <p:stCondLst>
                                    <p:cond delay="0"/>
                                  </p:stCondLst>
                                  <p:childTnLst>
                                    <p:set>
                                      <p:cBhvr>
                                        <p:cTn id="94" dur="1" fill="hold">
                                          <p:stCondLst>
                                            <p:cond delay="0"/>
                                          </p:stCondLst>
                                        </p:cTn>
                                        <p:tgtEl>
                                          <p:spTgt spid="11"/>
                                        </p:tgtEl>
                                        <p:attrNameLst>
                                          <p:attrName>style.visibility</p:attrName>
                                        </p:attrNameLst>
                                      </p:cBhvr>
                                      <p:to>
                                        <p:strVal val="visible"/>
                                      </p:to>
                                    </p:set>
                                    <p:anim calcmode="lin" valueType="num">
                                      <p:cBhvr>
                                        <p:cTn id="95"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96"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97"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9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C22FAEE1-3B3B-497A-9BB8-1B44FE73038C}" type="slidenum">
              <a:rPr lang="en-US"/>
              <a:pPr/>
              <a:t>3</a:t>
            </a:fld>
            <a:endParaRPr lang="en-US"/>
          </a:p>
        </p:txBody>
      </p:sp>
      <p:sp>
        <p:nvSpPr>
          <p:cNvPr id="3" name="Rectangle 2"/>
          <p:cNvSpPr txBox="1">
            <a:spLocks noChangeArrowheads="1"/>
          </p:cNvSpPr>
          <p:nvPr/>
        </p:nvSpPr>
        <p:spPr>
          <a:xfrm>
            <a:off x="457200" y="1600200"/>
            <a:ext cx="8229600" cy="4525963"/>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Box 3"/>
          <p:cNvSpPr txBox="1">
            <a:spLocks noChangeArrowheads="1"/>
          </p:cNvSpPr>
          <p:nvPr/>
        </p:nvSpPr>
        <p:spPr bwMode="auto">
          <a:xfrm>
            <a:off x="684213" y="2852738"/>
            <a:ext cx="7848600" cy="30210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buClrTx/>
              <a:buFontTx/>
              <a:buNone/>
            </a:pPr>
            <a:r>
              <a:rPr lang="fa-IR" sz="4800" i="1">
                <a:solidFill>
                  <a:srgbClr val="00FF00"/>
                </a:solidFill>
                <a:latin typeface="Arial" panose="020B0604020202020204" pitchFamily="34" charset="0"/>
              </a:rPr>
              <a:t>ترازنامه </a:t>
            </a:r>
          </a:p>
          <a:p>
            <a:pPr algn="ctr">
              <a:spcBef>
                <a:spcPct val="50000"/>
              </a:spcBef>
              <a:buClrTx/>
              <a:buFontTx/>
              <a:buNone/>
            </a:pPr>
            <a:r>
              <a:rPr lang="fa-IR" sz="4800" i="1">
                <a:solidFill>
                  <a:srgbClr val="00FF00"/>
                </a:solidFill>
                <a:latin typeface="Arial" panose="020B0604020202020204" pitchFamily="34" charset="0"/>
              </a:rPr>
              <a:t>یا </a:t>
            </a:r>
          </a:p>
          <a:p>
            <a:pPr algn="ctr">
              <a:spcBef>
                <a:spcPct val="50000"/>
              </a:spcBef>
              <a:buClrTx/>
              <a:buFontTx/>
              <a:buNone/>
            </a:pPr>
            <a:r>
              <a:rPr lang="fa-IR" sz="4800" i="1">
                <a:solidFill>
                  <a:srgbClr val="00FF00"/>
                </a:solidFill>
                <a:latin typeface="Arial" panose="020B0604020202020204" pitchFamily="34" charset="0"/>
              </a:rPr>
              <a:t> صورت وضعیت مالی</a:t>
            </a:r>
            <a:endParaRPr lang="en-US" sz="4800" i="1">
              <a:solidFill>
                <a:srgbClr val="00FF00"/>
              </a:solidFill>
              <a:latin typeface="Arial" panose="020B0604020202020204" pitchFamily="34" charset="0"/>
            </a:endParaRPr>
          </a:p>
        </p:txBody>
      </p:sp>
      <p:sp>
        <p:nvSpPr>
          <p:cNvPr id="5" name="Text Box 4"/>
          <p:cNvSpPr txBox="1">
            <a:spLocks noChangeArrowheads="1"/>
          </p:cNvSpPr>
          <p:nvPr/>
        </p:nvSpPr>
        <p:spPr bwMode="auto">
          <a:xfrm>
            <a:off x="3492500" y="423863"/>
            <a:ext cx="3476625"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rtl="0">
              <a:buClrTx/>
              <a:buFontTx/>
              <a:buNone/>
            </a:pPr>
            <a:endParaRPr lang="fa-IR" sz="1800" b="0">
              <a:latin typeface="Arial" panose="020B0604020202020204" pitchFamily="34" charset="0"/>
            </a:endParaRPr>
          </a:p>
        </p:txBody>
      </p:sp>
      <p:sp>
        <p:nvSpPr>
          <p:cNvPr id="6" name="Text Box 5"/>
          <p:cNvSpPr txBox="1">
            <a:spLocks noChangeArrowheads="1"/>
          </p:cNvSpPr>
          <p:nvPr/>
        </p:nvSpPr>
        <p:spPr bwMode="auto">
          <a:xfrm>
            <a:off x="3348038" y="620713"/>
            <a:ext cx="3168650" cy="1098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buClrTx/>
              <a:buFontTx/>
              <a:buNone/>
            </a:pPr>
            <a:r>
              <a:rPr lang="fa-IR" sz="6600" dirty="0">
                <a:solidFill>
                  <a:srgbClr val="FF0000"/>
                </a:solidFill>
                <a:latin typeface="Palace Script MT Semi Bold" pitchFamily="2" charset="0"/>
                <a:cs typeface="B Kamran Outline" panose="00000400000000000000" pitchFamily="2" charset="-78"/>
              </a:rPr>
              <a:t>فصل سوم</a:t>
            </a:r>
            <a:endParaRPr lang="en-US" sz="6600" dirty="0">
              <a:solidFill>
                <a:srgbClr val="FF0000"/>
              </a:solidFill>
              <a:latin typeface="Palace Script MT Semi Bold" pitchFamily="2" charset="0"/>
              <a:cs typeface="B Kamran Outline" panose="00000400000000000000" pitchFamily="2" charset="-78"/>
            </a:endParaRPr>
          </a:p>
        </p:txBody>
      </p:sp>
      <p:sp>
        <p:nvSpPr>
          <p:cNvPr id="7" name="AutoShape 6"/>
          <p:cNvSpPr>
            <a:spLocks noChangeArrowheads="1"/>
          </p:cNvSpPr>
          <p:nvPr/>
        </p:nvSpPr>
        <p:spPr bwMode="auto">
          <a:xfrm>
            <a:off x="2916238" y="188913"/>
            <a:ext cx="3960812" cy="2016125"/>
          </a:xfrm>
          <a:prstGeom prst="horizontalScroll">
            <a:avLst>
              <a:gd name="adj" fmla="val 12500"/>
            </a:avLst>
          </a:prstGeom>
          <a:noFill/>
          <a:ln w="3175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Oval 7"/>
          <p:cNvSpPr>
            <a:spLocks noChangeArrowheads="1"/>
          </p:cNvSpPr>
          <p:nvPr/>
        </p:nvSpPr>
        <p:spPr bwMode="auto">
          <a:xfrm>
            <a:off x="827088" y="2492375"/>
            <a:ext cx="7704137" cy="3959225"/>
          </a:xfrm>
          <a:prstGeom prst="ellipse">
            <a:avLst/>
          </a:prstGeom>
          <a:noFill/>
          <a:ln w="31750">
            <a:solidFill>
              <a:srgbClr val="FFFF00"/>
            </a:solidFill>
            <a:prstDash val="dash"/>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9" name="AutoShape 25">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0" name="AutoShape 26">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1" name="AutoShape 27">
            <a:hlinkClick r:id="" action="ppaction://hlinkshowjump?jump=previousslide" highlightClick="1"/>
          </p:cNvPr>
          <p:cNvSpPr>
            <a:spLocks noChangeArrowheads="1"/>
          </p:cNvSpPr>
          <p:nvPr/>
        </p:nvSpPr>
        <p:spPr bwMode="auto">
          <a:xfrm>
            <a:off x="0" y="0"/>
            <a:ext cx="395288" cy="404813"/>
          </a:xfrm>
          <a:prstGeom prst="actionButtonBackPrevious">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AutoShape 28">
            <a:hlinkClick r:id="" action="ppaction://hlinkshowjump?jump=nextslide" highlightClick="1"/>
          </p:cNvPr>
          <p:cNvSpPr>
            <a:spLocks noChangeArrowheads="1"/>
          </p:cNvSpPr>
          <p:nvPr/>
        </p:nvSpPr>
        <p:spPr bwMode="auto">
          <a:xfrm>
            <a:off x="395288" y="0"/>
            <a:ext cx="395287" cy="404813"/>
          </a:xfrm>
          <a:prstGeom prst="actionButtonForwardNex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31" presetClass="entr" presetSubtype="0" fill="hold" grpId="0" nodeType="afterEffect">
                                  <p:stCondLst>
                                    <p:cond delay="0"/>
                                  </p:stCondLst>
                                  <p:iterate type="lt">
                                    <p:tmPct val="5000"/>
                                  </p:iterate>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childTnLst>
                          </p:cTn>
                        </p:par>
                        <p:par>
                          <p:cTn id="17" fill="hold">
                            <p:stCondLst>
                              <p:cond delay="2250"/>
                            </p:stCondLst>
                            <p:childTnLst>
                              <p:par>
                                <p:cTn id="18" presetID="25"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23" dur="1000" fill="hold"/>
                                        <p:tgtEl>
                                          <p:spTgt spid="8"/>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8"/>
                                        </p:tgtEl>
                                      </p:cBhvr>
                                    </p:animEffect>
                                  </p:childTnLst>
                                </p:cTn>
                              </p:par>
                            </p:childTnLst>
                          </p:cTn>
                        </p:par>
                        <p:par>
                          <p:cTn id="28" fill="hold">
                            <p:stCondLst>
                              <p:cond delay="3250"/>
                            </p:stCondLst>
                            <p:childTnLst>
                              <p:par>
                                <p:cTn id="29" presetID="35" presetClass="entr" presetSubtype="0" fill="hold" nodeType="after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tgtEl>
                                          <p:spTgt spid="4">
                                            <p:txEl>
                                              <p:pRg st="0" end="0"/>
                                            </p:txEl>
                                          </p:spTgt>
                                        </p:tgtEl>
                                      </p:cBhvr>
                                    </p:animEffect>
                                    <p:anim calcmode="lin" valueType="num">
                                      <p:cBhvr>
                                        <p:cTn id="32" dur="1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33"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34" dur="1000" fill="hold"/>
                                        <p:tgtEl>
                                          <p:spTgt spid="4">
                                            <p:txEl>
                                              <p:pRg st="0" end="0"/>
                                            </p:txEl>
                                          </p:spTgt>
                                        </p:tgtEl>
                                        <p:attrNameLst>
                                          <p:attrName>ppt_w</p:attrName>
                                        </p:attrNameLst>
                                      </p:cBhvr>
                                      <p:tavLst>
                                        <p:tav tm="0">
                                          <p:val>
                                            <p:fltVal val="0"/>
                                          </p:val>
                                        </p:tav>
                                        <p:tav tm="100000">
                                          <p:val>
                                            <p:strVal val="#ppt_w"/>
                                          </p:val>
                                        </p:tav>
                                      </p:tavLst>
                                    </p:anim>
                                  </p:childTnLst>
                                </p:cTn>
                              </p:par>
                              <p:par>
                                <p:cTn id="35" presetID="35" presetClass="entr" presetSubtype="0"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fade">
                                      <p:cBhvr>
                                        <p:cTn id="37" dur="1000"/>
                                        <p:tgtEl>
                                          <p:spTgt spid="4">
                                            <p:txEl>
                                              <p:pRg st="1" end="1"/>
                                            </p:txEl>
                                          </p:spTgt>
                                        </p:tgtEl>
                                      </p:cBhvr>
                                    </p:animEffect>
                                    <p:anim calcmode="lin" valueType="num">
                                      <p:cBhvr>
                                        <p:cTn id="38" dur="1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39"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40" dur="1000" fill="hold"/>
                                        <p:tgtEl>
                                          <p:spTgt spid="4">
                                            <p:txEl>
                                              <p:pRg st="1" end="1"/>
                                            </p:txEl>
                                          </p:spTgt>
                                        </p:tgtEl>
                                        <p:attrNameLst>
                                          <p:attrName>ppt_w</p:attrName>
                                        </p:attrNameLst>
                                      </p:cBhvr>
                                      <p:tavLst>
                                        <p:tav tm="0">
                                          <p:val>
                                            <p:fltVal val="0"/>
                                          </p:val>
                                        </p:tav>
                                        <p:tav tm="100000">
                                          <p:val>
                                            <p:strVal val="#ppt_w"/>
                                          </p:val>
                                        </p:tav>
                                      </p:tavLst>
                                    </p:anim>
                                  </p:childTnLst>
                                </p:cTn>
                              </p:par>
                              <p:par>
                                <p:cTn id="41" presetID="35" presetClass="entr" presetSubtype="0" fill="hold" nodeType="with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fade">
                                      <p:cBhvr>
                                        <p:cTn id="43" dur="1000"/>
                                        <p:tgtEl>
                                          <p:spTgt spid="4">
                                            <p:txEl>
                                              <p:pRg st="2" end="2"/>
                                            </p:txEl>
                                          </p:spTgt>
                                        </p:tgtEl>
                                      </p:cBhvr>
                                    </p:animEffect>
                                    <p:anim calcmode="lin" valueType="num">
                                      <p:cBhvr>
                                        <p:cTn id="44" dur="1000" fill="hold"/>
                                        <p:tgtEl>
                                          <p:spTgt spid="4">
                                            <p:txEl>
                                              <p:pRg st="2" end="2"/>
                                            </p:txEl>
                                          </p:spTgt>
                                        </p:tgtEl>
                                        <p:attrNameLst>
                                          <p:attrName>style.rotation</p:attrName>
                                        </p:attrNameLst>
                                      </p:cBhvr>
                                      <p:tavLst>
                                        <p:tav tm="0">
                                          <p:val>
                                            <p:fltVal val="720"/>
                                          </p:val>
                                        </p:tav>
                                        <p:tav tm="100000">
                                          <p:val>
                                            <p:fltVal val="0"/>
                                          </p:val>
                                        </p:tav>
                                      </p:tavLst>
                                    </p:anim>
                                    <p:anim calcmode="lin" valueType="num">
                                      <p:cBhvr>
                                        <p:cTn id="45"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46" dur="1000" fill="hold"/>
                                        <p:tgtEl>
                                          <p:spTgt spid="4">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E85CD6B7-FBDA-47B0-B62B-1929C1F67901}" type="slidenum">
              <a:rPr lang="en-US"/>
              <a:pPr/>
              <a:t>4</a:t>
            </a:fld>
            <a:endParaRPr lang="en-US"/>
          </a:p>
        </p:txBody>
      </p:sp>
      <p:sp>
        <p:nvSpPr>
          <p:cNvPr id="3" name="AutoShape 5"/>
          <p:cNvSpPr>
            <a:spLocks noChangeArrowheads="1"/>
          </p:cNvSpPr>
          <p:nvPr/>
        </p:nvSpPr>
        <p:spPr bwMode="auto">
          <a:xfrm>
            <a:off x="3059113" y="549275"/>
            <a:ext cx="5689600" cy="1295400"/>
          </a:xfrm>
          <a:prstGeom prst="star8">
            <a:avLst>
              <a:gd name="adj" fmla="val 38250"/>
            </a:avLst>
          </a:prstGeom>
          <a:gradFill rotWithShape="1">
            <a:gsLst>
              <a:gs pos="0">
                <a:srgbClr val="FF0000"/>
              </a:gs>
              <a:gs pos="100000">
                <a:schemeClr val="folHlink"/>
              </a:gs>
            </a:gsLst>
            <a:path path="shape">
              <a:fillToRect l="50000" t="50000" r="50000" b="50000"/>
            </a:path>
          </a:gra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400" dirty="0">
                <a:solidFill>
                  <a:schemeClr val="bg1"/>
                </a:solidFill>
              </a:rPr>
              <a:t>ترازنامه یا صورت وضعیت مالی </a:t>
            </a:r>
            <a:endParaRPr lang="en-US" sz="2400" dirty="0">
              <a:solidFill>
                <a:schemeClr val="bg1"/>
              </a:solidFill>
            </a:endParaRPr>
          </a:p>
        </p:txBody>
      </p:sp>
      <p:sp>
        <p:nvSpPr>
          <p:cNvPr id="4" name="Text Box 6"/>
          <p:cNvSpPr txBox="1">
            <a:spLocks noChangeArrowheads="1"/>
          </p:cNvSpPr>
          <p:nvPr/>
        </p:nvSpPr>
        <p:spPr bwMode="auto">
          <a:xfrm>
            <a:off x="250825" y="2349500"/>
            <a:ext cx="8569325" cy="2893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panose="05000000000000000000" pitchFamily="2" charset="2"/>
              <a:buChar char="v"/>
            </a:pPr>
            <a:r>
              <a:rPr lang="fa-IR" sz="2800" dirty="0"/>
              <a:t>ترازنامه صورتحسابی است که وضعیت مالی واحد تجاری را در یک  مقطع زمانی  مشخص نشان می دهد.  وضعیت مالی شامل  اطلاعاتی در رابطه  با  داراییها ،  بدهی ها و حقوق صاحبان سهام می باشد.</a:t>
            </a:r>
          </a:p>
          <a:p>
            <a:pPr algn="r" rtl="1">
              <a:spcBef>
                <a:spcPct val="50000"/>
              </a:spcBef>
              <a:buClr>
                <a:srgbClr val="FFFF00"/>
              </a:buClr>
              <a:buFont typeface="Wingdings" panose="05000000000000000000" pitchFamily="2" charset="2"/>
              <a:buChar char="v"/>
            </a:pPr>
            <a:r>
              <a:rPr lang="fa-IR" sz="2800" dirty="0"/>
              <a:t>کلیه اقلام ترازنامه باید به شکل طبقه بندی شده ارائه گردد. هدف از این طبقه بندی ، تسهیل  تجزیه و  تحلیل  اطلاعات مالی و ارائه خلاصه های مفید از آن می باشد.</a:t>
            </a:r>
            <a:endParaRPr lang="en-US" sz="2800" dirty="0"/>
          </a:p>
        </p:txBody>
      </p:sp>
      <p:sp>
        <p:nvSpPr>
          <p:cNvPr id="5" name="AutoShape 15">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6">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7">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8">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500"/>
                                        <p:tgtEl>
                                          <p:spTgt spid="3"/>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p:cTn id="16"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D576CCE9-AE5D-4868-92DA-CEF3D2AD68DC}" type="slidenum">
              <a:rPr lang="en-US"/>
              <a:pPr/>
              <a:t>5</a:t>
            </a:fld>
            <a:endParaRPr lang="en-US"/>
          </a:p>
        </p:txBody>
      </p:sp>
      <p:sp>
        <p:nvSpPr>
          <p:cNvPr id="3" name="AutoShape 4"/>
          <p:cNvSpPr>
            <a:spLocks noChangeArrowheads="1"/>
          </p:cNvSpPr>
          <p:nvPr/>
        </p:nvSpPr>
        <p:spPr bwMode="auto">
          <a:xfrm>
            <a:off x="3995738" y="0"/>
            <a:ext cx="5148262" cy="549275"/>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dirty="0">
                <a:latin typeface="Arial" panose="020B0604020202020204" pitchFamily="34" charset="0"/>
              </a:rPr>
              <a:t> </a:t>
            </a:r>
            <a:r>
              <a:rPr lang="fa-IR" sz="3600" dirty="0">
                <a:solidFill>
                  <a:schemeClr val="bg1"/>
                </a:solidFill>
                <a:latin typeface="Arial" panose="020B0604020202020204" pitchFamily="34" charset="0"/>
              </a:rPr>
              <a:t>طبقه بندی اقلام ترازنامه</a:t>
            </a:r>
            <a:r>
              <a:rPr lang="fa-IR" dirty="0">
                <a:solidFill>
                  <a:schemeClr val="bg1"/>
                </a:solidFill>
                <a:latin typeface="Arial" panose="020B0604020202020204" pitchFamily="34" charset="0"/>
              </a:rPr>
              <a:t> </a:t>
            </a:r>
            <a:r>
              <a:rPr lang="fa-IR" dirty="0">
                <a:latin typeface="Arial" panose="020B0604020202020204" pitchFamily="34" charset="0"/>
              </a:rPr>
              <a:t>:</a:t>
            </a:r>
            <a:endParaRPr lang="en-US" dirty="0">
              <a:latin typeface="Arial" panose="020B0604020202020204" pitchFamily="34" charset="0"/>
            </a:endParaRPr>
          </a:p>
        </p:txBody>
      </p:sp>
      <p:sp>
        <p:nvSpPr>
          <p:cNvPr id="4" name="AutoShape 5"/>
          <p:cNvSpPr>
            <a:spLocks noChangeArrowheads="1"/>
          </p:cNvSpPr>
          <p:nvPr/>
        </p:nvSpPr>
        <p:spPr bwMode="auto">
          <a:xfrm>
            <a:off x="7019925" y="2420938"/>
            <a:ext cx="2124075" cy="1235869"/>
          </a:xfrm>
          <a:prstGeom prst="doubleWave">
            <a:avLst>
              <a:gd name="adj1" fmla="val 6500"/>
              <a:gd name="adj2" fmla="val 0"/>
            </a:avLst>
          </a:prstGeom>
          <a:solidFill>
            <a:srgbClr val="FFFF00"/>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ctr">
              <a:buClrTx/>
              <a:buFontTx/>
              <a:buNone/>
            </a:pPr>
            <a:r>
              <a:rPr lang="fa-IR" dirty="0">
                <a:solidFill>
                  <a:srgbClr val="FF0000"/>
                </a:solidFill>
                <a:latin typeface="Tahoma" panose="020B0604030504040204" pitchFamily="34" charset="0"/>
                <a:cs typeface="Titr" panose="00000700000000000000" pitchFamily="2" charset="-78"/>
              </a:rPr>
              <a:t>اقلام بدهکار</a:t>
            </a:r>
          </a:p>
          <a:p>
            <a:pPr algn="ctr">
              <a:buClrTx/>
              <a:buFontTx/>
              <a:buNone/>
            </a:pPr>
            <a:r>
              <a:rPr lang="fa-IR" dirty="0">
                <a:solidFill>
                  <a:srgbClr val="FF0000"/>
                </a:solidFill>
                <a:latin typeface="Tahoma" panose="020B0604030504040204" pitchFamily="34" charset="0"/>
                <a:cs typeface="Titr" panose="00000700000000000000" pitchFamily="2" charset="-78"/>
              </a:rPr>
              <a:t>ترازنامه</a:t>
            </a:r>
          </a:p>
          <a:p>
            <a:pPr algn="ctr">
              <a:buClrTx/>
              <a:buFontTx/>
              <a:buNone/>
            </a:pPr>
            <a:r>
              <a:rPr lang="fa-IR" dirty="0">
                <a:solidFill>
                  <a:srgbClr val="FF0000"/>
                </a:solidFill>
                <a:latin typeface="Tahoma" panose="020B0604030504040204" pitchFamily="34" charset="0"/>
                <a:cs typeface="Titr" panose="00000700000000000000" pitchFamily="2" charset="-78"/>
              </a:rPr>
              <a:t>(دارایی ها)</a:t>
            </a:r>
            <a:endParaRPr lang="en-US" dirty="0">
              <a:solidFill>
                <a:srgbClr val="FF0000"/>
              </a:solidFill>
              <a:latin typeface="Tahoma" panose="020B0604030504040204" pitchFamily="34" charset="0"/>
              <a:cs typeface="Titr" panose="00000700000000000000" pitchFamily="2" charset="-78"/>
            </a:endParaRPr>
          </a:p>
        </p:txBody>
      </p:sp>
      <p:sp>
        <p:nvSpPr>
          <p:cNvPr id="5" name="Text Box 37"/>
          <p:cNvSpPr txBox="1">
            <a:spLocks noChangeArrowheads="1"/>
          </p:cNvSpPr>
          <p:nvPr/>
        </p:nvSpPr>
        <p:spPr bwMode="auto">
          <a:xfrm>
            <a:off x="2051050" y="836613"/>
            <a:ext cx="4465638"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3600" dirty="0">
                <a:solidFill>
                  <a:srgbClr val="00B050"/>
                </a:solidFill>
              </a:rPr>
              <a:t>الف- دارایی های جاری</a:t>
            </a:r>
            <a:endParaRPr lang="en-US" sz="3600" dirty="0">
              <a:solidFill>
                <a:srgbClr val="00B050"/>
              </a:solidFill>
            </a:endParaRPr>
          </a:p>
        </p:txBody>
      </p:sp>
      <p:sp>
        <p:nvSpPr>
          <p:cNvPr id="6" name="Text Box 38"/>
          <p:cNvSpPr txBox="1">
            <a:spLocks noChangeArrowheads="1"/>
          </p:cNvSpPr>
          <p:nvPr/>
        </p:nvSpPr>
        <p:spPr bwMode="auto">
          <a:xfrm>
            <a:off x="1403350" y="1844675"/>
            <a:ext cx="50419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3600" dirty="0">
                <a:solidFill>
                  <a:srgbClr val="00B050"/>
                </a:solidFill>
              </a:rPr>
              <a:t>ب- دارایی های بلند مدت :</a:t>
            </a:r>
            <a:endParaRPr lang="en-US" sz="3600" dirty="0">
              <a:solidFill>
                <a:srgbClr val="00B050"/>
              </a:solidFill>
            </a:endParaRPr>
          </a:p>
        </p:txBody>
      </p:sp>
      <p:sp>
        <p:nvSpPr>
          <p:cNvPr id="7" name="Text Box 55"/>
          <p:cNvSpPr txBox="1">
            <a:spLocks noChangeArrowheads="1"/>
          </p:cNvSpPr>
          <p:nvPr/>
        </p:nvSpPr>
        <p:spPr bwMode="auto">
          <a:xfrm>
            <a:off x="0" y="2565400"/>
            <a:ext cx="5616575"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000" dirty="0"/>
              <a:t>1</a:t>
            </a:r>
            <a:r>
              <a:rPr lang="fa-IR" sz="2400" dirty="0"/>
              <a:t>- سرمایه گذاری بلند مدت</a:t>
            </a:r>
          </a:p>
          <a:p>
            <a:pPr algn="r" rtl="1">
              <a:spcBef>
                <a:spcPct val="50000"/>
              </a:spcBef>
              <a:buFontTx/>
              <a:buNone/>
            </a:pPr>
            <a:r>
              <a:rPr lang="fa-IR" sz="2400" dirty="0"/>
              <a:t>2- اموال ،ماشین آلات و تجهیزات</a:t>
            </a:r>
          </a:p>
          <a:p>
            <a:pPr algn="r" rtl="1">
              <a:spcBef>
                <a:spcPct val="50000"/>
              </a:spcBef>
              <a:buFontTx/>
              <a:buNone/>
            </a:pPr>
            <a:r>
              <a:rPr lang="fa-IR" sz="2400" dirty="0"/>
              <a:t>3- دارایی های نامشهود</a:t>
            </a:r>
          </a:p>
          <a:p>
            <a:pPr algn="r" rtl="1">
              <a:spcBef>
                <a:spcPct val="50000"/>
              </a:spcBef>
              <a:buFontTx/>
              <a:buNone/>
            </a:pPr>
            <a:r>
              <a:rPr lang="fa-IR" sz="2400" dirty="0"/>
              <a:t>4- سایر دارایی ها</a:t>
            </a:r>
          </a:p>
          <a:p>
            <a:pPr algn="r" rtl="1">
              <a:spcBef>
                <a:spcPct val="50000"/>
              </a:spcBef>
              <a:buFontTx/>
              <a:buNone/>
            </a:pPr>
            <a:r>
              <a:rPr lang="fa-IR" sz="2400" dirty="0"/>
              <a:t>5- مخارج انتقالی به سنوات اتی</a:t>
            </a:r>
            <a:endParaRPr lang="en-US" sz="2400" dirty="0"/>
          </a:p>
        </p:txBody>
      </p:sp>
      <p:sp>
        <p:nvSpPr>
          <p:cNvPr id="8" name="AutoShape 58"/>
          <p:cNvSpPr>
            <a:spLocks/>
          </p:cNvSpPr>
          <p:nvPr/>
        </p:nvSpPr>
        <p:spPr bwMode="auto">
          <a:xfrm>
            <a:off x="6372225" y="836613"/>
            <a:ext cx="503238" cy="5256212"/>
          </a:xfrm>
          <a:prstGeom prst="rightBrace">
            <a:avLst>
              <a:gd name="adj1" fmla="val 87040"/>
              <a:gd name="adj2" fmla="val 50000"/>
            </a:avLst>
          </a:prstGeom>
          <a:noFill/>
          <a:ln w="50800">
            <a:solidFill>
              <a:srgbClr val="FFFF00"/>
            </a:solidFill>
            <a:round/>
            <a:headEnd/>
            <a:tailEnd/>
          </a:ln>
          <a:effectLst/>
          <a:extLst>
            <a:ext uri="{909E8E84-426E-40DD-AFC4-6F175D3DCCD1}">
              <a14:hiddenFill xmlns:a14="http://schemas.microsoft.com/office/drawing/2010/main" xmlns="">
                <a:solidFill>
                  <a:srgbClr val="FFFF00"/>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9" name="AutoShape 63">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0" name="AutoShape 64">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1" name="AutoShape 65">
            <a:hlinkClick r:id="" action="ppaction://hlinkshowjump?jump=previousslide" highlightClick="1"/>
          </p:cNvPr>
          <p:cNvSpPr>
            <a:spLocks noChangeArrowheads="1"/>
          </p:cNvSpPr>
          <p:nvPr/>
        </p:nvSpPr>
        <p:spPr bwMode="auto">
          <a:xfrm>
            <a:off x="0" y="0"/>
            <a:ext cx="395288" cy="404813"/>
          </a:xfrm>
          <a:prstGeom prst="actionButtonBackPrevious">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AutoShape 66">
            <a:hlinkClick r:id="" action="ppaction://hlinkshowjump?jump=nextslide" highlightClick="1"/>
          </p:cNvPr>
          <p:cNvSpPr>
            <a:spLocks noChangeArrowheads="1"/>
          </p:cNvSpPr>
          <p:nvPr/>
        </p:nvSpPr>
        <p:spPr bwMode="auto">
          <a:xfrm>
            <a:off x="395288" y="0"/>
            <a:ext cx="395287" cy="404813"/>
          </a:xfrm>
          <a:prstGeom prst="actionButtonForwardNex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ppt_w*0.05"/>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anim calcmode="lin" valueType="num">
                                      <p:cBhvr>
                                        <p:cTn id="9" dur="500" fill="hold"/>
                                        <p:tgtEl>
                                          <p:spTgt spid="3"/>
                                        </p:tgtEl>
                                        <p:attrNameLst>
                                          <p:attrName>ppt_x</p:attrName>
                                        </p:attrNameLst>
                                      </p:cBhvr>
                                      <p:tavLst>
                                        <p:tav tm="0">
                                          <p:val>
                                            <p:strVal val="#ppt_x-.2"/>
                                          </p:val>
                                        </p:tav>
                                        <p:tav tm="100000">
                                          <p:val>
                                            <p:strVal val="#ppt_x"/>
                                          </p:val>
                                        </p:tav>
                                      </p:tavLst>
                                    </p:anim>
                                    <p:anim calcmode="lin" valueType="num">
                                      <p:cBhvr>
                                        <p:cTn id="10" dur="500" fill="hold"/>
                                        <p:tgtEl>
                                          <p:spTgt spid="3"/>
                                        </p:tgtEl>
                                        <p:attrNameLst>
                                          <p:attrName>ppt_y</p:attrName>
                                        </p:attrNameLst>
                                      </p:cBhvr>
                                      <p:tavLst>
                                        <p:tav tm="0">
                                          <p:val>
                                            <p:strVal val="#ppt_y"/>
                                          </p:val>
                                        </p:tav>
                                        <p:tav tm="100000">
                                          <p:val>
                                            <p:strVal val="#ppt_y"/>
                                          </p:val>
                                        </p:tav>
                                      </p:tavLst>
                                    </p:anim>
                                    <p:animEffect transition="in" filter="fade">
                                      <p:cBhvr>
                                        <p:cTn id="11" dur="500"/>
                                        <p:tgtEl>
                                          <p:spTgt spid="3"/>
                                        </p:tgtEl>
                                      </p:cBhvr>
                                    </p:animEffect>
                                  </p:childTnLst>
                                </p:cTn>
                              </p:par>
                            </p:childTnLst>
                          </p:cTn>
                        </p:par>
                        <p:par>
                          <p:cTn id="12" fill="hold">
                            <p:stCondLst>
                              <p:cond delay="500"/>
                            </p:stCondLst>
                            <p:childTnLst>
                              <p:par>
                                <p:cTn id="13" presetID="39" presetClass="entr" presetSubtype="0" accel="10000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39" presetClass="entr" presetSubtype="0" accel="10000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8"/>
                                        </p:tgtEl>
                                        <p:attrNameLst>
                                          <p:attrName>ppt_y</p:attrName>
                                        </p:attrNameLst>
                                      </p:cBhvr>
                                      <p:tavLst>
                                        <p:tav tm="0">
                                          <p:val>
                                            <p:strVal val="#ppt_y"/>
                                          </p:val>
                                        </p:tav>
                                        <p:tav tm="100000">
                                          <p:val>
                                            <p:strVal val="#ppt_y"/>
                                          </p:val>
                                        </p:tav>
                                      </p:tavLst>
                                    </p:anim>
                                  </p:childTnLst>
                                </p:cTn>
                              </p:par>
                            </p:childTnLst>
                          </p:cTn>
                        </p:par>
                        <p:par>
                          <p:cTn id="26" fill="hold">
                            <p:stCondLst>
                              <p:cond delay="1500"/>
                            </p:stCondLst>
                            <p:childTnLst>
                              <p:par>
                                <p:cTn id="27" presetID="39" presetClass="entr" presetSubtype="0" accel="100000"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30"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31"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32" dur="500" fill="hold"/>
                                        <p:tgtEl>
                                          <p:spTgt spid="5"/>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39" presetClass="entr" presetSubtype="0" accel="100000" fill="hold" nodeType="after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p:cTn id="36" dur="500" fill="hold"/>
                                        <p:tgtEl>
                                          <p:spTgt spid="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500" fill="hold"/>
                                        <p:tgtEl>
                                          <p:spTgt spid="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500" fill="hold"/>
                                        <p:tgtEl>
                                          <p:spTgt spid="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40" fill="hold">
                            <p:stCondLst>
                              <p:cond delay="2500"/>
                            </p:stCondLst>
                            <p:childTnLst>
                              <p:par>
                                <p:cTn id="41" presetID="39" presetClass="entr" presetSubtype="0" accel="100000" fill="hold" nodeType="after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anim calcmode="lin" valueType="num">
                                      <p:cBhvr>
                                        <p:cTn id="43" dur="500" fill="hold"/>
                                        <p:tgtEl>
                                          <p:spTgt spid="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47" fill="hold">
                            <p:stCondLst>
                              <p:cond delay="3000"/>
                            </p:stCondLst>
                            <p:childTnLst>
                              <p:par>
                                <p:cTn id="48" presetID="39" presetClass="entr" presetSubtype="0" accel="100000" fill="hold" nodeType="afterEffect">
                                  <p:stCondLst>
                                    <p:cond delay="0"/>
                                  </p:stCondLst>
                                  <p:childTnLst>
                                    <p:set>
                                      <p:cBhvr>
                                        <p:cTn id="49" dur="1" fill="hold">
                                          <p:stCondLst>
                                            <p:cond delay="0"/>
                                          </p:stCondLst>
                                        </p:cTn>
                                        <p:tgtEl>
                                          <p:spTgt spid="7">
                                            <p:txEl>
                                              <p:pRg st="1" end="1"/>
                                            </p:txEl>
                                          </p:spTgt>
                                        </p:tgtEl>
                                        <p:attrNameLst>
                                          <p:attrName>style.visibility</p:attrName>
                                        </p:attrNameLst>
                                      </p:cBhvr>
                                      <p:to>
                                        <p:strVal val="visible"/>
                                      </p:to>
                                    </p:set>
                                    <p:anim calcmode="lin" valueType="num">
                                      <p:cBhvr>
                                        <p:cTn id="50" dur="500" fill="hold"/>
                                        <p:tgtEl>
                                          <p:spTgt spid="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1" dur="500" fill="hold"/>
                                        <p:tgtEl>
                                          <p:spTgt spid="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2" dur="500" fill="hold"/>
                                        <p:tgtEl>
                                          <p:spTgt spid="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53"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par>
                          <p:cTn id="54" fill="hold">
                            <p:stCondLst>
                              <p:cond delay="3500"/>
                            </p:stCondLst>
                            <p:childTnLst>
                              <p:par>
                                <p:cTn id="55" presetID="39" presetClass="entr" presetSubtype="0" accel="100000" fill="hold" nodeType="afterEffect">
                                  <p:stCondLst>
                                    <p:cond delay="0"/>
                                  </p:stCondLst>
                                  <p:childTnLst>
                                    <p:set>
                                      <p:cBhvr>
                                        <p:cTn id="56" dur="1" fill="hold">
                                          <p:stCondLst>
                                            <p:cond delay="0"/>
                                          </p:stCondLst>
                                        </p:cTn>
                                        <p:tgtEl>
                                          <p:spTgt spid="7">
                                            <p:txEl>
                                              <p:pRg st="2" end="2"/>
                                            </p:txEl>
                                          </p:spTgt>
                                        </p:tgtEl>
                                        <p:attrNameLst>
                                          <p:attrName>style.visibility</p:attrName>
                                        </p:attrNameLst>
                                      </p:cBhvr>
                                      <p:to>
                                        <p:strVal val="visible"/>
                                      </p:to>
                                    </p:set>
                                    <p:anim calcmode="lin" valueType="num">
                                      <p:cBhvr>
                                        <p:cTn id="57" dur="500" fill="hold"/>
                                        <p:tgtEl>
                                          <p:spTgt spid="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8" dur="500" fill="hold"/>
                                        <p:tgtEl>
                                          <p:spTgt spid="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9" dur="500" fill="hold"/>
                                        <p:tgtEl>
                                          <p:spTgt spid="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60"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par>
                          <p:cTn id="61" fill="hold">
                            <p:stCondLst>
                              <p:cond delay="4000"/>
                            </p:stCondLst>
                            <p:childTnLst>
                              <p:par>
                                <p:cTn id="62" presetID="39" presetClass="entr" presetSubtype="0" accel="100000" fill="hold" nodeType="afterEffect">
                                  <p:stCondLst>
                                    <p:cond delay="0"/>
                                  </p:stCondLst>
                                  <p:childTnLst>
                                    <p:set>
                                      <p:cBhvr>
                                        <p:cTn id="63" dur="1" fill="hold">
                                          <p:stCondLst>
                                            <p:cond delay="0"/>
                                          </p:stCondLst>
                                        </p:cTn>
                                        <p:tgtEl>
                                          <p:spTgt spid="7">
                                            <p:txEl>
                                              <p:pRg st="3" end="3"/>
                                            </p:txEl>
                                          </p:spTgt>
                                        </p:tgtEl>
                                        <p:attrNameLst>
                                          <p:attrName>style.visibility</p:attrName>
                                        </p:attrNameLst>
                                      </p:cBhvr>
                                      <p:to>
                                        <p:strVal val="visible"/>
                                      </p:to>
                                    </p:set>
                                    <p:anim calcmode="lin" valueType="num">
                                      <p:cBhvr>
                                        <p:cTn id="64" dur="500" fill="hold"/>
                                        <p:tgtEl>
                                          <p:spTgt spid="7">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5" dur="500" fill="hold"/>
                                        <p:tgtEl>
                                          <p:spTgt spid="7">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6" dur="500" fill="hold"/>
                                        <p:tgtEl>
                                          <p:spTgt spid="7">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67"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par>
                          <p:cTn id="68" fill="hold">
                            <p:stCondLst>
                              <p:cond delay="4500"/>
                            </p:stCondLst>
                            <p:childTnLst>
                              <p:par>
                                <p:cTn id="69" presetID="39" presetClass="entr" presetSubtype="0" accel="100000" fill="hold" nodeType="afterEffect">
                                  <p:stCondLst>
                                    <p:cond delay="0"/>
                                  </p:stCondLst>
                                  <p:childTnLst>
                                    <p:set>
                                      <p:cBhvr>
                                        <p:cTn id="70" dur="1" fill="hold">
                                          <p:stCondLst>
                                            <p:cond delay="0"/>
                                          </p:stCondLst>
                                        </p:cTn>
                                        <p:tgtEl>
                                          <p:spTgt spid="7">
                                            <p:txEl>
                                              <p:pRg st="4" end="4"/>
                                            </p:txEl>
                                          </p:spTgt>
                                        </p:tgtEl>
                                        <p:attrNameLst>
                                          <p:attrName>style.visibility</p:attrName>
                                        </p:attrNameLst>
                                      </p:cBhvr>
                                      <p:to>
                                        <p:strVal val="visible"/>
                                      </p:to>
                                    </p:set>
                                    <p:anim calcmode="lin" valueType="num">
                                      <p:cBhvr>
                                        <p:cTn id="71" dur="500" fill="hold"/>
                                        <p:tgtEl>
                                          <p:spTgt spid="7">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2" dur="500" fill="hold"/>
                                        <p:tgtEl>
                                          <p:spTgt spid="7">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3" dur="500" fill="hold"/>
                                        <p:tgtEl>
                                          <p:spTgt spid="7">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74"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FE736558-0C54-4A82-A5BB-0AFBE6928233}" type="slidenum">
              <a:rPr lang="en-US"/>
              <a:pPr/>
              <a:t>6</a:t>
            </a:fld>
            <a:endParaRPr lang="en-US"/>
          </a:p>
        </p:txBody>
      </p:sp>
      <p:sp>
        <p:nvSpPr>
          <p:cNvPr id="3" name="AutoShape 3"/>
          <p:cNvSpPr>
            <a:spLocks noChangeArrowheads="1"/>
          </p:cNvSpPr>
          <p:nvPr/>
        </p:nvSpPr>
        <p:spPr bwMode="auto">
          <a:xfrm>
            <a:off x="7092950" y="2349500"/>
            <a:ext cx="2051050" cy="865108"/>
          </a:xfrm>
          <a:prstGeom prst="doubleWave">
            <a:avLst>
              <a:gd name="adj1" fmla="val 6500"/>
              <a:gd name="adj2" fmla="val 0"/>
            </a:avLst>
          </a:prstGeom>
          <a:solidFill>
            <a:srgbClr val="FFFF00"/>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ctr">
              <a:buClrTx/>
              <a:buFontTx/>
              <a:buNone/>
            </a:pPr>
            <a:r>
              <a:rPr lang="fa-IR" dirty="0">
                <a:solidFill>
                  <a:srgbClr val="FF0000"/>
                </a:solidFill>
                <a:latin typeface="Tahoma" panose="020B0604030504040204" pitchFamily="34" charset="0"/>
                <a:cs typeface="Titr" panose="00000700000000000000" pitchFamily="2" charset="-78"/>
              </a:rPr>
              <a:t>اقلام بستانکار</a:t>
            </a:r>
          </a:p>
          <a:p>
            <a:pPr algn="ctr">
              <a:buClrTx/>
              <a:buFontTx/>
              <a:buNone/>
            </a:pPr>
            <a:r>
              <a:rPr lang="fa-IR" dirty="0">
                <a:solidFill>
                  <a:srgbClr val="FF0000"/>
                </a:solidFill>
                <a:latin typeface="Tahoma" panose="020B0604030504040204" pitchFamily="34" charset="0"/>
                <a:cs typeface="Titr" panose="00000700000000000000" pitchFamily="2" charset="-78"/>
              </a:rPr>
              <a:t>ترازنامه</a:t>
            </a:r>
            <a:endParaRPr lang="en-US" dirty="0">
              <a:solidFill>
                <a:srgbClr val="FF0000"/>
              </a:solidFill>
              <a:latin typeface="Tahoma" panose="020B0604030504040204" pitchFamily="34" charset="0"/>
              <a:cs typeface="Titr" panose="00000700000000000000" pitchFamily="2" charset="-78"/>
            </a:endParaRPr>
          </a:p>
        </p:txBody>
      </p:sp>
      <p:sp>
        <p:nvSpPr>
          <p:cNvPr id="4" name="Text Box 4"/>
          <p:cNvSpPr txBox="1">
            <a:spLocks noChangeArrowheads="1"/>
          </p:cNvSpPr>
          <p:nvPr/>
        </p:nvSpPr>
        <p:spPr bwMode="auto">
          <a:xfrm>
            <a:off x="2195513" y="404813"/>
            <a:ext cx="4465637"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3600" dirty="0">
                <a:solidFill>
                  <a:srgbClr val="00B050"/>
                </a:solidFill>
              </a:rPr>
              <a:t>الف- بدهی ها :</a:t>
            </a:r>
            <a:endParaRPr lang="en-US" sz="3600" dirty="0">
              <a:solidFill>
                <a:srgbClr val="00B050"/>
              </a:solidFill>
            </a:endParaRPr>
          </a:p>
        </p:txBody>
      </p:sp>
      <p:sp>
        <p:nvSpPr>
          <p:cNvPr id="5" name="Text Box 5"/>
          <p:cNvSpPr txBox="1">
            <a:spLocks noChangeArrowheads="1"/>
          </p:cNvSpPr>
          <p:nvPr/>
        </p:nvSpPr>
        <p:spPr bwMode="auto">
          <a:xfrm>
            <a:off x="1763713" y="2420938"/>
            <a:ext cx="4826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3600" dirty="0">
                <a:solidFill>
                  <a:srgbClr val="00B050"/>
                </a:solidFill>
              </a:rPr>
              <a:t>ب- حقوق صاحبان سهام :</a:t>
            </a:r>
            <a:endParaRPr lang="en-US" sz="3600" dirty="0">
              <a:solidFill>
                <a:srgbClr val="00B050"/>
              </a:solidFill>
            </a:endParaRPr>
          </a:p>
        </p:txBody>
      </p:sp>
      <p:sp>
        <p:nvSpPr>
          <p:cNvPr id="6" name="Text Box 6"/>
          <p:cNvSpPr txBox="1">
            <a:spLocks noChangeArrowheads="1"/>
          </p:cNvSpPr>
          <p:nvPr/>
        </p:nvSpPr>
        <p:spPr bwMode="auto">
          <a:xfrm>
            <a:off x="250825" y="3068638"/>
            <a:ext cx="4679950"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400" dirty="0"/>
              <a:t>1- سرمایه قانونی</a:t>
            </a:r>
          </a:p>
          <a:p>
            <a:pPr algn="r" rtl="1">
              <a:spcBef>
                <a:spcPct val="50000"/>
              </a:spcBef>
              <a:buFontTx/>
              <a:buNone/>
            </a:pPr>
            <a:r>
              <a:rPr lang="fa-IR" sz="2400" dirty="0"/>
              <a:t>2- سرمایه پرداخت شده اضافی</a:t>
            </a:r>
          </a:p>
          <a:p>
            <a:pPr algn="r" rtl="1">
              <a:spcBef>
                <a:spcPct val="50000"/>
              </a:spcBef>
              <a:buFontTx/>
              <a:buNone/>
            </a:pPr>
            <a:r>
              <a:rPr lang="fa-IR" sz="2400" dirty="0"/>
              <a:t>3- اندوخته ها</a:t>
            </a:r>
          </a:p>
          <a:p>
            <a:pPr algn="r" rtl="1">
              <a:spcBef>
                <a:spcPct val="50000"/>
              </a:spcBef>
              <a:buFontTx/>
              <a:buNone/>
            </a:pPr>
            <a:r>
              <a:rPr lang="fa-IR" sz="2400" dirty="0"/>
              <a:t>4- سود( زیان ) انباشته</a:t>
            </a:r>
          </a:p>
          <a:p>
            <a:pPr algn="r" rtl="1">
              <a:spcBef>
                <a:spcPct val="50000"/>
              </a:spcBef>
              <a:buFontTx/>
              <a:buNone/>
            </a:pPr>
            <a:r>
              <a:rPr lang="fa-IR" sz="2400" dirty="0"/>
              <a:t>5- سرمایه تحقق نیافته</a:t>
            </a:r>
            <a:endParaRPr lang="en-US" sz="2400" dirty="0"/>
          </a:p>
        </p:txBody>
      </p:sp>
      <p:sp>
        <p:nvSpPr>
          <p:cNvPr id="7" name="AutoShape 7"/>
          <p:cNvSpPr>
            <a:spLocks/>
          </p:cNvSpPr>
          <p:nvPr/>
        </p:nvSpPr>
        <p:spPr bwMode="auto">
          <a:xfrm>
            <a:off x="6659563" y="404813"/>
            <a:ext cx="358775" cy="6121400"/>
          </a:xfrm>
          <a:prstGeom prst="rightBrace">
            <a:avLst>
              <a:gd name="adj1" fmla="val 142183"/>
              <a:gd name="adj2" fmla="val 50000"/>
            </a:avLst>
          </a:prstGeom>
          <a:noFill/>
          <a:ln w="50800">
            <a:solidFill>
              <a:srgbClr val="FFFF00"/>
            </a:solidFill>
            <a:round/>
            <a:headEnd/>
            <a:tailEnd/>
          </a:ln>
          <a:effectLst/>
          <a:extLst>
            <a:ext uri="{909E8E84-426E-40DD-AFC4-6F175D3DCCD1}">
              <a14:hiddenFill xmlns:a14="http://schemas.microsoft.com/office/drawing/2010/main" xmlns="">
                <a:solidFill>
                  <a:srgbClr val="FFFF00"/>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Text Box 8"/>
          <p:cNvSpPr txBox="1">
            <a:spLocks noChangeArrowheads="1"/>
          </p:cNvSpPr>
          <p:nvPr/>
        </p:nvSpPr>
        <p:spPr bwMode="auto">
          <a:xfrm>
            <a:off x="395288" y="1125538"/>
            <a:ext cx="4465637"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400" dirty="0"/>
              <a:t>1- بدهی های جاری</a:t>
            </a:r>
          </a:p>
          <a:p>
            <a:pPr algn="r" rtl="1">
              <a:spcBef>
                <a:spcPct val="50000"/>
              </a:spcBef>
              <a:buFontTx/>
              <a:buNone/>
            </a:pPr>
            <a:r>
              <a:rPr lang="fa-IR" sz="2400" dirty="0"/>
              <a:t>2- بدهی های بلند مدت</a:t>
            </a:r>
            <a:endParaRPr lang="en-US" sz="2400" dirty="0"/>
          </a:p>
        </p:txBody>
      </p:sp>
      <p:sp>
        <p:nvSpPr>
          <p:cNvPr id="9" name="AutoShape 17">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0" name="AutoShape 18">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1" name="AutoShape 19">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AutoShape 20">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9" presetClass="entr" presetSubtype="0" accel="10000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7"/>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39" presetClass="entr" presetSubtype="0" accel="10000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4"/>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39" presetClass="entr" presetSubtype="0" accel="100000" fill="hold" nodeType="after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 calcmode="lin" valueType="num">
                                      <p:cBhvr>
                                        <p:cTn id="28" dur="500" fill="hold"/>
                                        <p:tgtEl>
                                          <p:spTgt spid="8">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8">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8">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32" fill="hold">
                            <p:stCondLst>
                              <p:cond delay="2000"/>
                            </p:stCondLst>
                            <p:childTnLst>
                              <p:par>
                                <p:cTn id="33" presetID="39" presetClass="entr" presetSubtype="0" accel="100000" fill="hold" nodeType="after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anim calcmode="lin" valueType="num">
                                      <p:cBhvr>
                                        <p:cTn id="35" dur="500" fill="hold"/>
                                        <p:tgtEl>
                                          <p:spTgt spid="8">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8">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8">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39" presetClass="entr" presetSubtype="0" accel="100000" fill="hold" nodeType="after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 calcmode="lin" valueType="num">
                                      <p:cBhvr>
                                        <p:cTn id="42" dur="500" fill="hold"/>
                                        <p:tgtEl>
                                          <p:spTgt spid="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39" presetClass="entr" presetSubtype="0" accel="100000" fill="hold" nodeType="after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p:cTn id="49" dur="500" fill="hold"/>
                                        <p:tgtEl>
                                          <p:spTgt spid="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0" dur="500" fill="hold"/>
                                        <p:tgtEl>
                                          <p:spTgt spid="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1" dur="500" fill="hold"/>
                                        <p:tgtEl>
                                          <p:spTgt spid="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5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53" fill="hold">
                            <p:stCondLst>
                              <p:cond delay="3500"/>
                            </p:stCondLst>
                            <p:childTnLst>
                              <p:par>
                                <p:cTn id="54" presetID="39" presetClass="entr" presetSubtype="0" accel="100000" fill="hold" nodeType="afterEffect">
                                  <p:stCondLst>
                                    <p:cond delay="0"/>
                                  </p:stCondLst>
                                  <p:childTnLst>
                                    <p:set>
                                      <p:cBhvr>
                                        <p:cTn id="55" dur="1" fill="hold">
                                          <p:stCondLst>
                                            <p:cond delay="0"/>
                                          </p:stCondLst>
                                        </p:cTn>
                                        <p:tgtEl>
                                          <p:spTgt spid="6">
                                            <p:txEl>
                                              <p:pRg st="1" end="1"/>
                                            </p:txEl>
                                          </p:spTgt>
                                        </p:tgtEl>
                                        <p:attrNameLst>
                                          <p:attrName>style.visibility</p:attrName>
                                        </p:attrNameLst>
                                      </p:cBhvr>
                                      <p:to>
                                        <p:strVal val="visible"/>
                                      </p:to>
                                    </p:set>
                                    <p:anim calcmode="lin" valueType="num">
                                      <p:cBhvr>
                                        <p:cTn id="56" dur="500" fill="hold"/>
                                        <p:tgtEl>
                                          <p:spTgt spid="6">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7" dur="500" fill="hold"/>
                                        <p:tgtEl>
                                          <p:spTgt spid="6">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8" dur="500" fill="hold"/>
                                        <p:tgtEl>
                                          <p:spTgt spid="6">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59"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39" presetClass="entr" presetSubtype="0" accel="100000" fill="hold" nodeType="after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anim calcmode="lin" valueType="num">
                                      <p:cBhvr>
                                        <p:cTn id="63" dur="500" fill="hold"/>
                                        <p:tgtEl>
                                          <p:spTgt spid="6">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500" fill="hold"/>
                                        <p:tgtEl>
                                          <p:spTgt spid="6">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500" fill="hold"/>
                                        <p:tgtEl>
                                          <p:spTgt spid="6">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par>
                          <p:cTn id="67" fill="hold">
                            <p:stCondLst>
                              <p:cond delay="4500"/>
                            </p:stCondLst>
                            <p:childTnLst>
                              <p:par>
                                <p:cTn id="68" presetID="39" presetClass="entr" presetSubtype="0" accel="100000" fill="hold" nodeType="afterEffect">
                                  <p:stCondLst>
                                    <p:cond delay="0"/>
                                  </p:stCondLst>
                                  <p:childTnLst>
                                    <p:set>
                                      <p:cBhvr>
                                        <p:cTn id="69" dur="1" fill="hold">
                                          <p:stCondLst>
                                            <p:cond delay="0"/>
                                          </p:stCondLst>
                                        </p:cTn>
                                        <p:tgtEl>
                                          <p:spTgt spid="6">
                                            <p:txEl>
                                              <p:pRg st="3" end="3"/>
                                            </p:txEl>
                                          </p:spTgt>
                                        </p:tgtEl>
                                        <p:attrNameLst>
                                          <p:attrName>style.visibility</p:attrName>
                                        </p:attrNameLst>
                                      </p:cBhvr>
                                      <p:to>
                                        <p:strVal val="visible"/>
                                      </p:to>
                                    </p:set>
                                    <p:anim calcmode="lin" valueType="num">
                                      <p:cBhvr>
                                        <p:cTn id="70" dur="500" fill="hold"/>
                                        <p:tgtEl>
                                          <p:spTgt spid="6">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1" dur="500" fill="hold"/>
                                        <p:tgtEl>
                                          <p:spTgt spid="6">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2" dur="500" fill="hold"/>
                                        <p:tgtEl>
                                          <p:spTgt spid="6">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73"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par>
                          <p:cTn id="74" fill="hold">
                            <p:stCondLst>
                              <p:cond delay="5000"/>
                            </p:stCondLst>
                            <p:childTnLst>
                              <p:par>
                                <p:cTn id="75" presetID="39" presetClass="entr" presetSubtype="0" accel="100000" fill="hold" nodeType="afterEffect">
                                  <p:stCondLst>
                                    <p:cond delay="0"/>
                                  </p:stCondLst>
                                  <p:childTnLst>
                                    <p:set>
                                      <p:cBhvr>
                                        <p:cTn id="76" dur="1" fill="hold">
                                          <p:stCondLst>
                                            <p:cond delay="0"/>
                                          </p:stCondLst>
                                        </p:cTn>
                                        <p:tgtEl>
                                          <p:spTgt spid="6">
                                            <p:txEl>
                                              <p:pRg st="4" end="4"/>
                                            </p:txEl>
                                          </p:spTgt>
                                        </p:tgtEl>
                                        <p:attrNameLst>
                                          <p:attrName>style.visibility</p:attrName>
                                        </p:attrNameLst>
                                      </p:cBhvr>
                                      <p:to>
                                        <p:strVal val="visible"/>
                                      </p:to>
                                    </p:set>
                                    <p:anim calcmode="lin" valueType="num">
                                      <p:cBhvr>
                                        <p:cTn id="77" dur="500" fill="hold"/>
                                        <p:tgtEl>
                                          <p:spTgt spid="6">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8" dur="500" fill="hold"/>
                                        <p:tgtEl>
                                          <p:spTgt spid="6">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9" dur="500" fill="hold"/>
                                        <p:tgtEl>
                                          <p:spTgt spid="6">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80"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70C4C161-5BDF-435B-B3E7-7B1A65FD10F9}" type="slidenum">
              <a:rPr lang="en-US"/>
              <a:pPr/>
              <a:t>7</a:t>
            </a:fld>
            <a:endParaRPr lang="en-US"/>
          </a:p>
        </p:txBody>
      </p:sp>
      <p:sp>
        <p:nvSpPr>
          <p:cNvPr id="3" name="AutoShape 4"/>
          <p:cNvSpPr>
            <a:spLocks noChangeArrowheads="1"/>
          </p:cNvSpPr>
          <p:nvPr/>
        </p:nvSpPr>
        <p:spPr bwMode="auto">
          <a:xfrm>
            <a:off x="4859338" y="188913"/>
            <a:ext cx="4067175" cy="549275"/>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dirty="0">
                <a:latin typeface="Arial" panose="020B0604020202020204" pitchFamily="34" charset="0"/>
              </a:rPr>
              <a:t> </a:t>
            </a:r>
            <a:r>
              <a:rPr lang="fa-IR" sz="3600" dirty="0">
                <a:solidFill>
                  <a:schemeClr val="bg1"/>
                </a:solidFill>
                <a:latin typeface="Arial" panose="020B0604020202020204" pitchFamily="34" charset="0"/>
              </a:rPr>
              <a:t>تعریف دارایی جاری :</a:t>
            </a:r>
            <a:endParaRPr lang="en-US" dirty="0">
              <a:solidFill>
                <a:schemeClr val="bg1"/>
              </a:solidFill>
              <a:latin typeface="Arial" panose="020B0604020202020204" pitchFamily="34" charset="0"/>
            </a:endParaRPr>
          </a:p>
        </p:txBody>
      </p:sp>
      <p:sp>
        <p:nvSpPr>
          <p:cNvPr id="4" name="Text Box 5"/>
          <p:cNvSpPr txBox="1">
            <a:spLocks noChangeArrowheads="1"/>
          </p:cNvSpPr>
          <p:nvPr/>
        </p:nvSpPr>
        <p:spPr bwMode="auto">
          <a:xfrm>
            <a:off x="0" y="836613"/>
            <a:ext cx="8785225" cy="2227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2" panose="05020102010507070707" pitchFamily="18" charset="2"/>
              <a:buChar char="²"/>
            </a:pPr>
            <a:r>
              <a:rPr lang="fa-IR" sz="2800"/>
              <a:t>دارایی جاری عبارت است از وجه نقد و یا دارایی های دیگری که به طور معقول انتظار می رود در طی چرخه عادی عملیاتی واحد تجاری و یا دوره مالی ، هر کدام که طولانی تر باشد، به وجه نقد تبدیل شده و یا مصرف شود ویا آنکه فروخته شود. چرخه عملیات در یک موسسه بازرگانی در شکل زیر نشان داده شده است.</a:t>
            </a:r>
            <a:endParaRPr lang="en-US" sz="2800"/>
          </a:p>
        </p:txBody>
      </p:sp>
      <p:sp>
        <p:nvSpPr>
          <p:cNvPr id="5" name="Rectangle 6"/>
          <p:cNvSpPr>
            <a:spLocks noChangeArrowheads="1"/>
          </p:cNvSpPr>
          <p:nvPr/>
        </p:nvSpPr>
        <p:spPr bwMode="auto">
          <a:xfrm>
            <a:off x="6227763" y="3789363"/>
            <a:ext cx="2339975" cy="792162"/>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800">
                <a:solidFill>
                  <a:srgbClr val="FFFF00"/>
                </a:solidFill>
              </a:rPr>
              <a:t>موجودی</a:t>
            </a:r>
            <a:r>
              <a:rPr lang="fa-IR" sz="2800"/>
              <a:t> </a:t>
            </a:r>
            <a:r>
              <a:rPr lang="fa-IR" sz="2800">
                <a:solidFill>
                  <a:srgbClr val="FFFF00"/>
                </a:solidFill>
              </a:rPr>
              <a:t>کالا</a:t>
            </a:r>
            <a:endParaRPr lang="en-US" sz="2800">
              <a:solidFill>
                <a:srgbClr val="FFFF00"/>
              </a:solidFill>
            </a:endParaRPr>
          </a:p>
        </p:txBody>
      </p:sp>
      <p:sp>
        <p:nvSpPr>
          <p:cNvPr id="6" name="Rectangle 7"/>
          <p:cNvSpPr>
            <a:spLocks noChangeArrowheads="1"/>
          </p:cNvSpPr>
          <p:nvPr/>
        </p:nvSpPr>
        <p:spPr bwMode="auto">
          <a:xfrm>
            <a:off x="395288" y="3860800"/>
            <a:ext cx="2447925" cy="7921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a:solidFill>
                  <a:srgbClr val="FFFF00"/>
                </a:solidFill>
              </a:rPr>
              <a:t>وجه</a:t>
            </a:r>
            <a:r>
              <a:rPr lang="fa-IR" sz="2800">
                <a:solidFill>
                  <a:srgbClr val="FFFF00"/>
                </a:solidFill>
              </a:rPr>
              <a:t> نقد</a:t>
            </a:r>
            <a:endParaRPr lang="en-US" sz="2800">
              <a:solidFill>
                <a:srgbClr val="FFFF00"/>
              </a:solidFill>
            </a:endParaRPr>
          </a:p>
        </p:txBody>
      </p:sp>
      <p:sp>
        <p:nvSpPr>
          <p:cNvPr id="7" name="Rectangle 8"/>
          <p:cNvSpPr>
            <a:spLocks noChangeArrowheads="1"/>
          </p:cNvSpPr>
          <p:nvPr/>
        </p:nvSpPr>
        <p:spPr bwMode="auto">
          <a:xfrm>
            <a:off x="2700338" y="5445125"/>
            <a:ext cx="3382962" cy="936625"/>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buFontTx/>
              <a:buNone/>
            </a:pPr>
            <a:r>
              <a:rPr lang="fa-IR" sz="2800">
                <a:solidFill>
                  <a:srgbClr val="FFFF00"/>
                </a:solidFill>
              </a:rPr>
              <a:t>حسابها و اسناد دریافتنی</a:t>
            </a:r>
            <a:endParaRPr lang="en-US" sz="2800">
              <a:solidFill>
                <a:srgbClr val="FFFF00"/>
              </a:solidFill>
            </a:endParaRPr>
          </a:p>
        </p:txBody>
      </p:sp>
      <p:sp>
        <p:nvSpPr>
          <p:cNvPr id="8" name="Line 9"/>
          <p:cNvSpPr>
            <a:spLocks noChangeShapeType="1"/>
          </p:cNvSpPr>
          <p:nvPr/>
        </p:nvSpPr>
        <p:spPr bwMode="auto">
          <a:xfrm>
            <a:off x="7451725" y="3429000"/>
            <a:ext cx="0" cy="358775"/>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9" name="Line 10"/>
          <p:cNvSpPr>
            <a:spLocks noChangeShapeType="1"/>
          </p:cNvSpPr>
          <p:nvPr/>
        </p:nvSpPr>
        <p:spPr bwMode="auto">
          <a:xfrm flipH="1">
            <a:off x="1476375" y="3429000"/>
            <a:ext cx="5975350"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0" name="Line 11"/>
          <p:cNvSpPr>
            <a:spLocks noChangeShapeType="1"/>
          </p:cNvSpPr>
          <p:nvPr/>
        </p:nvSpPr>
        <p:spPr bwMode="auto">
          <a:xfrm>
            <a:off x="1476375" y="3429000"/>
            <a:ext cx="0" cy="43180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1" name="Line 12"/>
          <p:cNvSpPr>
            <a:spLocks noChangeShapeType="1"/>
          </p:cNvSpPr>
          <p:nvPr/>
        </p:nvSpPr>
        <p:spPr bwMode="auto">
          <a:xfrm>
            <a:off x="7451725" y="4652963"/>
            <a:ext cx="0" cy="1223962"/>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2" name="Line 13"/>
          <p:cNvSpPr>
            <a:spLocks noChangeShapeType="1"/>
          </p:cNvSpPr>
          <p:nvPr/>
        </p:nvSpPr>
        <p:spPr bwMode="auto">
          <a:xfrm flipH="1">
            <a:off x="6084888" y="5876925"/>
            <a:ext cx="1366837"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3" name="Line 14"/>
          <p:cNvSpPr>
            <a:spLocks noChangeShapeType="1"/>
          </p:cNvSpPr>
          <p:nvPr/>
        </p:nvSpPr>
        <p:spPr bwMode="auto">
          <a:xfrm flipH="1">
            <a:off x="1403350" y="5949950"/>
            <a:ext cx="1296988"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4" name="Line 15"/>
          <p:cNvSpPr>
            <a:spLocks noChangeShapeType="1"/>
          </p:cNvSpPr>
          <p:nvPr/>
        </p:nvSpPr>
        <p:spPr bwMode="auto">
          <a:xfrm flipV="1">
            <a:off x="1403350" y="4652963"/>
            <a:ext cx="0" cy="1296987"/>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5" name="Line 16"/>
          <p:cNvSpPr>
            <a:spLocks noChangeShapeType="1"/>
          </p:cNvSpPr>
          <p:nvPr/>
        </p:nvSpPr>
        <p:spPr bwMode="auto">
          <a:xfrm flipH="1">
            <a:off x="5580063" y="5084763"/>
            <a:ext cx="1871662"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6" name="Text Box 17"/>
          <p:cNvSpPr txBox="1">
            <a:spLocks noChangeArrowheads="1"/>
          </p:cNvSpPr>
          <p:nvPr/>
        </p:nvSpPr>
        <p:spPr bwMode="auto">
          <a:xfrm>
            <a:off x="3851275" y="4797425"/>
            <a:ext cx="165735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فروش نقدی</a:t>
            </a:r>
            <a:endParaRPr lang="en-US" sz="2800"/>
          </a:p>
        </p:txBody>
      </p:sp>
      <p:sp>
        <p:nvSpPr>
          <p:cNvPr id="17" name="Line 18"/>
          <p:cNvSpPr>
            <a:spLocks noChangeShapeType="1"/>
          </p:cNvSpPr>
          <p:nvPr/>
        </p:nvSpPr>
        <p:spPr bwMode="auto">
          <a:xfrm>
            <a:off x="3779838" y="5013325"/>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8" name="Line 20"/>
          <p:cNvSpPr>
            <a:spLocks noChangeShapeType="1"/>
          </p:cNvSpPr>
          <p:nvPr/>
        </p:nvSpPr>
        <p:spPr bwMode="auto">
          <a:xfrm flipH="1">
            <a:off x="1908175" y="5157788"/>
            <a:ext cx="2016125" cy="0"/>
          </a:xfrm>
          <a:prstGeom prst="line">
            <a:avLst/>
          </a:prstGeom>
          <a:noFill/>
          <a:ln w="38100">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19" name="Line 21"/>
          <p:cNvSpPr>
            <a:spLocks noChangeShapeType="1"/>
          </p:cNvSpPr>
          <p:nvPr/>
        </p:nvSpPr>
        <p:spPr bwMode="auto">
          <a:xfrm flipV="1">
            <a:off x="1908175" y="4652963"/>
            <a:ext cx="0" cy="504825"/>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0" name="Text Box 22"/>
          <p:cNvSpPr txBox="1">
            <a:spLocks noChangeArrowheads="1"/>
          </p:cNvSpPr>
          <p:nvPr/>
        </p:nvSpPr>
        <p:spPr bwMode="auto">
          <a:xfrm>
            <a:off x="7489825" y="4652963"/>
            <a:ext cx="611188" cy="16557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a:spcBef>
                <a:spcPct val="50000"/>
              </a:spcBef>
              <a:buFontTx/>
              <a:buNone/>
            </a:pPr>
            <a:r>
              <a:rPr lang="fa-IR" sz="2800"/>
              <a:t>فروش نسیه</a:t>
            </a:r>
            <a:endParaRPr lang="en-US" sz="2800"/>
          </a:p>
        </p:txBody>
      </p:sp>
      <p:sp>
        <p:nvSpPr>
          <p:cNvPr id="21" name="Text Box 23"/>
          <p:cNvSpPr txBox="1">
            <a:spLocks noChangeArrowheads="1"/>
          </p:cNvSpPr>
          <p:nvPr/>
        </p:nvSpPr>
        <p:spPr bwMode="auto">
          <a:xfrm>
            <a:off x="4356100" y="3429000"/>
            <a:ext cx="8636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خرید</a:t>
            </a:r>
            <a:endParaRPr lang="en-US" sz="2800"/>
          </a:p>
        </p:txBody>
      </p:sp>
      <p:sp>
        <p:nvSpPr>
          <p:cNvPr id="22" name="Text Box 24"/>
          <p:cNvSpPr txBox="1">
            <a:spLocks noChangeArrowheads="1"/>
          </p:cNvSpPr>
          <p:nvPr/>
        </p:nvSpPr>
        <p:spPr bwMode="auto">
          <a:xfrm>
            <a:off x="468313" y="4581525"/>
            <a:ext cx="611187" cy="1944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2800"/>
              <a:t>وصول مطالبات</a:t>
            </a:r>
            <a:endParaRPr lang="en-US" sz="2800"/>
          </a:p>
        </p:txBody>
      </p:sp>
      <p:sp>
        <p:nvSpPr>
          <p:cNvPr id="23" name="AutoShape 33">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4" name="AutoShape 34">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5" name="AutoShape 35">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26" name="AutoShape 36">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39" presetClass="entr" presetSubtype="0" accel="10000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childTnLst>
                                </p:cTn>
                              </p:par>
                            </p:childTnLst>
                          </p:cTn>
                        </p:par>
                        <p:par>
                          <p:cTn id="16" fill="hold">
                            <p:stCondLst>
                              <p:cond delay="1000"/>
                            </p:stCondLst>
                            <p:childTnLst>
                              <p:par>
                                <p:cTn id="17" presetID="39" presetClass="entr" presetSubtype="0" accel="10000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6"/>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39" presetClass="entr" presetSubtype="0" accel="10000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ppt_h</p:attrName>
                                        </p:attrNameLst>
                                      </p:cBhvr>
                                      <p:tavLst>
                                        <p:tav tm="0">
                                          <p:val>
                                            <p:strVal val="#ppt_h/20"/>
                                          </p:val>
                                        </p:tav>
                                        <p:tav tm="50000">
                                          <p:val>
                                            <p:strVal val="#ppt_h/20"/>
                                          </p:val>
                                        </p:tav>
                                        <p:tav tm="100000">
                                          <p:val>
                                            <p:strVal val="#ppt_h"/>
                                          </p:val>
                                        </p:tav>
                                      </p:tavLst>
                                    </p:anim>
                                    <p:anim calcmode="lin" valueType="num">
                                      <p:cBhvr>
                                        <p:cTn id="27" dur="500" fill="hold"/>
                                        <p:tgtEl>
                                          <p:spTgt spid="10"/>
                                        </p:tgtEl>
                                        <p:attrNameLst>
                                          <p:attrName>ppt_w</p:attrName>
                                        </p:attrNameLst>
                                      </p:cBhvr>
                                      <p:tavLst>
                                        <p:tav tm="0">
                                          <p:val>
                                            <p:strVal val="#ppt_w+.3"/>
                                          </p:val>
                                        </p:tav>
                                        <p:tav tm="50000">
                                          <p:val>
                                            <p:strVal val="#ppt_w+.3"/>
                                          </p:val>
                                        </p:tav>
                                        <p:tav tm="100000">
                                          <p:val>
                                            <p:strVal val="#ppt_w"/>
                                          </p:val>
                                        </p:tav>
                                      </p:tavLst>
                                    </p:anim>
                                    <p:anim calcmode="lin" valueType="num">
                                      <p:cBhvr>
                                        <p:cTn id="28" dur="500" fill="hold"/>
                                        <p:tgtEl>
                                          <p:spTgt spid="10"/>
                                        </p:tgtEl>
                                        <p:attrNameLst>
                                          <p:attrName>ppt_x</p:attrName>
                                        </p:attrNameLst>
                                      </p:cBhvr>
                                      <p:tavLst>
                                        <p:tav tm="0">
                                          <p:val>
                                            <p:strVal val="#ppt_x-.3"/>
                                          </p:val>
                                        </p:tav>
                                        <p:tav tm="50000">
                                          <p:val>
                                            <p:strVal val="#ppt_x"/>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39" presetClass="entr" presetSubtype="0" accel="10000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9"/>
                                        </p:tgtEl>
                                        <p:attrNameLst>
                                          <p:attrName>ppt_y</p:attrName>
                                        </p:attrNameLst>
                                      </p:cBhvr>
                                      <p:tavLst>
                                        <p:tav tm="0">
                                          <p:val>
                                            <p:strVal val="#ppt_y"/>
                                          </p:val>
                                        </p:tav>
                                        <p:tav tm="100000">
                                          <p:val>
                                            <p:strVal val="#ppt_y"/>
                                          </p:val>
                                        </p:tav>
                                      </p:tavLst>
                                    </p:anim>
                                  </p:childTnLst>
                                </p:cTn>
                              </p:par>
                              <p:par>
                                <p:cTn id="37" presetID="18" presetClass="entr" presetSubtype="12"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strips(downLeft)">
                                      <p:cBhvr>
                                        <p:cTn id="39" dur="500"/>
                                        <p:tgtEl>
                                          <p:spTgt spid="21"/>
                                        </p:tgtEl>
                                      </p:cBhvr>
                                    </p:animEffect>
                                  </p:childTnLst>
                                </p:cTn>
                              </p:par>
                            </p:childTnLst>
                          </p:cTn>
                        </p:par>
                        <p:par>
                          <p:cTn id="40" fill="hold">
                            <p:stCondLst>
                              <p:cond delay="2500"/>
                            </p:stCondLst>
                            <p:childTnLst>
                              <p:par>
                                <p:cTn id="41" presetID="39" presetClass="entr" presetSubtype="0" accel="100000"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8"/>
                                        </p:tgtEl>
                                        <p:attrNameLst>
                                          <p:attrName>ppt_y</p:attrName>
                                        </p:attrNameLst>
                                      </p:cBhvr>
                                      <p:tavLst>
                                        <p:tav tm="0">
                                          <p:val>
                                            <p:strVal val="#ppt_y"/>
                                          </p:val>
                                        </p:tav>
                                        <p:tav tm="100000">
                                          <p:val>
                                            <p:strVal val="#ppt_y"/>
                                          </p:val>
                                        </p:tav>
                                      </p:tavLst>
                                    </p:anim>
                                  </p:childTnLst>
                                </p:cTn>
                              </p:par>
                            </p:childTnLst>
                          </p:cTn>
                        </p:par>
                        <p:par>
                          <p:cTn id="47" fill="hold">
                            <p:stCondLst>
                              <p:cond delay="3000"/>
                            </p:stCondLst>
                            <p:childTnLst>
                              <p:par>
                                <p:cTn id="48" presetID="23" presetClass="entr" presetSubtype="16" fill="hold" grpId="0" nodeType="after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500" fill="hold"/>
                                        <p:tgtEl>
                                          <p:spTgt spid="5"/>
                                        </p:tgtEl>
                                        <p:attrNameLst>
                                          <p:attrName>ppt_w</p:attrName>
                                        </p:attrNameLst>
                                      </p:cBhvr>
                                      <p:tavLst>
                                        <p:tav tm="0">
                                          <p:val>
                                            <p:fltVal val="0"/>
                                          </p:val>
                                        </p:tav>
                                        <p:tav tm="100000">
                                          <p:val>
                                            <p:strVal val="#ppt_w"/>
                                          </p:val>
                                        </p:tav>
                                      </p:tavLst>
                                    </p:anim>
                                    <p:anim calcmode="lin" valueType="num">
                                      <p:cBhvr>
                                        <p:cTn id="51" dur="500" fill="hold"/>
                                        <p:tgtEl>
                                          <p:spTgt spid="5"/>
                                        </p:tgtEl>
                                        <p:attrNameLst>
                                          <p:attrName>ppt_h</p:attrName>
                                        </p:attrNameLst>
                                      </p:cBhvr>
                                      <p:tavLst>
                                        <p:tav tm="0">
                                          <p:val>
                                            <p:fltVal val="0"/>
                                          </p:val>
                                        </p:tav>
                                        <p:tav tm="100000">
                                          <p:val>
                                            <p:strVal val="#ppt_h"/>
                                          </p:val>
                                        </p:tav>
                                      </p:tavLst>
                                    </p:anim>
                                  </p:childTnLst>
                                </p:cTn>
                              </p:par>
                              <p:par>
                                <p:cTn id="52" presetID="18" presetClass="entr" presetSubtype="12"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strips(downLeft)">
                                      <p:cBhvr>
                                        <p:cTn id="54" dur="500"/>
                                        <p:tgtEl>
                                          <p:spTgt spid="20"/>
                                        </p:tgtEl>
                                      </p:cBhvr>
                                    </p:animEffect>
                                  </p:childTnLst>
                                </p:cTn>
                              </p:par>
                            </p:childTnLst>
                          </p:cTn>
                        </p:par>
                        <p:par>
                          <p:cTn id="55" fill="hold">
                            <p:stCondLst>
                              <p:cond delay="3500"/>
                            </p:stCondLst>
                            <p:childTnLst>
                              <p:par>
                                <p:cTn id="56" presetID="39" presetClass="entr" presetSubtype="0" accel="100000"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5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6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61" dur="500" fill="hold"/>
                                        <p:tgtEl>
                                          <p:spTgt spid="11"/>
                                        </p:tgtEl>
                                        <p:attrNameLst>
                                          <p:attrName>ppt_y</p:attrName>
                                        </p:attrNameLst>
                                      </p:cBhvr>
                                      <p:tavLst>
                                        <p:tav tm="0">
                                          <p:val>
                                            <p:strVal val="#ppt_y"/>
                                          </p:val>
                                        </p:tav>
                                        <p:tav tm="100000">
                                          <p:val>
                                            <p:strVal val="#ppt_y"/>
                                          </p:val>
                                        </p:tav>
                                      </p:tavLst>
                                    </p:anim>
                                  </p:childTnLst>
                                </p:cTn>
                              </p:par>
                            </p:childTnLst>
                          </p:cTn>
                        </p:par>
                        <p:par>
                          <p:cTn id="62" fill="hold">
                            <p:stCondLst>
                              <p:cond delay="4000"/>
                            </p:stCondLst>
                            <p:childTnLst>
                              <p:par>
                                <p:cTn id="63" presetID="39" presetClass="entr" presetSubtype="0" accel="100000"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p:cTn id="65" dur="500" fill="hold"/>
                                        <p:tgtEl>
                                          <p:spTgt spid="15"/>
                                        </p:tgtEl>
                                        <p:attrNameLst>
                                          <p:attrName>ppt_h</p:attrName>
                                        </p:attrNameLst>
                                      </p:cBhvr>
                                      <p:tavLst>
                                        <p:tav tm="0">
                                          <p:val>
                                            <p:strVal val="#ppt_h/20"/>
                                          </p:val>
                                        </p:tav>
                                        <p:tav tm="50000">
                                          <p:val>
                                            <p:strVal val="#ppt_h/20"/>
                                          </p:val>
                                        </p:tav>
                                        <p:tav tm="100000">
                                          <p:val>
                                            <p:strVal val="#ppt_h"/>
                                          </p:val>
                                        </p:tav>
                                      </p:tavLst>
                                    </p:anim>
                                    <p:anim calcmode="lin" valueType="num">
                                      <p:cBhvr>
                                        <p:cTn id="66" dur="500" fill="hold"/>
                                        <p:tgtEl>
                                          <p:spTgt spid="15"/>
                                        </p:tgtEl>
                                        <p:attrNameLst>
                                          <p:attrName>ppt_w</p:attrName>
                                        </p:attrNameLst>
                                      </p:cBhvr>
                                      <p:tavLst>
                                        <p:tav tm="0">
                                          <p:val>
                                            <p:strVal val="#ppt_w+.3"/>
                                          </p:val>
                                        </p:tav>
                                        <p:tav tm="50000">
                                          <p:val>
                                            <p:strVal val="#ppt_w+.3"/>
                                          </p:val>
                                        </p:tav>
                                        <p:tav tm="100000">
                                          <p:val>
                                            <p:strVal val="#ppt_w"/>
                                          </p:val>
                                        </p:tav>
                                      </p:tavLst>
                                    </p:anim>
                                    <p:anim calcmode="lin" valueType="num">
                                      <p:cBhvr>
                                        <p:cTn id="67" dur="500" fill="hold"/>
                                        <p:tgtEl>
                                          <p:spTgt spid="15"/>
                                        </p:tgtEl>
                                        <p:attrNameLst>
                                          <p:attrName>ppt_x</p:attrName>
                                        </p:attrNameLst>
                                      </p:cBhvr>
                                      <p:tavLst>
                                        <p:tav tm="0">
                                          <p:val>
                                            <p:strVal val="#ppt_x-.3"/>
                                          </p:val>
                                        </p:tav>
                                        <p:tav tm="50000">
                                          <p:val>
                                            <p:strVal val="#ppt_x"/>
                                          </p:val>
                                        </p:tav>
                                        <p:tav tm="100000">
                                          <p:val>
                                            <p:strVal val="#ppt_x"/>
                                          </p:val>
                                        </p:tav>
                                      </p:tavLst>
                                    </p:anim>
                                    <p:anim calcmode="lin" valueType="num">
                                      <p:cBhvr>
                                        <p:cTn id="68" dur="500" fill="hold"/>
                                        <p:tgtEl>
                                          <p:spTgt spid="15"/>
                                        </p:tgtEl>
                                        <p:attrNameLst>
                                          <p:attrName>ppt_y</p:attrName>
                                        </p:attrNameLst>
                                      </p:cBhvr>
                                      <p:tavLst>
                                        <p:tav tm="0">
                                          <p:val>
                                            <p:strVal val="#ppt_y"/>
                                          </p:val>
                                        </p:tav>
                                        <p:tav tm="100000">
                                          <p:val>
                                            <p:strVal val="#ppt_y"/>
                                          </p:val>
                                        </p:tav>
                                      </p:tavLst>
                                    </p:anim>
                                  </p:childTnLst>
                                </p:cTn>
                              </p:par>
                              <p:par>
                                <p:cTn id="69" presetID="39" presetClass="entr" presetSubtype="0" accel="100000" fill="hold" grpId="0" nodeType="with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p:cTn id="71" dur="500" fill="hold"/>
                                        <p:tgtEl>
                                          <p:spTgt spid="12"/>
                                        </p:tgtEl>
                                        <p:attrNameLst>
                                          <p:attrName>ppt_h</p:attrName>
                                        </p:attrNameLst>
                                      </p:cBhvr>
                                      <p:tavLst>
                                        <p:tav tm="0">
                                          <p:val>
                                            <p:strVal val="#ppt_h/20"/>
                                          </p:val>
                                        </p:tav>
                                        <p:tav tm="50000">
                                          <p:val>
                                            <p:strVal val="#ppt_h/20"/>
                                          </p:val>
                                        </p:tav>
                                        <p:tav tm="100000">
                                          <p:val>
                                            <p:strVal val="#ppt_h"/>
                                          </p:val>
                                        </p:tav>
                                      </p:tavLst>
                                    </p:anim>
                                    <p:anim calcmode="lin" valueType="num">
                                      <p:cBhvr>
                                        <p:cTn id="72" dur="500" fill="hold"/>
                                        <p:tgtEl>
                                          <p:spTgt spid="12"/>
                                        </p:tgtEl>
                                        <p:attrNameLst>
                                          <p:attrName>ppt_w</p:attrName>
                                        </p:attrNameLst>
                                      </p:cBhvr>
                                      <p:tavLst>
                                        <p:tav tm="0">
                                          <p:val>
                                            <p:strVal val="#ppt_w+.3"/>
                                          </p:val>
                                        </p:tav>
                                        <p:tav tm="50000">
                                          <p:val>
                                            <p:strVal val="#ppt_w+.3"/>
                                          </p:val>
                                        </p:tav>
                                        <p:tav tm="100000">
                                          <p:val>
                                            <p:strVal val="#ppt_w"/>
                                          </p:val>
                                        </p:tav>
                                      </p:tavLst>
                                    </p:anim>
                                    <p:anim calcmode="lin" valueType="num">
                                      <p:cBhvr>
                                        <p:cTn id="73" dur="500" fill="hold"/>
                                        <p:tgtEl>
                                          <p:spTgt spid="12"/>
                                        </p:tgtEl>
                                        <p:attrNameLst>
                                          <p:attrName>ppt_x</p:attrName>
                                        </p:attrNameLst>
                                      </p:cBhvr>
                                      <p:tavLst>
                                        <p:tav tm="0">
                                          <p:val>
                                            <p:strVal val="#ppt_x-.3"/>
                                          </p:val>
                                        </p:tav>
                                        <p:tav tm="50000">
                                          <p:val>
                                            <p:strVal val="#ppt_x"/>
                                          </p:val>
                                        </p:tav>
                                        <p:tav tm="100000">
                                          <p:val>
                                            <p:strVal val="#ppt_x"/>
                                          </p:val>
                                        </p:tav>
                                      </p:tavLst>
                                    </p:anim>
                                    <p:anim calcmode="lin" valueType="num">
                                      <p:cBhvr>
                                        <p:cTn id="74" dur="500" fill="hold"/>
                                        <p:tgtEl>
                                          <p:spTgt spid="12"/>
                                        </p:tgtEl>
                                        <p:attrNameLst>
                                          <p:attrName>ppt_y</p:attrName>
                                        </p:attrNameLst>
                                      </p:cBhvr>
                                      <p:tavLst>
                                        <p:tav tm="0">
                                          <p:val>
                                            <p:strVal val="#ppt_y"/>
                                          </p:val>
                                        </p:tav>
                                        <p:tav tm="100000">
                                          <p:val>
                                            <p:strVal val="#ppt_y"/>
                                          </p:val>
                                        </p:tav>
                                      </p:tavLst>
                                    </p:anim>
                                  </p:childTnLst>
                                </p:cTn>
                              </p:par>
                            </p:childTnLst>
                          </p:cTn>
                        </p:par>
                        <p:par>
                          <p:cTn id="75" fill="hold">
                            <p:stCondLst>
                              <p:cond delay="4500"/>
                            </p:stCondLst>
                            <p:childTnLst>
                              <p:par>
                                <p:cTn id="76" presetID="18" presetClass="entr" presetSubtype="12" fill="hold" grpId="0" nodeType="after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strips(downLeft)">
                                      <p:cBhvr>
                                        <p:cTn id="78" dur="500"/>
                                        <p:tgtEl>
                                          <p:spTgt spid="16"/>
                                        </p:tgtEl>
                                      </p:cBhvr>
                                    </p:animEffect>
                                  </p:childTnLst>
                                </p:cTn>
                              </p:par>
                              <p:par>
                                <p:cTn id="79" presetID="18" presetClass="entr" presetSubtype="12" fill="hold" grpId="0" nodeType="with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strips(downLeft)">
                                      <p:cBhvr>
                                        <p:cTn id="81" dur="500"/>
                                        <p:tgtEl>
                                          <p:spTgt spid="7"/>
                                        </p:tgtEl>
                                      </p:cBhvr>
                                    </p:animEffect>
                                  </p:childTnLst>
                                </p:cTn>
                              </p:par>
                            </p:childTnLst>
                          </p:cTn>
                        </p:par>
                        <p:par>
                          <p:cTn id="82" fill="hold">
                            <p:stCondLst>
                              <p:cond delay="5000"/>
                            </p:stCondLst>
                            <p:childTnLst>
                              <p:par>
                                <p:cTn id="83" presetID="39" presetClass="entr" presetSubtype="0" accel="100000" fill="hold" grpId="0" nodeType="after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p:cTn id="85" dur="500" fill="hold"/>
                                        <p:tgtEl>
                                          <p:spTgt spid="18"/>
                                        </p:tgtEl>
                                        <p:attrNameLst>
                                          <p:attrName>ppt_h</p:attrName>
                                        </p:attrNameLst>
                                      </p:cBhvr>
                                      <p:tavLst>
                                        <p:tav tm="0">
                                          <p:val>
                                            <p:strVal val="#ppt_h/20"/>
                                          </p:val>
                                        </p:tav>
                                        <p:tav tm="50000">
                                          <p:val>
                                            <p:strVal val="#ppt_h/20"/>
                                          </p:val>
                                        </p:tav>
                                        <p:tav tm="100000">
                                          <p:val>
                                            <p:strVal val="#ppt_h"/>
                                          </p:val>
                                        </p:tav>
                                      </p:tavLst>
                                    </p:anim>
                                    <p:anim calcmode="lin" valueType="num">
                                      <p:cBhvr>
                                        <p:cTn id="86" dur="500" fill="hold"/>
                                        <p:tgtEl>
                                          <p:spTgt spid="18"/>
                                        </p:tgtEl>
                                        <p:attrNameLst>
                                          <p:attrName>ppt_w</p:attrName>
                                        </p:attrNameLst>
                                      </p:cBhvr>
                                      <p:tavLst>
                                        <p:tav tm="0">
                                          <p:val>
                                            <p:strVal val="#ppt_w+.3"/>
                                          </p:val>
                                        </p:tav>
                                        <p:tav tm="50000">
                                          <p:val>
                                            <p:strVal val="#ppt_w+.3"/>
                                          </p:val>
                                        </p:tav>
                                        <p:tav tm="100000">
                                          <p:val>
                                            <p:strVal val="#ppt_w"/>
                                          </p:val>
                                        </p:tav>
                                      </p:tavLst>
                                    </p:anim>
                                    <p:anim calcmode="lin" valueType="num">
                                      <p:cBhvr>
                                        <p:cTn id="87" dur="500" fill="hold"/>
                                        <p:tgtEl>
                                          <p:spTgt spid="18"/>
                                        </p:tgtEl>
                                        <p:attrNameLst>
                                          <p:attrName>ppt_x</p:attrName>
                                        </p:attrNameLst>
                                      </p:cBhvr>
                                      <p:tavLst>
                                        <p:tav tm="0">
                                          <p:val>
                                            <p:strVal val="#ppt_x-.3"/>
                                          </p:val>
                                        </p:tav>
                                        <p:tav tm="50000">
                                          <p:val>
                                            <p:strVal val="#ppt_x"/>
                                          </p:val>
                                        </p:tav>
                                        <p:tav tm="100000">
                                          <p:val>
                                            <p:strVal val="#ppt_x"/>
                                          </p:val>
                                        </p:tav>
                                      </p:tavLst>
                                    </p:anim>
                                    <p:anim calcmode="lin" valueType="num">
                                      <p:cBhvr>
                                        <p:cTn id="88" dur="500" fill="hold"/>
                                        <p:tgtEl>
                                          <p:spTgt spid="18"/>
                                        </p:tgtEl>
                                        <p:attrNameLst>
                                          <p:attrName>ppt_y</p:attrName>
                                        </p:attrNameLst>
                                      </p:cBhvr>
                                      <p:tavLst>
                                        <p:tav tm="0">
                                          <p:val>
                                            <p:strVal val="#ppt_y"/>
                                          </p:val>
                                        </p:tav>
                                        <p:tav tm="100000">
                                          <p:val>
                                            <p:strVal val="#ppt_y"/>
                                          </p:val>
                                        </p:tav>
                                      </p:tavLst>
                                    </p:anim>
                                  </p:childTnLst>
                                </p:cTn>
                              </p:par>
                              <p:par>
                                <p:cTn id="89" presetID="39" presetClass="entr" presetSubtype="0" accel="100000" fill="hold" grpId="0" nodeType="withEffect">
                                  <p:stCondLst>
                                    <p:cond delay="0"/>
                                  </p:stCondLst>
                                  <p:childTnLst>
                                    <p:set>
                                      <p:cBhvr>
                                        <p:cTn id="90" dur="1" fill="hold">
                                          <p:stCondLst>
                                            <p:cond delay="0"/>
                                          </p:stCondLst>
                                        </p:cTn>
                                        <p:tgtEl>
                                          <p:spTgt spid="13"/>
                                        </p:tgtEl>
                                        <p:attrNameLst>
                                          <p:attrName>style.visibility</p:attrName>
                                        </p:attrNameLst>
                                      </p:cBhvr>
                                      <p:to>
                                        <p:strVal val="visible"/>
                                      </p:to>
                                    </p:set>
                                    <p:anim calcmode="lin" valueType="num">
                                      <p:cBhvr>
                                        <p:cTn id="91" dur="500" fill="hold"/>
                                        <p:tgtEl>
                                          <p:spTgt spid="13"/>
                                        </p:tgtEl>
                                        <p:attrNameLst>
                                          <p:attrName>ppt_h</p:attrName>
                                        </p:attrNameLst>
                                      </p:cBhvr>
                                      <p:tavLst>
                                        <p:tav tm="0">
                                          <p:val>
                                            <p:strVal val="#ppt_h/20"/>
                                          </p:val>
                                        </p:tav>
                                        <p:tav tm="50000">
                                          <p:val>
                                            <p:strVal val="#ppt_h/20"/>
                                          </p:val>
                                        </p:tav>
                                        <p:tav tm="100000">
                                          <p:val>
                                            <p:strVal val="#ppt_h"/>
                                          </p:val>
                                        </p:tav>
                                      </p:tavLst>
                                    </p:anim>
                                    <p:anim calcmode="lin" valueType="num">
                                      <p:cBhvr>
                                        <p:cTn id="92" dur="500" fill="hold"/>
                                        <p:tgtEl>
                                          <p:spTgt spid="13"/>
                                        </p:tgtEl>
                                        <p:attrNameLst>
                                          <p:attrName>ppt_w</p:attrName>
                                        </p:attrNameLst>
                                      </p:cBhvr>
                                      <p:tavLst>
                                        <p:tav tm="0">
                                          <p:val>
                                            <p:strVal val="#ppt_w+.3"/>
                                          </p:val>
                                        </p:tav>
                                        <p:tav tm="50000">
                                          <p:val>
                                            <p:strVal val="#ppt_w+.3"/>
                                          </p:val>
                                        </p:tav>
                                        <p:tav tm="100000">
                                          <p:val>
                                            <p:strVal val="#ppt_w"/>
                                          </p:val>
                                        </p:tav>
                                      </p:tavLst>
                                    </p:anim>
                                    <p:anim calcmode="lin" valueType="num">
                                      <p:cBhvr>
                                        <p:cTn id="93" dur="500" fill="hold"/>
                                        <p:tgtEl>
                                          <p:spTgt spid="13"/>
                                        </p:tgtEl>
                                        <p:attrNameLst>
                                          <p:attrName>ppt_x</p:attrName>
                                        </p:attrNameLst>
                                      </p:cBhvr>
                                      <p:tavLst>
                                        <p:tav tm="0">
                                          <p:val>
                                            <p:strVal val="#ppt_x-.3"/>
                                          </p:val>
                                        </p:tav>
                                        <p:tav tm="50000">
                                          <p:val>
                                            <p:strVal val="#ppt_x"/>
                                          </p:val>
                                        </p:tav>
                                        <p:tav tm="100000">
                                          <p:val>
                                            <p:strVal val="#ppt_x"/>
                                          </p:val>
                                        </p:tav>
                                      </p:tavLst>
                                    </p:anim>
                                    <p:anim calcmode="lin" valueType="num">
                                      <p:cBhvr>
                                        <p:cTn id="94" dur="500" fill="hold"/>
                                        <p:tgtEl>
                                          <p:spTgt spid="13"/>
                                        </p:tgtEl>
                                        <p:attrNameLst>
                                          <p:attrName>ppt_y</p:attrName>
                                        </p:attrNameLst>
                                      </p:cBhvr>
                                      <p:tavLst>
                                        <p:tav tm="0">
                                          <p:val>
                                            <p:strVal val="#ppt_y"/>
                                          </p:val>
                                        </p:tav>
                                        <p:tav tm="100000">
                                          <p:val>
                                            <p:strVal val="#ppt_y"/>
                                          </p:val>
                                        </p:tav>
                                      </p:tavLst>
                                    </p:anim>
                                  </p:childTnLst>
                                </p:cTn>
                              </p:par>
                            </p:childTnLst>
                          </p:cTn>
                        </p:par>
                        <p:par>
                          <p:cTn id="95" fill="hold">
                            <p:stCondLst>
                              <p:cond delay="5500"/>
                            </p:stCondLst>
                            <p:childTnLst>
                              <p:par>
                                <p:cTn id="96" presetID="39" presetClass="entr" presetSubtype="0" accel="100000" fill="hold" grpId="0" nodeType="afterEffect">
                                  <p:stCondLst>
                                    <p:cond delay="0"/>
                                  </p:stCondLst>
                                  <p:childTnLst>
                                    <p:set>
                                      <p:cBhvr>
                                        <p:cTn id="97" dur="1" fill="hold">
                                          <p:stCondLst>
                                            <p:cond delay="0"/>
                                          </p:stCondLst>
                                        </p:cTn>
                                        <p:tgtEl>
                                          <p:spTgt spid="19"/>
                                        </p:tgtEl>
                                        <p:attrNameLst>
                                          <p:attrName>style.visibility</p:attrName>
                                        </p:attrNameLst>
                                      </p:cBhvr>
                                      <p:to>
                                        <p:strVal val="visible"/>
                                      </p:to>
                                    </p:set>
                                    <p:anim calcmode="lin" valueType="num">
                                      <p:cBhvr>
                                        <p:cTn id="98" dur="500" fill="hold"/>
                                        <p:tgtEl>
                                          <p:spTgt spid="19"/>
                                        </p:tgtEl>
                                        <p:attrNameLst>
                                          <p:attrName>ppt_h</p:attrName>
                                        </p:attrNameLst>
                                      </p:cBhvr>
                                      <p:tavLst>
                                        <p:tav tm="0">
                                          <p:val>
                                            <p:strVal val="#ppt_h/20"/>
                                          </p:val>
                                        </p:tav>
                                        <p:tav tm="50000">
                                          <p:val>
                                            <p:strVal val="#ppt_h/20"/>
                                          </p:val>
                                        </p:tav>
                                        <p:tav tm="100000">
                                          <p:val>
                                            <p:strVal val="#ppt_h"/>
                                          </p:val>
                                        </p:tav>
                                      </p:tavLst>
                                    </p:anim>
                                    <p:anim calcmode="lin" valueType="num">
                                      <p:cBhvr>
                                        <p:cTn id="99" dur="500" fill="hold"/>
                                        <p:tgtEl>
                                          <p:spTgt spid="19"/>
                                        </p:tgtEl>
                                        <p:attrNameLst>
                                          <p:attrName>ppt_w</p:attrName>
                                        </p:attrNameLst>
                                      </p:cBhvr>
                                      <p:tavLst>
                                        <p:tav tm="0">
                                          <p:val>
                                            <p:strVal val="#ppt_w+.3"/>
                                          </p:val>
                                        </p:tav>
                                        <p:tav tm="50000">
                                          <p:val>
                                            <p:strVal val="#ppt_w+.3"/>
                                          </p:val>
                                        </p:tav>
                                        <p:tav tm="100000">
                                          <p:val>
                                            <p:strVal val="#ppt_w"/>
                                          </p:val>
                                        </p:tav>
                                      </p:tavLst>
                                    </p:anim>
                                    <p:anim calcmode="lin" valueType="num">
                                      <p:cBhvr>
                                        <p:cTn id="100" dur="500" fill="hold"/>
                                        <p:tgtEl>
                                          <p:spTgt spid="19"/>
                                        </p:tgtEl>
                                        <p:attrNameLst>
                                          <p:attrName>ppt_x</p:attrName>
                                        </p:attrNameLst>
                                      </p:cBhvr>
                                      <p:tavLst>
                                        <p:tav tm="0">
                                          <p:val>
                                            <p:strVal val="#ppt_x-.3"/>
                                          </p:val>
                                        </p:tav>
                                        <p:tav tm="50000">
                                          <p:val>
                                            <p:strVal val="#ppt_x"/>
                                          </p:val>
                                        </p:tav>
                                        <p:tav tm="100000">
                                          <p:val>
                                            <p:strVal val="#ppt_x"/>
                                          </p:val>
                                        </p:tav>
                                      </p:tavLst>
                                    </p:anim>
                                    <p:anim calcmode="lin" valueType="num">
                                      <p:cBhvr>
                                        <p:cTn id="101" dur="500" fill="hold"/>
                                        <p:tgtEl>
                                          <p:spTgt spid="19"/>
                                        </p:tgtEl>
                                        <p:attrNameLst>
                                          <p:attrName>ppt_y</p:attrName>
                                        </p:attrNameLst>
                                      </p:cBhvr>
                                      <p:tavLst>
                                        <p:tav tm="0">
                                          <p:val>
                                            <p:strVal val="#ppt_y"/>
                                          </p:val>
                                        </p:tav>
                                        <p:tav tm="100000">
                                          <p:val>
                                            <p:strVal val="#ppt_y"/>
                                          </p:val>
                                        </p:tav>
                                      </p:tavLst>
                                    </p:anim>
                                  </p:childTnLst>
                                </p:cTn>
                              </p:par>
                              <p:par>
                                <p:cTn id="102" presetID="39" presetClass="entr" presetSubtype="0" accel="100000" fill="hold" grpId="0" nodeType="withEffect">
                                  <p:stCondLst>
                                    <p:cond delay="0"/>
                                  </p:stCondLst>
                                  <p:childTnLst>
                                    <p:set>
                                      <p:cBhvr>
                                        <p:cTn id="103" dur="1" fill="hold">
                                          <p:stCondLst>
                                            <p:cond delay="0"/>
                                          </p:stCondLst>
                                        </p:cTn>
                                        <p:tgtEl>
                                          <p:spTgt spid="14"/>
                                        </p:tgtEl>
                                        <p:attrNameLst>
                                          <p:attrName>style.visibility</p:attrName>
                                        </p:attrNameLst>
                                      </p:cBhvr>
                                      <p:to>
                                        <p:strVal val="visible"/>
                                      </p:to>
                                    </p:set>
                                    <p:anim calcmode="lin" valueType="num">
                                      <p:cBhvr>
                                        <p:cTn id="104" dur="500" fill="hold"/>
                                        <p:tgtEl>
                                          <p:spTgt spid="14"/>
                                        </p:tgtEl>
                                        <p:attrNameLst>
                                          <p:attrName>ppt_h</p:attrName>
                                        </p:attrNameLst>
                                      </p:cBhvr>
                                      <p:tavLst>
                                        <p:tav tm="0">
                                          <p:val>
                                            <p:strVal val="#ppt_h/20"/>
                                          </p:val>
                                        </p:tav>
                                        <p:tav tm="50000">
                                          <p:val>
                                            <p:strVal val="#ppt_h/20"/>
                                          </p:val>
                                        </p:tav>
                                        <p:tav tm="100000">
                                          <p:val>
                                            <p:strVal val="#ppt_h"/>
                                          </p:val>
                                        </p:tav>
                                      </p:tavLst>
                                    </p:anim>
                                    <p:anim calcmode="lin" valueType="num">
                                      <p:cBhvr>
                                        <p:cTn id="105" dur="500" fill="hold"/>
                                        <p:tgtEl>
                                          <p:spTgt spid="14"/>
                                        </p:tgtEl>
                                        <p:attrNameLst>
                                          <p:attrName>ppt_w</p:attrName>
                                        </p:attrNameLst>
                                      </p:cBhvr>
                                      <p:tavLst>
                                        <p:tav tm="0">
                                          <p:val>
                                            <p:strVal val="#ppt_w+.3"/>
                                          </p:val>
                                        </p:tav>
                                        <p:tav tm="50000">
                                          <p:val>
                                            <p:strVal val="#ppt_w+.3"/>
                                          </p:val>
                                        </p:tav>
                                        <p:tav tm="100000">
                                          <p:val>
                                            <p:strVal val="#ppt_w"/>
                                          </p:val>
                                        </p:tav>
                                      </p:tavLst>
                                    </p:anim>
                                    <p:anim calcmode="lin" valueType="num">
                                      <p:cBhvr>
                                        <p:cTn id="106" dur="500" fill="hold"/>
                                        <p:tgtEl>
                                          <p:spTgt spid="14"/>
                                        </p:tgtEl>
                                        <p:attrNameLst>
                                          <p:attrName>ppt_x</p:attrName>
                                        </p:attrNameLst>
                                      </p:cBhvr>
                                      <p:tavLst>
                                        <p:tav tm="0">
                                          <p:val>
                                            <p:strVal val="#ppt_x-.3"/>
                                          </p:val>
                                        </p:tav>
                                        <p:tav tm="50000">
                                          <p:val>
                                            <p:strVal val="#ppt_x"/>
                                          </p:val>
                                        </p:tav>
                                        <p:tav tm="100000">
                                          <p:val>
                                            <p:strVal val="#ppt_x"/>
                                          </p:val>
                                        </p:tav>
                                      </p:tavLst>
                                    </p:anim>
                                    <p:anim calcmode="lin" valueType="num">
                                      <p:cBhvr>
                                        <p:cTn id="107" dur="500" fill="hold"/>
                                        <p:tgtEl>
                                          <p:spTgt spid="14"/>
                                        </p:tgtEl>
                                        <p:attrNameLst>
                                          <p:attrName>ppt_y</p:attrName>
                                        </p:attrNameLst>
                                      </p:cBhvr>
                                      <p:tavLst>
                                        <p:tav tm="0">
                                          <p:val>
                                            <p:strVal val="#ppt_y"/>
                                          </p:val>
                                        </p:tav>
                                        <p:tav tm="100000">
                                          <p:val>
                                            <p:strVal val="#ppt_y"/>
                                          </p:val>
                                        </p:tav>
                                      </p:tavLst>
                                    </p:anim>
                                  </p:childTnLst>
                                </p:cTn>
                              </p:par>
                              <p:par>
                                <p:cTn id="108" presetID="23" presetClass="entr" presetSubtype="16" fill="hold" grpId="0" nodeType="withEffect">
                                  <p:stCondLst>
                                    <p:cond delay="0"/>
                                  </p:stCondLst>
                                  <p:childTnLst>
                                    <p:set>
                                      <p:cBhvr>
                                        <p:cTn id="109" dur="1" fill="hold">
                                          <p:stCondLst>
                                            <p:cond delay="0"/>
                                          </p:stCondLst>
                                        </p:cTn>
                                        <p:tgtEl>
                                          <p:spTgt spid="22"/>
                                        </p:tgtEl>
                                        <p:attrNameLst>
                                          <p:attrName>style.visibility</p:attrName>
                                        </p:attrNameLst>
                                      </p:cBhvr>
                                      <p:to>
                                        <p:strVal val="visible"/>
                                      </p:to>
                                    </p:set>
                                    <p:anim calcmode="lin" valueType="num">
                                      <p:cBhvr>
                                        <p:cTn id="110" dur="500" fill="hold"/>
                                        <p:tgtEl>
                                          <p:spTgt spid="22"/>
                                        </p:tgtEl>
                                        <p:attrNameLst>
                                          <p:attrName>ppt_w</p:attrName>
                                        </p:attrNameLst>
                                      </p:cBhvr>
                                      <p:tavLst>
                                        <p:tav tm="0">
                                          <p:val>
                                            <p:fltVal val="0"/>
                                          </p:val>
                                        </p:tav>
                                        <p:tav tm="100000">
                                          <p:val>
                                            <p:strVal val="#ppt_w"/>
                                          </p:val>
                                        </p:tav>
                                      </p:tavLst>
                                    </p:anim>
                                    <p:anim calcmode="lin" valueType="num">
                                      <p:cBhvr>
                                        <p:cTn id="111" dur="500" fill="hold"/>
                                        <p:tgtEl>
                                          <p:spTgt spid="22"/>
                                        </p:tgtEl>
                                        <p:attrNameLst>
                                          <p:attrName>ppt_h</p:attrName>
                                        </p:attrNameLst>
                                      </p:cBhvr>
                                      <p:tavLst>
                                        <p:tav tm="0">
                                          <p:val>
                                            <p:fltVal val="0"/>
                                          </p:val>
                                        </p:tav>
                                        <p:tav tm="100000">
                                          <p:val>
                                            <p:strVal val="#ppt_h"/>
                                          </p:val>
                                        </p:tav>
                                      </p:tavLst>
                                    </p:anim>
                                  </p:childTnLst>
                                </p:cTn>
                              </p:par>
                            </p:childTnLst>
                          </p:cTn>
                        </p:par>
                        <p:par>
                          <p:cTn id="112" fill="hold">
                            <p:stCondLst>
                              <p:cond delay="6000"/>
                            </p:stCondLst>
                            <p:childTnLst>
                              <p:par>
                                <p:cTn id="113" presetID="23" presetClass="entr" presetSubtype="16" fill="hold" grpId="1" nodeType="afterEffect">
                                  <p:stCondLst>
                                    <p:cond delay="0"/>
                                  </p:stCondLst>
                                  <p:childTnLst>
                                    <p:set>
                                      <p:cBhvr>
                                        <p:cTn id="114" dur="1" fill="hold">
                                          <p:stCondLst>
                                            <p:cond delay="0"/>
                                          </p:stCondLst>
                                        </p:cTn>
                                        <p:tgtEl>
                                          <p:spTgt spid="6"/>
                                        </p:tgtEl>
                                        <p:attrNameLst>
                                          <p:attrName>style.visibility</p:attrName>
                                        </p:attrNameLst>
                                      </p:cBhvr>
                                      <p:to>
                                        <p:strVal val="visible"/>
                                      </p:to>
                                    </p:set>
                                    <p:anim calcmode="lin" valueType="num">
                                      <p:cBhvr>
                                        <p:cTn id="115" dur="500" fill="hold"/>
                                        <p:tgtEl>
                                          <p:spTgt spid="6"/>
                                        </p:tgtEl>
                                        <p:attrNameLst>
                                          <p:attrName>ppt_w</p:attrName>
                                        </p:attrNameLst>
                                      </p:cBhvr>
                                      <p:tavLst>
                                        <p:tav tm="0">
                                          <p:val>
                                            <p:fltVal val="0"/>
                                          </p:val>
                                        </p:tav>
                                        <p:tav tm="100000">
                                          <p:val>
                                            <p:strVal val="#ppt_w"/>
                                          </p:val>
                                        </p:tav>
                                      </p:tavLst>
                                    </p:anim>
                                    <p:anim calcmode="lin" valueType="num">
                                      <p:cBhvr>
                                        <p:cTn id="116"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animBg="1"/>
      <p:bldP spid="6" grpId="1" animBg="1"/>
      <p:bldP spid="7" grpId="0" animBg="1"/>
      <p:bldP spid="8" grpId="0" animBg="1"/>
      <p:bldP spid="9" grpId="0" animBg="1"/>
      <p:bldP spid="10" grpId="0" animBg="1"/>
      <p:bldP spid="11" grpId="0" animBg="1"/>
      <p:bldP spid="12" grpId="0" animBg="1"/>
      <p:bldP spid="13" grpId="0" animBg="1"/>
      <p:bldP spid="14" grpId="0" animBg="1"/>
      <p:bldP spid="15" grpId="0" animBg="1"/>
      <p:bldP spid="16" grpId="0"/>
      <p:bldP spid="18" grpId="0" animBg="1"/>
      <p:bldP spid="19" grpId="0" animBg="1"/>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a:spLocks noGrp="1"/>
          </p:cNvSpPr>
          <p:nvPr>
            <p:ph type="sldNum" sz="quarter" idx="12"/>
          </p:nvPr>
        </p:nvSpPr>
        <p:spPr>
          <a:xfrm>
            <a:off x="6553200" y="6356350"/>
            <a:ext cx="2133600" cy="365125"/>
          </a:xfrm>
        </p:spPr>
        <p:txBody>
          <a:bodyPr/>
          <a:lstStyle/>
          <a:p>
            <a:fld id="{CEEA400B-2414-4F5C-9A0C-C4A4E2591490}" type="slidenum">
              <a:rPr lang="en-US"/>
              <a:pPr/>
              <a:t>8</a:t>
            </a:fld>
            <a:endParaRPr lang="en-US"/>
          </a:p>
        </p:txBody>
      </p:sp>
      <p:sp>
        <p:nvSpPr>
          <p:cNvPr id="3" name="Text Box 2">
            <a:hlinkClick r:id="rId2" action="ppaction://hlinksldjump"/>
          </p:cNvPr>
          <p:cNvSpPr txBox="1">
            <a:spLocks noChangeArrowheads="1"/>
          </p:cNvSpPr>
          <p:nvPr/>
        </p:nvSpPr>
        <p:spPr bwMode="auto">
          <a:xfrm>
            <a:off x="468313" y="765175"/>
            <a:ext cx="6840537" cy="461665"/>
          </a:xfrm>
          <a:prstGeom prst="rect">
            <a:avLst/>
          </a:prstGeom>
          <a:gradFill rotWithShape="0">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afra" pitchFamily="2" charset="0"/>
                <a:cs typeface="Mitra" panose="00000400000000000000" pitchFamily="2" charset="-78"/>
              </a:rPr>
              <a:t>موجودی نقد ( صندوق، بانک،،تنخواه و...)</a:t>
            </a:r>
            <a:endParaRPr lang="ar-SA" sz="2400" dirty="0">
              <a:latin typeface="afra" pitchFamily="2" charset="0"/>
              <a:cs typeface="Mitra" panose="00000400000000000000" pitchFamily="2" charset="-78"/>
            </a:endParaRPr>
          </a:p>
        </p:txBody>
      </p:sp>
      <p:sp>
        <p:nvSpPr>
          <p:cNvPr id="4" name="Text Box 3">
            <a:hlinkClick r:id="rId3" action="ppaction://hlinksldjump"/>
          </p:cNvPr>
          <p:cNvSpPr txBox="1">
            <a:spLocks noChangeArrowheads="1"/>
          </p:cNvSpPr>
          <p:nvPr/>
        </p:nvSpPr>
        <p:spPr bwMode="auto">
          <a:xfrm>
            <a:off x="468313" y="1557338"/>
            <a:ext cx="6840537"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000" dirty="0">
                <a:latin typeface="afra" pitchFamily="2" charset="0"/>
                <a:cs typeface="Times New Roman" panose="02020603050405020304" pitchFamily="18" charset="0"/>
              </a:rPr>
              <a:t>سرمایه </a:t>
            </a:r>
            <a:r>
              <a:rPr lang="fa-IR" sz="2800" dirty="0">
                <a:latin typeface="afra" pitchFamily="2" charset="0"/>
                <a:cs typeface="Times New Roman" panose="02020603050405020304" pitchFamily="18" charset="0"/>
              </a:rPr>
              <a:t>گذاری</a:t>
            </a:r>
            <a:r>
              <a:rPr lang="fa-IR" sz="2000" dirty="0">
                <a:latin typeface="afra" pitchFamily="2" charset="0"/>
                <a:cs typeface="Times New Roman" panose="02020603050405020304" pitchFamily="18" charset="0"/>
              </a:rPr>
              <a:t> </a:t>
            </a:r>
            <a:r>
              <a:rPr lang="fa-IR" sz="2400" dirty="0">
                <a:latin typeface="afra" pitchFamily="2" charset="0"/>
                <a:cs typeface="Times New Roman" panose="02020603050405020304" pitchFamily="18" charset="0"/>
              </a:rPr>
              <a:t>کوتاه</a:t>
            </a:r>
            <a:r>
              <a:rPr lang="fa-IR" sz="2000" dirty="0">
                <a:latin typeface="afra" pitchFamily="2" charset="0"/>
                <a:cs typeface="Times New Roman" panose="02020603050405020304" pitchFamily="18" charset="0"/>
              </a:rPr>
              <a:t> مدت</a:t>
            </a:r>
            <a:endParaRPr lang="ar-SA" dirty="0">
              <a:latin typeface="afra" pitchFamily="2" charset="0"/>
              <a:cs typeface="Mitra" panose="00000400000000000000" pitchFamily="2" charset="-78"/>
            </a:endParaRPr>
          </a:p>
        </p:txBody>
      </p:sp>
      <p:sp>
        <p:nvSpPr>
          <p:cNvPr id="5" name="Text Box 4">
            <a:hlinkClick r:id="rId4" action="ppaction://hlinksldjump"/>
          </p:cNvPr>
          <p:cNvSpPr txBox="1">
            <a:spLocks noChangeArrowheads="1"/>
          </p:cNvSpPr>
          <p:nvPr/>
        </p:nvSpPr>
        <p:spPr bwMode="auto">
          <a:xfrm>
            <a:off x="468313" y="2492375"/>
            <a:ext cx="6840537"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afra" pitchFamily="2" charset="0"/>
                <a:cs typeface="Times New Roman" panose="02020603050405020304" pitchFamily="18" charset="0"/>
              </a:rPr>
              <a:t>حسابها و استاد دریافتنی تجاری</a:t>
            </a:r>
            <a:endParaRPr lang="ar-SA" sz="2400" dirty="0">
              <a:latin typeface="afra" pitchFamily="2" charset="0"/>
              <a:cs typeface="Times New Roman" panose="02020603050405020304" pitchFamily="18" charset="0"/>
            </a:endParaRPr>
          </a:p>
        </p:txBody>
      </p:sp>
      <p:sp>
        <p:nvSpPr>
          <p:cNvPr id="6" name="Text Box 5">
            <a:hlinkClick r:id="rId5" action="ppaction://hlinksldjump"/>
          </p:cNvPr>
          <p:cNvSpPr txBox="1">
            <a:spLocks noChangeArrowheads="1"/>
          </p:cNvSpPr>
          <p:nvPr/>
        </p:nvSpPr>
        <p:spPr bwMode="auto">
          <a:xfrm>
            <a:off x="468313" y="3284538"/>
            <a:ext cx="6840537" cy="528637"/>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حسابها و اسناد دریافتنی غیر تجاری</a:t>
            </a:r>
            <a:endParaRPr lang="ar-SA" sz="2800">
              <a:latin typeface="afra" pitchFamily="2" charset="0"/>
              <a:cs typeface="Times New Roman" panose="02020603050405020304" pitchFamily="18" charset="0"/>
            </a:endParaRPr>
          </a:p>
        </p:txBody>
      </p:sp>
      <p:sp>
        <p:nvSpPr>
          <p:cNvPr id="7" name="Text Box 6">
            <a:hlinkClick r:id="rId4" action="ppaction://hlinksldjump"/>
          </p:cNvPr>
          <p:cNvSpPr txBox="1">
            <a:spLocks noChangeArrowheads="1"/>
          </p:cNvSpPr>
          <p:nvPr/>
        </p:nvSpPr>
        <p:spPr bwMode="auto">
          <a:xfrm>
            <a:off x="468313" y="4076700"/>
            <a:ext cx="6858000" cy="528638"/>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موجودی ها (مواد، کالای در جریان، کالای ساخته شده )</a:t>
            </a:r>
            <a:endParaRPr lang="ar-SA" sz="2800">
              <a:latin typeface="afra" pitchFamily="2" charset="0"/>
              <a:cs typeface="Times New Roman" panose="02020603050405020304" pitchFamily="18" charset="0"/>
            </a:endParaRPr>
          </a:p>
        </p:txBody>
      </p:sp>
      <p:sp>
        <p:nvSpPr>
          <p:cNvPr id="8" name="Text Box 8">
            <a:hlinkClick r:id="rId5" action="ppaction://hlinksldjump"/>
          </p:cNvPr>
          <p:cNvSpPr txBox="1">
            <a:spLocks noChangeArrowheads="1"/>
          </p:cNvSpPr>
          <p:nvPr/>
        </p:nvSpPr>
        <p:spPr bwMode="auto">
          <a:xfrm>
            <a:off x="468313" y="4941888"/>
            <a:ext cx="6840537" cy="523220"/>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800">
                <a:latin typeface="afra" pitchFamily="2" charset="0"/>
                <a:cs typeface="Times New Roman" panose="02020603050405020304" pitchFamily="18" charset="0"/>
              </a:rPr>
              <a:t>سفارشات مواد و کالا (کالای بین راهی و</a:t>
            </a:r>
            <a:r>
              <a:rPr lang="fa-IR">
                <a:latin typeface="afra" pitchFamily="2" charset="0"/>
                <a:cs typeface="Times New Roman" panose="02020603050405020304" pitchFamily="18" charset="0"/>
              </a:rPr>
              <a:t> </a:t>
            </a:r>
            <a:r>
              <a:rPr lang="fa-IR" sz="2800">
                <a:latin typeface="afra" pitchFamily="2" charset="0"/>
                <a:cs typeface="Times New Roman" panose="02020603050405020304" pitchFamily="18" charset="0"/>
              </a:rPr>
              <a:t>سفارشات )</a:t>
            </a:r>
            <a:endParaRPr lang="ar-SA" sz="2800">
              <a:latin typeface="afra" pitchFamily="2" charset="0"/>
              <a:cs typeface="Times New Roman" panose="02020603050405020304" pitchFamily="18" charset="0"/>
            </a:endParaRPr>
          </a:p>
        </p:txBody>
      </p:sp>
      <p:sp>
        <p:nvSpPr>
          <p:cNvPr id="9" name="Text Box 9">
            <a:hlinkClick r:id="" action="ppaction://noaction"/>
          </p:cNvPr>
          <p:cNvSpPr txBox="1">
            <a:spLocks noChangeArrowheads="1"/>
          </p:cNvSpPr>
          <p:nvPr/>
        </p:nvSpPr>
        <p:spPr bwMode="auto">
          <a:xfrm>
            <a:off x="468313" y="5734050"/>
            <a:ext cx="6838950" cy="461665"/>
          </a:xfrm>
          <a:prstGeom prst="rect">
            <a:avLst/>
          </a:prstGeom>
          <a:gradFill rotWithShape="1">
            <a:gsLst>
              <a:gs pos="0">
                <a:srgbClr val="CC0000"/>
              </a:gs>
              <a:gs pos="100000">
                <a:schemeClr val="bg1"/>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107763" dir="2700000" algn="ctr" rotWithShape="0">
                    <a:schemeClr val="bg2"/>
                  </a:outerShdw>
                </a:effectLst>
              </a14:hiddenEffects>
            </a:ext>
          </a:extLst>
        </p:spPr>
        <p:txBody>
          <a:bodyPr>
            <a:spAutoFit/>
          </a:bodyPr>
          <a:lstStyle/>
          <a:p>
            <a:pPr algn="r" eaLnBrk="0" hangingPunct="0">
              <a:spcBef>
                <a:spcPct val="50000"/>
              </a:spcBef>
              <a:buClrTx/>
              <a:buFontTx/>
              <a:buNone/>
            </a:pPr>
            <a:r>
              <a:rPr lang="fa-IR" sz="2400" dirty="0">
                <a:latin typeface="afra" pitchFamily="2" charset="0"/>
                <a:cs typeface="Times New Roman" panose="02020603050405020304" pitchFamily="18" charset="0"/>
              </a:rPr>
              <a:t>پیش پرداختها</a:t>
            </a:r>
            <a:endParaRPr lang="ar-SA" sz="3600" dirty="0">
              <a:latin typeface="afra" pitchFamily="2" charset="0"/>
              <a:cs typeface="Times New Roman" panose="02020603050405020304" pitchFamily="18" charset="0"/>
            </a:endParaRPr>
          </a:p>
        </p:txBody>
      </p:sp>
      <p:sp>
        <p:nvSpPr>
          <p:cNvPr id="10" name="Line 15"/>
          <p:cNvSpPr>
            <a:spLocks noChangeShapeType="1"/>
          </p:cNvSpPr>
          <p:nvPr/>
        </p:nvSpPr>
        <p:spPr bwMode="auto">
          <a:xfrm>
            <a:off x="7812088" y="1052513"/>
            <a:ext cx="0" cy="4968875"/>
          </a:xfrm>
          <a:prstGeom prst="line">
            <a:avLst/>
          </a:prstGeom>
          <a:noFill/>
          <a:ln w="5715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1" name="Line 16"/>
          <p:cNvSpPr>
            <a:spLocks noChangeShapeType="1"/>
          </p:cNvSpPr>
          <p:nvPr/>
        </p:nvSpPr>
        <p:spPr bwMode="auto">
          <a:xfrm flipH="1" flipV="1">
            <a:off x="7380288" y="1052513"/>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2" name="Line 18"/>
          <p:cNvSpPr>
            <a:spLocks noChangeShapeType="1"/>
          </p:cNvSpPr>
          <p:nvPr/>
        </p:nvSpPr>
        <p:spPr bwMode="auto">
          <a:xfrm flipH="1">
            <a:off x="7380288" y="1844675"/>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3" name="Line 19"/>
          <p:cNvSpPr>
            <a:spLocks noChangeShapeType="1"/>
          </p:cNvSpPr>
          <p:nvPr/>
        </p:nvSpPr>
        <p:spPr bwMode="auto">
          <a:xfrm flipH="1">
            <a:off x="7380288" y="2781300"/>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4" name="Line 20"/>
          <p:cNvSpPr>
            <a:spLocks noChangeShapeType="1"/>
          </p:cNvSpPr>
          <p:nvPr/>
        </p:nvSpPr>
        <p:spPr bwMode="auto">
          <a:xfrm flipH="1">
            <a:off x="7380288" y="3573463"/>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5" name="Line 21"/>
          <p:cNvSpPr>
            <a:spLocks noChangeShapeType="1"/>
          </p:cNvSpPr>
          <p:nvPr/>
        </p:nvSpPr>
        <p:spPr bwMode="auto">
          <a:xfrm flipH="1">
            <a:off x="7380288" y="4365625"/>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6" name="Line 22"/>
          <p:cNvSpPr>
            <a:spLocks noChangeShapeType="1"/>
          </p:cNvSpPr>
          <p:nvPr/>
        </p:nvSpPr>
        <p:spPr bwMode="auto">
          <a:xfrm flipH="1">
            <a:off x="7380288" y="5229225"/>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7" name="Line 25"/>
          <p:cNvSpPr>
            <a:spLocks noChangeShapeType="1"/>
          </p:cNvSpPr>
          <p:nvPr/>
        </p:nvSpPr>
        <p:spPr bwMode="auto">
          <a:xfrm flipH="1">
            <a:off x="7380288" y="6021388"/>
            <a:ext cx="360362"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18" name="Text Box 27"/>
          <p:cNvSpPr txBox="1">
            <a:spLocks noChangeArrowheads="1"/>
          </p:cNvSpPr>
          <p:nvPr/>
        </p:nvSpPr>
        <p:spPr bwMode="auto">
          <a:xfrm>
            <a:off x="8095774" y="1989138"/>
            <a:ext cx="738664" cy="3097212"/>
          </a:xfrm>
          <a:prstGeom prst="rect">
            <a:avLst/>
          </a:prstGeom>
          <a:gradFill rotWithShape="0">
            <a:gsLst>
              <a:gs pos="0">
                <a:srgbClr val="000082"/>
              </a:gs>
              <a:gs pos="30000">
                <a:srgbClr val="66008F"/>
              </a:gs>
              <a:gs pos="64999">
                <a:srgbClr val="BA0066"/>
              </a:gs>
              <a:gs pos="89999">
                <a:srgbClr val="FF0000"/>
              </a:gs>
              <a:gs pos="100000">
                <a:srgbClr val="FF8200"/>
              </a:gs>
            </a:gsLst>
            <a:path path="shape">
              <a:fillToRect l="50000" t="50000" r="50000" b="50000"/>
            </a:path>
          </a:gradFill>
          <a:ln w="9525" algn="ctr">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FontTx/>
              <a:buNone/>
            </a:pPr>
            <a:r>
              <a:rPr lang="fa-IR" sz="3600" dirty="0">
                <a:solidFill>
                  <a:schemeClr val="bg1"/>
                </a:solidFill>
              </a:rPr>
              <a:t>دارایی های جاری</a:t>
            </a:r>
            <a:endParaRPr lang="en-US" sz="3600" dirty="0">
              <a:solidFill>
                <a:schemeClr val="bg1"/>
              </a:solidFill>
            </a:endParaRPr>
          </a:p>
        </p:txBody>
      </p:sp>
      <p:sp>
        <p:nvSpPr>
          <p:cNvPr id="19" name="Line 28"/>
          <p:cNvSpPr>
            <a:spLocks noChangeShapeType="1"/>
          </p:cNvSpPr>
          <p:nvPr/>
        </p:nvSpPr>
        <p:spPr bwMode="auto">
          <a:xfrm flipH="1">
            <a:off x="7812088" y="3573463"/>
            <a:ext cx="288925" cy="0"/>
          </a:xfrm>
          <a:prstGeom prst="line">
            <a:avLst/>
          </a:prstGeom>
          <a:noFill/>
          <a:ln w="38100">
            <a:solidFill>
              <a:srgbClr val="FFFF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20" name="AutoShape 33">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21" name="AutoShape 34">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22" name="AutoShape 35">
            <a:hlinkClick r:id="" action="ppaction://hlinkshowjump?jump=previousslide" highlightClick="1"/>
          </p:cNvPr>
          <p:cNvSpPr>
            <a:spLocks noChangeArrowheads="1"/>
          </p:cNvSpPr>
          <p:nvPr/>
        </p:nvSpPr>
        <p:spPr bwMode="auto">
          <a:xfrm>
            <a:off x="0" y="0"/>
            <a:ext cx="395288" cy="404813"/>
          </a:xfrm>
          <a:prstGeom prst="actionButtonBackPrevious">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
        <p:nvSpPr>
          <p:cNvPr id="23" name="AutoShape 36">
            <a:hlinkClick r:id="" action="ppaction://hlinkshowjump?jump=nextslide" highlightClick="1"/>
          </p:cNvPr>
          <p:cNvSpPr>
            <a:spLocks noChangeArrowheads="1"/>
          </p:cNvSpPr>
          <p:nvPr/>
        </p:nvSpPr>
        <p:spPr bwMode="auto">
          <a:xfrm>
            <a:off x="395288" y="0"/>
            <a:ext cx="395287" cy="404813"/>
          </a:xfrm>
          <a:prstGeom prst="actionButtonForwardNex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 calcmode="lin" valueType="num">
                                      <p:cBhvr>
                                        <p:cTn id="9" dur="500" fill="hold"/>
                                        <p:tgtEl>
                                          <p:spTgt spid="18"/>
                                        </p:tgtEl>
                                        <p:attrNameLst>
                                          <p:attrName>style.rotation</p:attrName>
                                        </p:attrNameLst>
                                      </p:cBhvr>
                                      <p:tavLst>
                                        <p:tav tm="0">
                                          <p:val>
                                            <p:fltVal val="90"/>
                                          </p:val>
                                        </p:tav>
                                        <p:tav tm="100000">
                                          <p:val>
                                            <p:fltVal val="0"/>
                                          </p:val>
                                        </p:tav>
                                      </p:tavLst>
                                    </p:anim>
                                    <p:animEffect transition="in" filter="fade">
                                      <p:cBhvr>
                                        <p:cTn id="10" dur="500"/>
                                        <p:tgtEl>
                                          <p:spTgt spid="18"/>
                                        </p:tgtEl>
                                      </p:cBhvr>
                                    </p:animEffect>
                                  </p:childTnLst>
                                </p:cTn>
                              </p:par>
                            </p:childTnLst>
                          </p:cTn>
                        </p:par>
                        <p:par>
                          <p:cTn id="11" fill="hold">
                            <p:stCondLst>
                              <p:cond delay="800"/>
                            </p:stCondLst>
                            <p:childTnLst>
                              <p:par>
                                <p:cTn id="12" presetID="39" presetClass="entr" presetSubtype="0" accel="10000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19"/>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19"/>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300"/>
                            </p:stCondLst>
                            <p:childTnLst>
                              <p:par>
                                <p:cTn id="19" presetID="39" presetClass="entr" presetSubtype="0" accel="10000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10"/>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10"/>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10"/>
                                        </p:tgtEl>
                                        <p:attrNameLst>
                                          <p:attrName>ppt_y</p:attrName>
                                        </p:attrNameLst>
                                      </p:cBhvr>
                                      <p:tavLst>
                                        <p:tav tm="0">
                                          <p:val>
                                            <p:strVal val="#ppt_y"/>
                                          </p:val>
                                        </p:tav>
                                        <p:tav tm="100000">
                                          <p:val>
                                            <p:strVal val="#ppt_y"/>
                                          </p:val>
                                        </p:tav>
                                      </p:tavLst>
                                    </p:anim>
                                  </p:childTnLst>
                                </p:cTn>
                              </p:par>
                            </p:childTnLst>
                          </p:cTn>
                        </p:par>
                        <p:par>
                          <p:cTn id="25" fill="hold">
                            <p:stCondLst>
                              <p:cond delay="1800"/>
                            </p:stCondLst>
                            <p:childTnLst>
                              <p:par>
                                <p:cTn id="26" presetID="39" presetClass="entr" presetSubtype="0" accel="10000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11"/>
                                        </p:tgtEl>
                                        <p:attrNameLst>
                                          <p:attrName>ppt_y</p:attrName>
                                        </p:attrNameLst>
                                      </p:cBhvr>
                                      <p:tavLst>
                                        <p:tav tm="0">
                                          <p:val>
                                            <p:strVal val="#ppt_y"/>
                                          </p:val>
                                        </p:tav>
                                        <p:tav tm="100000">
                                          <p:val>
                                            <p:strVal val="#ppt_y"/>
                                          </p:val>
                                        </p:tav>
                                      </p:tavLst>
                                    </p:anim>
                                  </p:childTnLst>
                                </p:cTn>
                              </p:par>
                            </p:childTnLst>
                          </p:cTn>
                        </p:par>
                        <p:par>
                          <p:cTn id="32" fill="hold">
                            <p:stCondLst>
                              <p:cond delay="2300"/>
                            </p:stCondLst>
                            <p:childTnLst>
                              <p:par>
                                <p:cTn id="33" presetID="18" presetClass="entr" presetSubtype="12" fill="hold" grpId="0"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strips(downLeft)">
                                      <p:cBhvr>
                                        <p:cTn id="35" dur="500"/>
                                        <p:tgtEl>
                                          <p:spTgt spid="3"/>
                                        </p:tgtEl>
                                      </p:cBhvr>
                                    </p:animEffect>
                                  </p:childTnLst>
                                </p:cTn>
                              </p:par>
                            </p:childTnLst>
                          </p:cTn>
                        </p:par>
                        <p:par>
                          <p:cTn id="36" fill="hold">
                            <p:stCondLst>
                              <p:cond delay="2800"/>
                            </p:stCondLst>
                            <p:childTnLst>
                              <p:par>
                                <p:cTn id="37" presetID="39" presetClass="entr" presetSubtype="0" accel="10000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12"/>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12"/>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childTnLst>
                                </p:cTn>
                              </p:par>
                            </p:childTnLst>
                          </p:cTn>
                        </p:par>
                        <p:par>
                          <p:cTn id="43" fill="hold">
                            <p:stCondLst>
                              <p:cond delay="3300"/>
                            </p:stCondLst>
                            <p:childTnLst>
                              <p:par>
                                <p:cTn id="44" presetID="18" presetClass="entr" presetSubtype="12" fill="hold" grpId="0" nodeType="after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strips(downLeft)">
                                      <p:cBhvr>
                                        <p:cTn id="46" dur="500"/>
                                        <p:tgtEl>
                                          <p:spTgt spid="4"/>
                                        </p:tgtEl>
                                      </p:cBhvr>
                                    </p:animEffect>
                                  </p:childTnLst>
                                </p:cTn>
                              </p:par>
                            </p:childTnLst>
                          </p:cTn>
                        </p:par>
                        <p:par>
                          <p:cTn id="47" fill="hold">
                            <p:stCondLst>
                              <p:cond delay="3800"/>
                            </p:stCondLst>
                            <p:childTnLst>
                              <p:par>
                                <p:cTn id="48" presetID="39" presetClass="entr" presetSubtype="0" accel="10000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ppt_h</p:attrName>
                                        </p:attrNameLst>
                                      </p:cBhvr>
                                      <p:tavLst>
                                        <p:tav tm="0">
                                          <p:val>
                                            <p:strVal val="#ppt_h/20"/>
                                          </p:val>
                                        </p:tav>
                                        <p:tav tm="50000">
                                          <p:val>
                                            <p:strVal val="#ppt_h/20"/>
                                          </p:val>
                                        </p:tav>
                                        <p:tav tm="100000">
                                          <p:val>
                                            <p:strVal val="#ppt_h"/>
                                          </p:val>
                                        </p:tav>
                                      </p:tavLst>
                                    </p:anim>
                                    <p:anim calcmode="lin" valueType="num">
                                      <p:cBhvr>
                                        <p:cTn id="51" dur="500" fill="hold"/>
                                        <p:tgtEl>
                                          <p:spTgt spid="13"/>
                                        </p:tgtEl>
                                        <p:attrNameLst>
                                          <p:attrName>ppt_w</p:attrName>
                                        </p:attrNameLst>
                                      </p:cBhvr>
                                      <p:tavLst>
                                        <p:tav tm="0">
                                          <p:val>
                                            <p:strVal val="#ppt_w+.3"/>
                                          </p:val>
                                        </p:tav>
                                        <p:tav tm="50000">
                                          <p:val>
                                            <p:strVal val="#ppt_w+.3"/>
                                          </p:val>
                                        </p:tav>
                                        <p:tav tm="100000">
                                          <p:val>
                                            <p:strVal val="#ppt_w"/>
                                          </p:val>
                                        </p:tav>
                                      </p:tavLst>
                                    </p:anim>
                                    <p:anim calcmode="lin" valueType="num">
                                      <p:cBhvr>
                                        <p:cTn id="52" dur="500" fill="hold"/>
                                        <p:tgtEl>
                                          <p:spTgt spid="13"/>
                                        </p:tgtEl>
                                        <p:attrNameLst>
                                          <p:attrName>ppt_x</p:attrName>
                                        </p:attrNameLst>
                                      </p:cBhvr>
                                      <p:tavLst>
                                        <p:tav tm="0">
                                          <p:val>
                                            <p:strVal val="#ppt_x-.3"/>
                                          </p:val>
                                        </p:tav>
                                        <p:tav tm="50000">
                                          <p:val>
                                            <p:strVal val="#ppt_x"/>
                                          </p:val>
                                        </p:tav>
                                        <p:tav tm="100000">
                                          <p:val>
                                            <p:strVal val="#ppt_x"/>
                                          </p:val>
                                        </p:tav>
                                      </p:tavLst>
                                    </p:anim>
                                    <p:anim calcmode="lin" valueType="num">
                                      <p:cBhvr>
                                        <p:cTn id="53" dur="500" fill="hold"/>
                                        <p:tgtEl>
                                          <p:spTgt spid="13"/>
                                        </p:tgtEl>
                                        <p:attrNameLst>
                                          <p:attrName>ppt_y</p:attrName>
                                        </p:attrNameLst>
                                      </p:cBhvr>
                                      <p:tavLst>
                                        <p:tav tm="0">
                                          <p:val>
                                            <p:strVal val="#ppt_y"/>
                                          </p:val>
                                        </p:tav>
                                        <p:tav tm="100000">
                                          <p:val>
                                            <p:strVal val="#ppt_y"/>
                                          </p:val>
                                        </p:tav>
                                      </p:tavLst>
                                    </p:anim>
                                  </p:childTnLst>
                                </p:cTn>
                              </p:par>
                            </p:childTnLst>
                          </p:cTn>
                        </p:par>
                        <p:par>
                          <p:cTn id="54" fill="hold">
                            <p:stCondLst>
                              <p:cond delay="4300"/>
                            </p:stCondLst>
                            <p:childTnLst>
                              <p:par>
                                <p:cTn id="55" presetID="18" presetClass="entr" presetSubtype="12"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strips(downLeft)">
                                      <p:cBhvr>
                                        <p:cTn id="57" dur="500"/>
                                        <p:tgtEl>
                                          <p:spTgt spid="5"/>
                                        </p:tgtEl>
                                      </p:cBhvr>
                                    </p:animEffect>
                                  </p:childTnLst>
                                </p:cTn>
                              </p:par>
                            </p:childTnLst>
                          </p:cTn>
                        </p:par>
                        <p:par>
                          <p:cTn id="58" fill="hold">
                            <p:stCondLst>
                              <p:cond delay="4800"/>
                            </p:stCondLst>
                            <p:childTnLst>
                              <p:par>
                                <p:cTn id="59" presetID="39" presetClass="entr" presetSubtype="0" accel="10000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ppt_h</p:attrName>
                                        </p:attrNameLst>
                                      </p:cBhvr>
                                      <p:tavLst>
                                        <p:tav tm="0">
                                          <p:val>
                                            <p:strVal val="#ppt_h/20"/>
                                          </p:val>
                                        </p:tav>
                                        <p:tav tm="50000">
                                          <p:val>
                                            <p:strVal val="#ppt_h/20"/>
                                          </p:val>
                                        </p:tav>
                                        <p:tav tm="100000">
                                          <p:val>
                                            <p:strVal val="#ppt_h"/>
                                          </p:val>
                                        </p:tav>
                                      </p:tavLst>
                                    </p:anim>
                                    <p:anim calcmode="lin" valueType="num">
                                      <p:cBhvr>
                                        <p:cTn id="62" dur="500" fill="hold"/>
                                        <p:tgtEl>
                                          <p:spTgt spid="14"/>
                                        </p:tgtEl>
                                        <p:attrNameLst>
                                          <p:attrName>ppt_w</p:attrName>
                                        </p:attrNameLst>
                                      </p:cBhvr>
                                      <p:tavLst>
                                        <p:tav tm="0">
                                          <p:val>
                                            <p:strVal val="#ppt_w+.3"/>
                                          </p:val>
                                        </p:tav>
                                        <p:tav tm="50000">
                                          <p:val>
                                            <p:strVal val="#ppt_w+.3"/>
                                          </p:val>
                                        </p:tav>
                                        <p:tav tm="100000">
                                          <p:val>
                                            <p:strVal val="#ppt_w"/>
                                          </p:val>
                                        </p:tav>
                                      </p:tavLst>
                                    </p:anim>
                                    <p:anim calcmode="lin" valueType="num">
                                      <p:cBhvr>
                                        <p:cTn id="63" dur="500" fill="hold"/>
                                        <p:tgtEl>
                                          <p:spTgt spid="14"/>
                                        </p:tgtEl>
                                        <p:attrNameLst>
                                          <p:attrName>ppt_x</p:attrName>
                                        </p:attrNameLst>
                                      </p:cBhvr>
                                      <p:tavLst>
                                        <p:tav tm="0">
                                          <p:val>
                                            <p:strVal val="#ppt_x-.3"/>
                                          </p:val>
                                        </p:tav>
                                        <p:tav tm="50000">
                                          <p:val>
                                            <p:strVal val="#ppt_x"/>
                                          </p:val>
                                        </p:tav>
                                        <p:tav tm="100000">
                                          <p:val>
                                            <p:strVal val="#ppt_x"/>
                                          </p:val>
                                        </p:tav>
                                      </p:tavLst>
                                    </p:anim>
                                    <p:anim calcmode="lin" valueType="num">
                                      <p:cBhvr>
                                        <p:cTn id="64" dur="500" fill="hold"/>
                                        <p:tgtEl>
                                          <p:spTgt spid="14"/>
                                        </p:tgtEl>
                                        <p:attrNameLst>
                                          <p:attrName>ppt_y</p:attrName>
                                        </p:attrNameLst>
                                      </p:cBhvr>
                                      <p:tavLst>
                                        <p:tav tm="0">
                                          <p:val>
                                            <p:strVal val="#ppt_y"/>
                                          </p:val>
                                        </p:tav>
                                        <p:tav tm="100000">
                                          <p:val>
                                            <p:strVal val="#ppt_y"/>
                                          </p:val>
                                        </p:tav>
                                      </p:tavLst>
                                    </p:anim>
                                  </p:childTnLst>
                                </p:cTn>
                              </p:par>
                            </p:childTnLst>
                          </p:cTn>
                        </p:par>
                        <p:par>
                          <p:cTn id="65" fill="hold">
                            <p:stCondLst>
                              <p:cond delay="5300"/>
                            </p:stCondLst>
                            <p:childTnLst>
                              <p:par>
                                <p:cTn id="66" presetID="18" presetClass="entr" presetSubtype="12"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strips(downLeft)">
                                      <p:cBhvr>
                                        <p:cTn id="68" dur="500"/>
                                        <p:tgtEl>
                                          <p:spTgt spid="6"/>
                                        </p:tgtEl>
                                      </p:cBhvr>
                                    </p:animEffect>
                                  </p:childTnLst>
                                </p:cTn>
                              </p:par>
                            </p:childTnLst>
                          </p:cTn>
                        </p:par>
                        <p:par>
                          <p:cTn id="69" fill="hold">
                            <p:stCondLst>
                              <p:cond delay="5800"/>
                            </p:stCondLst>
                            <p:childTnLst>
                              <p:par>
                                <p:cTn id="70" presetID="39" presetClass="entr" presetSubtype="0" accel="100000" fill="hold" grpId="0" nodeType="after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ppt_h</p:attrName>
                                        </p:attrNameLst>
                                      </p:cBhvr>
                                      <p:tavLst>
                                        <p:tav tm="0">
                                          <p:val>
                                            <p:strVal val="#ppt_h/20"/>
                                          </p:val>
                                        </p:tav>
                                        <p:tav tm="50000">
                                          <p:val>
                                            <p:strVal val="#ppt_h/20"/>
                                          </p:val>
                                        </p:tav>
                                        <p:tav tm="100000">
                                          <p:val>
                                            <p:strVal val="#ppt_h"/>
                                          </p:val>
                                        </p:tav>
                                      </p:tavLst>
                                    </p:anim>
                                    <p:anim calcmode="lin" valueType="num">
                                      <p:cBhvr>
                                        <p:cTn id="73" dur="500" fill="hold"/>
                                        <p:tgtEl>
                                          <p:spTgt spid="15"/>
                                        </p:tgtEl>
                                        <p:attrNameLst>
                                          <p:attrName>ppt_w</p:attrName>
                                        </p:attrNameLst>
                                      </p:cBhvr>
                                      <p:tavLst>
                                        <p:tav tm="0">
                                          <p:val>
                                            <p:strVal val="#ppt_w+.3"/>
                                          </p:val>
                                        </p:tav>
                                        <p:tav tm="50000">
                                          <p:val>
                                            <p:strVal val="#ppt_w+.3"/>
                                          </p:val>
                                        </p:tav>
                                        <p:tav tm="100000">
                                          <p:val>
                                            <p:strVal val="#ppt_w"/>
                                          </p:val>
                                        </p:tav>
                                      </p:tavLst>
                                    </p:anim>
                                    <p:anim calcmode="lin" valueType="num">
                                      <p:cBhvr>
                                        <p:cTn id="74" dur="500" fill="hold"/>
                                        <p:tgtEl>
                                          <p:spTgt spid="15"/>
                                        </p:tgtEl>
                                        <p:attrNameLst>
                                          <p:attrName>ppt_x</p:attrName>
                                        </p:attrNameLst>
                                      </p:cBhvr>
                                      <p:tavLst>
                                        <p:tav tm="0">
                                          <p:val>
                                            <p:strVal val="#ppt_x-.3"/>
                                          </p:val>
                                        </p:tav>
                                        <p:tav tm="50000">
                                          <p:val>
                                            <p:strVal val="#ppt_x"/>
                                          </p:val>
                                        </p:tav>
                                        <p:tav tm="100000">
                                          <p:val>
                                            <p:strVal val="#ppt_x"/>
                                          </p:val>
                                        </p:tav>
                                      </p:tavLst>
                                    </p:anim>
                                    <p:anim calcmode="lin" valueType="num">
                                      <p:cBhvr>
                                        <p:cTn id="75" dur="500" fill="hold"/>
                                        <p:tgtEl>
                                          <p:spTgt spid="15"/>
                                        </p:tgtEl>
                                        <p:attrNameLst>
                                          <p:attrName>ppt_y</p:attrName>
                                        </p:attrNameLst>
                                      </p:cBhvr>
                                      <p:tavLst>
                                        <p:tav tm="0">
                                          <p:val>
                                            <p:strVal val="#ppt_y"/>
                                          </p:val>
                                        </p:tav>
                                        <p:tav tm="100000">
                                          <p:val>
                                            <p:strVal val="#ppt_y"/>
                                          </p:val>
                                        </p:tav>
                                      </p:tavLst>
                                    </p:anim>
                                  </p:childTnLst>
                                </p:cTn>
                              </p:par>
                            </p:childTnLst>
                          </p:cTn>
                        </p:par>
                        <p:par>
                          <p:cTn id="76" fill="hold">
                            <p:stCondLst>
                              <p:cond delay="6300"/>
                            </p:stCondLst>
                            <p:childTnLst>
                              <p:par>
                                <p:cTn id="77" presetID="18" presetClass="entr" presetSubtype="12" fill="hold" grpId="0" nodeType="after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strips(downLeft)">
                                      <p:cBhvr>
                                        <p:cTn id="79" dur="500"/>
                                        <p:tgtEl>
                                          <p:spTgt spid="7"/>
                                        </p:tgtEl>
                                      </p:cBhvr>
                                    </p:animEffect>
                                  </p:childTnLst>
                                </p:cTn>
                              </p:par>
                            </p:childTnLst>
                          </p:cTn>
                        </p:par>
                        <p:par>
                          <p:cTn id="80" fill="hold">
                            <p:stCondLst>
                              <p:cond delay="6800"/>
                            </p:stCondLst>
                            <p:childTnLst>
                              <p:par>
                                <p:cTn id="81" presetID="39" presetClass="entr" presetSubtype="0" accel="100000"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ppt_h</p:attrName>
                                        </p:attrNameLst>
                                      </p:cBhvr>
                                      <p:tavLst>
                                        <p:tav tm="0">
                                          <p:val>
                                            <p:strVal val="#ppt_h/20"/>
                                          </p:val>
                                        </p:tav>
                                        <p:tav tm="50000">
                                          <p:val>
                                            <p:strVal val="#ppt_h/20"/>
                                          </p:val>
                                        </p:tav>
                                        <p:tav tm="100000">
                                          <p:val>
                                            <p:strVal val="#ppt_h"/>
                                          </p:val>
                                        </p:tav>
                                      </p:tavLst>
                                    </p:anim>
                                    <p:anim calcmode="lin" valueType="num">
                                      <p:cBhvr>
                                        <p:cTn id="84" dur="500" fill="hold"/>
                                        <p:tgtEl>
                                          <p:spTgt spid="16"/>
                                        </p:tgtEl>
                                        <p:attrNameLst>
                                          <p:attrName>ppt_w</p:attrName>
                                        </p:attrNameLst>
                                      </p:cBhvr>
                                      <p:tavLst>
                                        <p:tav tm="0">
                                          <p:val>
                                            <p:strVal val="#ppt_w+.3"/>
                                          </p:val>
                                        </p:tav>
                                        <p:tav tm="50000">
                                          <p:val>
                                            <p:strVal val="#ppt_w+.3"/>
                                          </p:val>
                                        </p:tav>
                                        <p:tav tm="100000">
                                          <p:val>
                                            <p:strVal val="#ppt_w"/>
                                          </p:val>
                                        </p:tav>
                                      </p:tavLst>
                                    </p:anim>
                                    <p:anim calcmode="lin" valueType="num">
                                      <p:cBhvr>
                                        <p:cTn id="85" dur="500" fill="hold"/>
                                        <p:tgtEl>
                                          <p:spTgt spid="16"/>
                                        </p:tgtEl>
                                        <p:attrNameLst>
                                          <p:attrName>ppt_x</p:attrName>
                                        </p:attrNameLst>
                                      </p:cBhvr>
                                      <p:tavLst>
                                        <p:tav tm="0">
                                          <p:val>
                                            <p:strVal val="#ppt_x-.3"/>
                                          </p:val>
                                        </p:tav>
                                        <p:tav tm="50000">
                                          <p:val>
                                            <p:strVal val="#ppt_x"/>
                                          </p:val>
                                        </p:tav>
                                        <p:tav tm="100000">
                                          <p:val>
                                            <p:strVal val="#ppt_x"/>
                                          </p:val>
                                        </p:tav>
                                      </p:tavLst>
                                    </p:anim>
                                    <p:anim calcmode="lin" valueType="num">
                                      <p:cBhvr>
                                        <p:cTn id="86" dur="500" fill="hold"/>
                                        <p:tgtEl>
                                          <p:spTgt spid="16"/>
                                        </p:tgtEl>
                                        <p:attrNameLst>
                                          <p:attrName>ppt_y</p:attrName>
                                        </p:attrNameLst>
                                      </p:cBhvr>
                                      <p:tavLst>
                                        <p:tav tm="0">
                                          <p:val>
                                            <p:strVal val="#ppt_y"/>
                                          </p:val>
                                        </p:tav>
                                        <p:tav tm="100000">
                                          <p:val>
                                            <p:strVal val="#ppt_y"/>
                                          </p:val>
                                        </p:tav>
                                      </p:tavLst>
                                    </p:anim>
                                  </p:childTnLst>
                                </p:cTn>
                              </p:par>
                            </p:childTnLst>
                          </p:cTn>
                        </p:par>
                        <p:par>
                          <p:cTn id="87" fill="hold">
                            <p:stCondLst>
                              <p:cond delay="7300"/>
                            </p:stCondLst>
                            <p:childTnLst>
                              <p:par>
                                <p:cTn id="88" presetID="18" presetClass="entr" presetSubtype="12" fill="hold" grpId="0" nodeType="afterEffect">
                                  <p:stCondLst>
                                    <p:cond delay="0"/>
                                  </p:stCondLst>
                                  <p:childTnLst>
                                    <p:set>
                                      <p:cBhvr>
                                        <p:cTn id="89" dur="1" fill="hold">
                                          <p:stCondLst>
                                            <p:cond delay="0"/>
                                          </p:stCondLst>
                                        </p:cTn>
                                        <p:tgtEl>
                                          <p:spTgt spid="8"/>
                                        </p:tgtEl>
                                        <p:attrNameLst>
                                          <p:attrName>style.visibility</p:attrName>
                                        </p:attrNameLst>
                                      </p:cBhvr>
                                      <p:to>
                                        <p:strVal val="visible"/>
                                      </p:to>
                                    </p:set>
                                    <p:animEffect transition="in" filter="strips(downLeft)">
                                      <p:cBhvr>
                                        <p:cTn id="90" dur="500"/>
                                        <p:tgtEl>
                                          <p:spTgt spid="8"/>
                                        </p:tgtEl>
                                      </p:cBhvr>
                                    </p:animEffect>
                                  </p:childTnLst>
                                </p:cTn>
                              </p:par>
                            </p:childTnLst>
                          </p:cTn>
                        </p:par>
                        <p:par>
                          <p:cTn id="91" fill="hold">
                            <p:stCondLst>
                              <p:cond delay="7800"/>
                            </p:stCondLst>
                            <p:childTnLst>
                              <p:par>
                                <p:cTn id="92" presetID="39" presetClass="entr" presetSubtype="0" accel="100000" fill="hold" grpId="0" nodeType="afterEffect">
                                  <p:stCondLst>
                                    <p:cond delay="0"/>
                                  </p:stCondLst>
                                  <p:childTnLst>
                                    <p:set>
                                      <p:cBhvr>
                                        <p:cTn id="93" dur="1" fill="hold">
                                          <p:stCondLst>
                                            <p:cond delay="0"/>
                                          </p:stCondLst>
                                        </p:cTn>
                                        <p:tgtEl>
                                          <p:spTgt spid="17"/>
                                        </p:tgtEl>
                                        <p:attrNameLst>
                                          <p:attrName>style.visibility</p:attrName>
                                        </p:attrNameLst>
                                      </p:cBhvr>
                                      <p:to>
                                        <p:strVal val="visible"/>
                                      </p:to>
                                    </p:set>
                                    <p:anim calcmode="lin" valueType="num">
                                      <p:cBhvr>
                                        <p:cTn id="94" dur="500" fill="hold"/>
                                        <p:tgtEl>
                                          <p:spTgt spid="17"/>
                                        </p:tgtEl>
                                        <p:attrNameLst>
                                          <p:attrName>ppt_h</p:attrName>
                                        </p:attrNameLst>
                                      </p:cBhvr>
                                      <p:tavLst>
                                        <p:tav tm="0">
                                          <p:val>
                                            <p:strVal val="#ppt_h/20"/>
                                          </p:val>
                                        </p:tav>
                                        <p:tav tm="50000">
                                          <p:val>
                                            <p:strVal val="#ppt_h/20"/>
                                          </p:val>
                                        </p:tav>
                                        <p:tav tm="100000">
                                          <p:val>
                                            <p:strVal val="#ppt_h"/>
                                          </p:val>
                                        </p:tav>
                                      </p:tavLst>
                                    </p:anim>
                                    <p:anim calcmode="lin" valueType="num">
                                      <p:cBhvr>
                                        <p:cTn id="95" dur="500" fill="hold"/>
                                        <p:tgtEl>
                                          <p:spTgt spid="17"/>
                                        </p:tgtEl>
                                        <p:attrNameLst>
                                          <p:attrName>ppt_w</p:attrName>
                                        </p:attrNameLst>
                                      </p:cBhvr>
                                      <p:tavLst>
                                        <p:tav tm="0">
                                          <p:val>
                                            <p:strVal val="#ppt_w+.3"/>
                                          </p:val>
                                        </p:tav>
                                        <p:tav tm="50000">
                                          <p:val>
                                            <p:strVal val="#ppt_w+.3"/>
                                          </p:val>
                                        </p:tav>
                                        <p:tav tm="100000">
                                          <p:val>
                                            <p:strVal val="#ppt_w"/>
                                          </p:val>
                                        </p:tav>
                                      </p:tavLst>
                                    </p:anim>
                                    <p:anim calcmode="lin" valueType="num">
                                      <p:cBhvr>
                                        <p:cTn id="96" dur="500" fill="hold"/>
                                        <p:tgtEl>
                                          <p:spTgt spid="17"/>
                                        </p:tgtEl>
                                        <p:attrNameLst>
                                          <p:attrName>ppt_x</p:attrName>
                                        </p:attrNameLst>
                                      </p:cBhvr>
                                      <p:tavLst>
                                        <p:tav tm="0">
                                          <p:val>
                                            <p:strVal val="#ppt_x-.3"/>
                                          </p:val>
                                        </p:tav>
                                        <p:tav tm="50000">
                                          <p:val>
                                            <p:strVal val="#ppt_x"/>
                                          </p:val>
                                        </p:tav>
                                        <p:tav tm="100000">
                                          <p:val>
                                            <p:strVal val="#ppt_x"/>
                                          </p:val>
                                        </p:tav>
                                      </p:tavLst>
                                    </p:anim>
                                    <p:anim calcmode="lin" valueType="num">
                                      <p:cBhvr>
                                        <p:cTn id="97" dur="500" fill="hold"/>
                                        <p:tgtEl>
                                          <p:spTgt spid="17"/>
                                        </p:tgtEl>
                                        <p:attrNameLst>
                                          <p:attrName>ppt_y</p:attrName>
                                        </p:attrNameLst>
                                      </p:cBhvr>
                                      <p:tavLst>
                                        <p:tav tm="0">
                                          <p:val>
                                            <p:strVal val="#ppt_y"/>
                                          </p:val>
                                        </p:tav>
                                        <p:tav tm="100000">
                                          <p:val>
                                            <p:strVal val="#ppt_y"/>
                                          </p:val>
                                        </p:tav>
                                      </p:tavLst>
                                    </p:anim>
                                  </p:childTnLst>
                                </p:cTn>
                              </p:par>
                            </p:childTnLst>
                          </p:cTn>
                        </p:par>
                        <p:par>
                          <p:cTn id="98" fill="hold">
                            <p:stCondLst>
                              <p:cond delay="8300"/>
                            </p:stCondLst>
                            <p:childTnLst>
                              <p:par>
                                <p:cTn id="99" presetID="18" presetClass="entr" presetSubtype="12" fill="hold" grpId="0" nodeType="afterEffect">
                                  <p:stCondLst>
                                    <p:cond delay="0"/>
                                  </p:stCondLst>
                                  <p:childTnLst>
                                    <p:set>
                                      <p:cBhvr>
                                        <p:cTn id="100" dur="1" fill="hold">
                                          <p:stCondLst>
                                            <p:cond delay="0"/>
                                          </p:stCondLst>
                                        </p:cTn>
                                        <p:tgtEl>
                                          <p:spTgt spid="9"/>
                                        </p:tgtEl>
                                        <p:attrNameLst>
                                          <p:attrName>style.visibility</p:attrName>
                                        </p:attrNameLst>
                                      </p:cBhvr>
                                      <p:to>
                                        <p:strVal val="visible"/>
                                      </p:to>
                                    </p:set>
                                    <p:animEffect transition="in" filter="strips(downLeft)">
                                      <p:cBhvr>
                                        <p:cTn id="10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6553200" y="6356350"/>
            <a:ext cx="2133600" cy="365125"/>
          </a:xfrm>
        </p:spPr>
        <p:txBody>
          <a:bodyPr/>
          <a:lstStyle/>
          <a:p>
            <a:fld id="{0FD9E768-6A95-4C7E-9DFF-E61680AAD5B1}" type="slidenum">
              <a:rPr lang="en-US"/>
              <a:pPr/>
              <a:t>9</a:t>
            </a:fld>
            <a:endParaRPr lang="en-US"/>
          </a:p>
        </p:txBody>
      </p:sp>
      <p:sp>
        <p:nvSpPr>
          <p:cNvPr id="3" name="AutoShape 6"/>
          <p:cNvSpPr>
            <a:spLocks noChangeArrowheads="1"/>
          </p:cNvSpPr>
          <p:nvPr/>
        </p:nvSpPr>
        <p:spPr bwMode="auto">
          <a:xfrm>
            <a:off x="4356100" y="188913"/>
            <a:ext cx="4570413" cy="936625"/>
          </a:xfrm>
          <a:prstGeom prst="flowChartAlternateProcess">
            <a:avLst/>
          </a:prstGeo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a:ln w="9525">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buClrTx/>
              <a:buFontTx/>
              <a:buNone/>
            </a:pPr>
            <a:r>
              <a:rPr lang="fa-IR" dirty="0">
                <a:solidFill>
                  <a:schemeClr val="bg1"/>
                </a:solidFill>
                <a:latin typeface="Arial" panose="020B0604020202020204" pitchFamily="34" charset="0"/>
              </a:rPr>
              <a:t> </a:t>
            </a:r>
            <a:r>
              <a:rPr lang="fa-IR" sz="3600" dirty="0">
                <a:solidFill>
                  <a:schemeClr val="bg1"/>
                </a:solidFill>
                <a:latin typeface="Arial" panose="020B0604020202020204" pitchFamily="34" charset="0"/>
              </a:rPr>
              <a:t>تعریف بدهی های جاری :</a:t>
            </a:r>
            <a:endParaRPr lang="en-US" dirty="0">
              <a:solidFill>
                <a:schemeClr val="bg1"/>
              </a:solidFill>
              <a:latin typeface="Arial" panose="020B0604020202020204" pitchFamily="34" charset="0"/>
            </a:endParaRPr>
          </a:p>
        </p:txBody>
      </p:sp>
      <p:sp>
        <p:nvSpPr>
          <p:cNvPr id="4" name="Text Box 7"/>
          <p:cNvSpPr txBox="1">
            <a:spLocks noChangeArrowheads="1"/>
          </p:cNvSpPr>
          <p:nvPr/>
        </p:nvSpPr>
        <p:spPr bwMode="auto">
          <a:xfrm>
            <a:off x="323850" y="1557338"/>
            <a:ext cx="8569325" cy="42780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lgn="l" rtl="0">
              <a:defRPr>
                <a:solidFill>
                  <a:schemeClr val="tx1"/>
                </a:solidFill>
                <a:latin typeface="Arial" panose="020B0604020202020204" pitchFamily="34" charset="0"/>
                <a:cs typeface="Arial" panose="020B0604020202020204" pitchFamily="34" charset="0"/>
              </a:defRPr>
            </a:lvl1pPr>
            <a:lvl2pPr algn="l" rtl="0">
              <a:defRPr>
                <a:solidFill>
                  <a:schemeClr val="tx1"/>
                </a:solidFill>
                <a:latin typeface="Arial" panose="020B0604020202020204" pitchFamily="34" charset="0"/>
                <a:cs typeface="Arial" panose="020B0604020202020204" pitchFamily="34" charset="0"/>
              </a:defRPr>
            </a:lvl2pPr>
            <a:lvl3pPr algn="l" rtl="0">
              <a:defRPr>
                <a:solidFill>
                  <a:schemeClr val="tx1"/>
                </a:solidFill>
                <a:latin typeface="Arial" panose="020B0604020202020204" pitchFamily="34" charset="0"/>
                <a:cs typeface="Arial" panose="020B0604020202020204" pitchFamily="34" charset="0"/>
              </a:defRPr>
            </a:lvl3pPr>
            <a:lvl4pPr algn="l" rtl="0">
              <a:defRPr>
                <a:solidFill>
                  <a:schemeClr val="tx1"/>
                </a:solidFill>
                <a:latin typeface="Arial" panose="020B0604020202020204" pitchFamily="34" charset="0"/>
                <a:cs typeface="Arial" panose="020B0604020202020204" pitchFamily="34" charset="0"/>
              </a:defRPr>
            </a:lvl4pPr>
            <a:lvl5pPr algn="l" rtl="0">
              <a:defRPr>
                <a:solidFill>
                  <a:schemeClr val="tx1"/>
                </a:solidFill>
                <a:latin typeface="Arial" panose="020B0604020202020204" pitchFamily="34" charset="0"/>
                <a:cs typeface="Arial" panose="020B0604020202020204" pitchFamily="34" charset="0"/>
              </a:defRPr>
            </a:lvl5pPr>
            <a:lvl6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l" rtl="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50000"/>
              </a:spcBef>
              <a:buClr>
                <a:srgbClr val="FFFF00"/>
              </a:buClr>
              <a:buFont typeface="Wingdings" panose="05000000000000000000" pitchFamily="2" charset="2"/>
              <a:buChar char="v"/>
            </a:pPr>
            <a:r>
              <a:rPr lang="fa-IR" sz="3200" dirty="0"/>
              <a:t>بدهی های جاری ، تعهداتی  است که به طور معقول  انتظار می رود در طی یک سال یا یک چرخه عملیاتی ( هر کدام که طولانی تر باشد) از محل  دارایی های  جاری یا ایجاد بدهی های جاری بازپرداخت یا تسویه شود. </a:t>
            </a:r>
          </a:p>
          <a:p>
            <a:pPr algn="r" rtl="1">
              <a:spcBef>
                <a:spcPct val="50000"/>
              </a:spcBef>
              <a:buClr>
                <a:srgbClr val="FFFF00"/>
              </a:buClr>
              <a:buFont typeface="Wingdings" panose="05000000000000000000" pitchFamily="2" charset="2"/>
              <a:buChar char="v"/>
            </a:pPr>
            <a:r>
              <a:rPr lang="fa-IR" sz="3200" dirty="0"/>
              <a:t>آن بخش از تعهدات که انتظار می رود در طی سال مالی آتی از محل دارایی های بلند مدت پرداخت گردد و یا با ایجاد یک بدهی  بلند مدت ، تسویه  شود، قابل  طبفه بندی  به عنوان بدهی جاری نمی باشد.</a:t>
            </a:r>
            <a:endParaRPr lang="en-US" sz="3200" dirty="0"/>
          </a:p>
        </p:txBody>
      </p:sp>
      <p:sp>
        <p:nvSpPr>
          <p:cNvPr id="5" name="AutoShape 16">
            <a:hlinkClick r:id="rId2" action="ppaction://hlinksldjump" highlightClick="1"/>
          </p:cNvPr>
          <p:cNvSpPr>
            <a:spLocks noChangeArrowheads="1"/>
          </p:cNvSpPr>
          <p:nvPr/>
        </p:nvSpPr>
        <p:spPr bwMode="auto">
          <a:xfrm>
            <a:off x="755650" y="0"/>
            <a:ext cx="576263" cy="404813"/>
          </a:xfrm>
          <a:prstGeom prst="actionButtonHome">
            <a:avLst/>
          </a:prstGeom>
          <a:solidFill>
            <a:srgbClr val="66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6" name="AutoShape 17">
            <a:hlinkClick r:id="" action="ppaction://hlinkshowjump?jump=lastslideviewed" highlightClick="1"/>
          </p:cNvPr>
          <p:cNvSpPr>
            <a:spLocks noChangeArrowheads="1"/>
          </p:cNvSpPr>
          <p:nvPr/>
        </p:nvSpPr>
        <p:spPr bwMode="auto">
          <a:xfrm>
            <a:off x="1331913" y="0"/>
            <a:ext cx="503237" cy="404813"/>
          </a:xfrm>
          <a:prstGeom prst="actionButtonReturn">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7" name="AutoShape 18">
            <a:hlinkClick r:id="" action="ppaction://hlinkshowjump?jump=previousslide" highlightClick="1"/>
          </p:cNvPr>
          <p:cNvSpPr>
            <a:spLocks noChangeArrowheads="1"/>
          </p:cNvSpPr>
          <p:nvPr/>
        </p:nvSpPr>
        <p:spPr bwMode="auto">
          <a:xfrm>
            <a:off x="0" y="0"/>
            <a:ext cx="395288" cy="404813"/>
          </a:xfrm>
          <a:prstGeom prst="actionButtonBackPrevious">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
        <p:nvSpPr>
          <p:cNvPr id="8" name="AutoShape 19">
            <a:hlinkClick r:id="" action="ppaction://hlinkshowjump?jump=nextslide" highlightClick="1"/>
          </p:cNvPr>
          <p:cNvSpPr>
            <a:spLocks noChangeArrowheads="1"/>
          </p:cNvSpPr>
          <p:nvPr/>
        </p:nvSpPr>
        <p:spPr bwMode="auto">
          <a:xfrm>
            <a:off x="395288" y="0"/>
            <a:ext cx="395287" cy="404813"/>
          </a:xfrm>
          <a:prstGeom prst="actionButtonForwardNext">
            <a:avLst/>
          </a:prstGeom>
          <a:solidFill>
            <a:srgbClr val="33CCCC"/>
          </a:solidFill>
          <a:ln>
            <a:noFill/>
          </a:ln>
          <a:effectLst/>
          <a:extLst>
            <a:ext uri="{91240B29-F687-4F45-9708-019B960494DF}">
              <a14:hiddenLine xmlns:a14="http://schemas.microsoft.com/office/drawing/2010/main" xmlns="" w="9525">
                <a:solidFill>
                  <a:srgbClr val="FFFF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par>
                          <p:cTn id="8" fill="hold">
                            <p:stCondLst>
                              <p:cond delay="500"/>
                            </p:stCondLst>
                            <p:childTnLst>
                              <p:par>
                                <p:cTn id="9" presetID="39" presetClass="entr" presetSubtype="0" accel="10000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p:cTn id="11"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nodeType="after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p:cTn id="18" dur="500" fill="hold"/>
                                        <p:tgtEl>
                                          <p:spTgt spid="4">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4">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4">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1887</Words>
  <Application>Microsoft Office PowerPoint</Application>
  <PresentationFormat>On-screen Show (4:3)</PresentationFormat>
  <Paragraphs>159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mahdi</dc:creator>
  <cp:lastModifiedBy>mahdi</cp:lastModifiedBy>
  <cp:revision>97</cp:revision>
  <dcterms:created xsi:type="dcterms:W3CDTF">2020-03-11T16:52:57Z</dcterms:created>
  <dcterms:modified xsi:type="dcterms:W3CDTF">2020-03-12T10:22:17Z</dcterms:modified>
</cp:coreProperties>
</file>