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7" r:id="rId2"/>
  </p:sldMasterIdLst>
  <p:notesMasterIdLst>
    <p:notesMasterId r:id="rId44"/>
  </p:notesMasterIdLst>
  <p:handoutMasterIdLst>
    <p:handoutMasterId r:id="rId45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EA55D3-AA25-4001-AA01-9D29EFCB6F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DD6A0-E1E3-4B8B-A925-EC56D4AD26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3B4EC-678B-49B5-8D4E-3035FD3467B1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05809-243A-4593-A495-23AB9D8BA0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19B5-FE4C-4CEA-BB47-65503CBC29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88D31-D0F7-4A2E-9F56-9A8251FE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82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C9FE1-99E4-4C38-826B-308565D264F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EB010-9092-4EA8-B48C-6FD03DE49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523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2BF-15AF-4CD9-8430-23A5900A434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24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4E16-7E33-4A04-B701-3F61BF7117F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978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523E-9735-48DB-BA7D-1A1CF97D33B9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05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8DE2-867D-4D95-8E62-262756BB006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9557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E468-255D-4063-9042-35190EBEE93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3073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41B4-31AC-4D48-9D97-A4ABCF6637E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205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6C00-3485-474A-83A0-C7686158510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38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7701-B2B2-4584-BD6A-60EA8534F06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9543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5A2BF-15AF-4CD9-8430-23A5900A434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4607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A67C-BAB1-4013-A332-5A11E74B4B6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9803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7380-BE45-405A-8D7A-C81ACA4F2DB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357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A67C-BAB1-4013-A332-5A11E74B4B6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8046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8AB7-1F35-42BB-A876-EB6054818C7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53013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3F3A-AD27-41A2-8B9C-43363205391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5141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79B0-371C-4190-B9CD-CF007A92301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6666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2F01-C5D5-46D1-90DB-4F6169BE518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1947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28F-71EC-455B-80C4-B7C73EF22DB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250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5BB-884D-4402-8099-467AC2B87A8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3837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4E16-7E33-4A04-B701-3F61BF7117F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6457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523E-9735-48DB-BA7D-1A1CF97D33B9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683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8DE2-867D-4D95-8E62-262756BB006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7235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E468-255D-4063-9042-35190EBEE93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559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7380-BE45-405A-8D7A-C81ACA4F2DB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68450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41B4-31AC-4D48-9D97-A4ABCF6637E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61572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96C00-3485-474A-83A0-C7686158510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0783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7701-B2B2-4584-BD6A-60EA8534F06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422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8AB7-1F35-42BB-A876-EB6054818C7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4031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3F3A-AD27-41A2-8B9C-43363205391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371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E79B0-371C-4190-B9CD-CF007A92301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252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C2F01-C5D5-46D1-90DB-4F6169BE518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855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C28F-71EC-455B-80C4-B7C73EF22DB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616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85BB-884D-4402-8099-467AC2B87A8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190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E6D8-CC06-426A-971B-3BA6722FBAF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792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0E6D8-CC06-426A-971B-3BA6722FBAF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مارس 15، 20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7E7958-C94E-4D7B-B427-1FB82E5879D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69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1212273"/>
            <a:ext cx="8915399" cy="1073726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  <a:t>به نام خدا</a:t>
            </a:r>
            <a:br>
              <a:rPr lang="fa-IR" dirty="0">
                <a:latin typeface="IranNastaliq" panose="02020505000000020003" pitchFamily="18" charset="0"/>
                <a:cs typeface="IranNastaliq" panose="02020505000000020003" pitchFamily="18" charset="0"/>
              </a:rPr>
            </a:br>
            <a:r>
              <a:rPr lang="fa-IR" dirty="0">
                <a:cs typeface="B Titr" panose="00000700000000000000" pitchFamily="2" charset="-78"/>
              </a:rPr>
              <a:t>دانشگاه فنی  و حرفه ای زنجان</a:t>
            </a:r>
            <a:br>
              <a:rPr lang="en-US" dirty="0"/>
            </a:br>
            <a:endParaRPr lang="fa-IR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2713052"/>
            <a:ext cx="8915399" cy="3632330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مدیریت ماشین آلات ساخت پروژه های عمرانی</a:t>
            </a:r>
          </a:p>
          <a:p>
            <a:pPr algn="ctr"/>
            <a:r>
              <a:rPr lang="fa-IR" sz="4000" dirty="0">
                <a:solidFill>
                  <a:srgbClr val="FF0000"/>
                </a:solidFill>
                <a:cs typeface="B Titr" panose="00000700000000000000" pitchFamily="2" charset="-78"/>
              </a:rPr>
              <a:t>جلسه پنجم</a:t>
            </a:r>
          </a:p>
          <a:p>
            <a:pPr algn="ct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مدرس: رضـا نظـری</a:t>
            </a:r>
            <a:endParaRPr lang="en-US" sz="32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 </a:t>
            </a:r>
            <a:endParaRPr lang="en-US" sz="32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3200" b="1" dirty="0">
                <a:solidFill>
                  <a:srgbClr val="0070C0"/>
                </a:solidFill>
                <a:cs typeface="B Titr" panose="00000700000000000000" pitchFamily="2" charset="-78"/>
              </a:rPr>
              <a:t>نیمسال دوم 99 – 98</a:t>
            </a:r>
            <a:r>
              <a:rPr lang="fa-IR" sz="4000" b="1" dirty="0"/>
              <a:t> </a:t>
            </a:r>
            <a:endParaRPr lang="en-US" sz="4000" dirty="0"/>
          </a:p>
          <a:p>
            <a:pPr algn="ctr"/>
            <a:endParaRPr lang="en-US" sz="4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endParaRPr lang="fa-I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A71AC-5181-4991-BBBE-D12DD0C9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693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964" y="3560617"/>
            <a:ext cx="10870620" cy="3160635"/>
          </a:xfrm>
        </p:spPr>
        <p:txBody>
          <a:bodyPr>
            <a:normAutofit/>
          </a:bodyPr>
          <a:lstStyle/>
          <a:p>
            <a:pPr marL="0" indent="0" algn="justLow">
              <a:lnSpc>
                <a:spcPct val="135000"/>
              </a:lnSpc>
              <a:buNone/>
            </a:pPr>
            <a:r>
              <a:rPr lang="fa-IR" b="1" dirty="0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b="1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2.تقسیم بندي بیل ها از لحاظ نوع حفاري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1)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 بیل جام جلو (</a:t>
            </a:r>
            <a:r>
              <a:rPr lang="en-US" sz="2400" dirty="0">
                <a:solidFill>
                  <a:srgbClr val="000000"/>
                </a:solidFill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Front Shovel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2)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بیل جام معکوس (</a:t>
            </a:r>
            <a:r>
              <a:rPr lang="en-US" sz="2400" dirty="0">
                <a:solidFill>
                  <a:srgbClr val="000000"/>
                </a:solidFill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Back Hoe</a:t>
            </a:r>
            <a:r>
              <a:rPr lang="fa-IR" sz="2400" dirty="0">
                <a:solidFill>
                  <a:srgbClr val="000000"/>
                </a:solidFill>
                <a:latin typeface="SymbolMT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7126" y="661725"/>
            <a:ext cx="10064059" cy="3051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بیل ها بر روي شاسی هاي چرخ زنجیري و چرخ لاستیکی سوار می شوند. نوع چرخ زنجیري سرعت کمی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دارد، ولی می تواند به راحتی با مقاومت کششی بالا روي خاك حرکت کن د . نوع کامیونی بیل وجود دارد</a:t>
            </a:r>
            <a:r>
              <a:rPr lang="en-US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بیل مکانیکی کامیونی روي یک کامیون سوار است، ولی براي کار کردن، بیل خود یک موتور جداگانه دارد. 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از انواع چرخ لاستیکی در کارهایی استفاده می شود که علاوه بر کوچک بودن نیاز به حرکت زیاد ماشین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روي زمین است . اگر تعداد زیادي کارهاي کوچک در نقاط مختلف کارگاه وجود داشته باشد، بیل لاستیکی</a:t>
            </a: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به صرفه تر و اگر در یک محل بزرگ متمرکز شده است، بیل چرخ زنجیري به صرفه تر می باشد.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D1280-B608-43DC-94EE-653D46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00963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885608"/>
            <a:ext cx="10216263" cy="33036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CEBD8-26EA-4EFE-AF4E-645A16B82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77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04602"/>
            <a:ext cx="11826584" cy="5898523"/>
          </a:xfrm>
        </p:spPr>
        <p:txBody>
          <a:bodyPr>
            <a:normAutofit fontScale="92500" lnSpcReduction="20000"/>
          </a:bodyPr>
          <a:lstStyle/>
          <a:p>
            <a:pPr marL="0" indent="0" algn="justLow">
              <a:lnSpc>
                <a:spcPct val="135000"/>
              </a:lnSpc>
              <a:buNone/>
            </a:pPr>
            <a:r>
              <a:rPr lang="fa-IR" sz="26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3.تقسیم بندي بیل ها از لحاظ سیستم تولید نیرو</a:t>
            </a:r>
            <a:r>
              <a:rPr lang="en-US" sz="26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  <a:endParaRPr lang="en-US" sz="2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بیل ها از لحاظ سیستم تولید نیرو به دو دسته مکانیکی و هیدرولیکی تقسیم می شوند. در نوع مکانیکی</a:t>
            </a:r>
            <a:br>
              <a:rPr lang="en-US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(کابلی)، جام توسط یک کابل کششی به طرف ماشین کشیده می شود. یک کابل بالا برنده براي باز کردن</a:t>
            </a:r>
            <a:br>
              <a:rPr lang="en-US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زاویه تیر و امتداد دسته جام و بالا بردن و پایین آوردن تیر اصلی به کار می رود. در نوع هیدرولیکی این</a:t>
            </a:r>
            <a:br>
              <a:rPr lang="en-US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حرکات با سیلندرهاي هیدرولیکی تامین می شود</a:t>
            </a:r>
            <a:r>
              <a:rPr lang="en-US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6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قسمتهاي مختلف بیل</a:t>
            </a:r>
            <a:endParaRPr lang="en-US" sz="26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قسمت هاي اصلی بیل مکانیکی و هیدرولیکی به شرح زیر است</a:t>
            </a:r>
            <a:r>
              <a:rPr lang="en-US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: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514350" indent="-514350" algn="justLow">
              <a:lnSpc>
                <a:spcPct val="135000"/>
              </a:lnSpc>
              <a:buFont typeface="+mj-lt"/>
              <a:buAutoNum type="arabicParenR"/>
            </a:pPr>
            <a:r>
              <a:rPr lang="fa-IR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قسمت تیر اصلی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514350" indent="-514350" algn="justLow">
              <a:lnSpc>
                <a:spcPct val="135000"/>
              </a:lnSpc>
              <a:buFont typeface="+mj-lt"/>
              <a:buAutoNum type="arabicParenR"/>
            </a:pPr>
            <a:r>
              <a:rPr lang="fa-IR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قسمت بازوي جام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514350" indent="-514350" algn="justLow">
              <a:lnSpc>
                <a:spcPct val="135000"/>
              </a:lnSpc>
              <a:buFont typeface="+mj-lt"/>
              <a:buAutoNum type="arabicParenR"/>
            </a:pPr>
            <a:r>
              <a:rPr lang="fa-IR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قسمت جام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514350" indent="-514350" algn="justLow">
              <a:lnSpc>
                <a:spcPct val="135000"/>
              </a:lnSpc>
              <a:buFont typeface="+mj-lt"/>
              <a:buAutoNum type="arabicParenR"/>
            </a:pPr>
            <a:r>
              <a:rPr lang="fa-IR" sz="26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شاسی یا بدنه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E9D40D-81B2-4C15-A598-84ADD6BF2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031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9098" y="978793"/>
            <a:ext cx="10676585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35000"/>
              </a:lnSpc>
            </a:pPr>
            <a:r>
              <a:rPr lang="fa-IR" sz="24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عملکرد بیل مکانیکی در انواع خاك و سنگ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بیل ها قادر به گود برداري در تمام انواع خاك ها به جز سنگ هاي صخره اي می باشند. در صورت وجود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سنگ هاي صخره اي در محل پروژه ابتدا باید این سنگها را منفجر کرده و سپس عملیات خاکبرداري توسط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بیل را آغاز کرد . براي حمل سنگ هاي منفجر شده باید از بیلی با ظرفیت جام بزرگ استفاده شود . بهتر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است از بیل هاي چرخ لاستیکی براي حفاري در خاك هاي مرطوب و شل و نرم و در سایر خاك ها از بیل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چرخ زنجیري استفاده شود 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7C3CD-ED56-4D4C-9009-18D18061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91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2975019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7999" y="875763"/>
            <a:ext cx="87361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35000"/>
              </a:lnSpc>
            </a:pPr>
            <a:r>
              <a:rPr lang="fa-I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کاربرد بیل مکانیکی: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1- حفاری کانال های آب، خطوط لوله نفت و گاز، فیبر نوری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2- خاکبرداری ترانشه های با مصالح نرم و دج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3- بارگیری کامیون ها در حین خاکبرداری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4- گودبرداری ساختمان ها و...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2509" y="3332297"/>
            <a:ext cx="9697791" cy="3250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5- اصلاح ترانشه ها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6- پی کنی ساختمان ها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7- پی کنی پل ها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حجم پاکت ها عموماً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1m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تا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1.2m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می باشد و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0.5 m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تا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3.8 m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نیز وجود دارد. اتصال سه قسمت (تیر اصلی- باز و پاکت) بصورت مفصلی است و تیرک اصلی نیز به قسمت کنترل ماشین متصل شده است و حرکت هر مفصل بوسیله 3 سیلندر هیدرولیکی صورت می گیرد.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4C02E-5E1B-4005-9561-07CDFC29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027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442" y="578072"/>
            <a:ext cx="9812518" cy="314392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260" y="3721994"/>
            <a:ext cx="6743700" cy="18478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F745AF-3A41-457E-9DA7-55D68864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062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5273" y="746975"/>
            <a:ext cx="81823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قسمت های مختلف بیل هیدرولیکی جام معکوس: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1- قسمت تیر اصلی	 2- قسمت بازوی جام 3- قسمت جام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4- شاسی یا بدنه	5- سیستم لوله کشی چکش هیدرولیکی (پیکور)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سئوال: 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در انتخاب بیل مکانیکی معکوس موارد زیر مورد توجه قرار می گیرد: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1- ماکزیمم عمق خاکبرداری. (حدود 6 متر)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2- بزرگترین شعاع عمل موردنیاز حفاری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3- ماکزیمم ارتفاع تخلیه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4- ابعاد محوطه موردنیاز جهت مانور بیل مکانیکی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5- عدم استفاده از پاکت به جای کلنگ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E14DF-284D-4C28-A95A-CD670F07F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848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6573" y="1571222"/>
            <a:ext cx="7125460" cy="38312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633672-ADDB-4946-86AD-4B9FDE2E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0455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3695" y="1687133"/>
            <a:ext cx="7808040" cy="37940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C2C039-3EC7-4D10-A3FE-BEB8D95E1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3349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2330" y="1184856"/>
            <a:ext cx="7614857" cy="431746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E231F4-D1B3-43D4-B0D4-59E375E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002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843957"/>
            <a:ext cx="11826584" cy="5898523"/>
          </a:xfrm>
        </p:spPr>
        <p:txBody>
          <a:bodyPr>
            <a:normAutofit fontScale="55000" lnSpcReduction="20000"/>
          </a:bodyPr>
          <a:lstStyle/>
          <a:p>
            <a:pPr marL="0" indent="0" algn="justLow">
              <a:lnSpc>
                <a:spcPct val="135000"/>
              </a:lnSpc>
              <a:buNone/>
            </a:pPr>
            <a:endParaRPr lang="fa-IR" sz="3800" dirty="0">
              <a:solidFill>
                <a:srgbClr val="000000"/>
              </a:solidFill>
              <a:latin typeface="BNazaninBold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3800" dirty="0" err="1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اسکریپرها</a:t>
            </a:r>
            <a:r>
              <a:rPr lang="fa-IR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 دستگاه هایی هستند که توسط تراکتور کشیده و یا هل داده میشوند  و براي کندن، </a:t>
            </a:r>
            <a:r>
              <a:rPr lang="fa-IR" sz="3800" dirty="0" err="1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بارگیري،حمل</a:t>
            </a:r>
            <a:r>
              <a:rPr lang="fa-IR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، تخلیه، پخش و تراکم اولیه مواد خاکی به کار میروند. اسکریپر میتواند موتور سرخود نیز باشد . اگر</a:t>
            </a:r>
            <a:br>
              <a:rPr lang="en-US" sz="38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بدون موتور باشد داراي دو چرخ در عقب است و دو چرخ تراکتور در جلو باعث تعادل میشود. اسکریپر</a:t>
            </a:r>
            <a:br>
              <a:rPr lang="en-US" sz="38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موتوردار داراي چهار چرخ است</a:t>
            </a:r>
            <a:r>
              <a:rPr lang="en-US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اسکریپرها در زمین هایی کاربرد دارند که عاري از سنگهاي درشت باشند . این دستگاهها به عنوان یکی از</a:t>
            </a:r>
            <a:br>
              <a:rPr lang="en-US" sz="38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بهترین ماشینهاي بارگیري و حمل شناخته شده اند</a:t>
            </a:r>
            <a:r>
              <a:rPr lang="en-US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fa-IR" sz="3800" b="1" dirty="0">
                <a:solidFill>
                  <a:srgbClr val="C00000"/>
                </a:solidFill>
                <a:latin typeface="BNazanin"/>
                <a:ea typeface="Calibri" panose="020F0502020204030204" pitchFamily="34" charset="0"/>
                <a:cs typeface="B Titr" panose="00000700000000000000" pitchFamily="2" charset="-78"/>
              </a:rPr>
              <a:t>نحوه عملکرد</a:t>
            </a:r>
            <a:endParaRPr lang="en-US" sz="3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fa-IR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اسکریپر عملیات خود را در چهار مرحله انجام می دهد که این مراحل در زیر آمده اند</a:t>
            </a:r>
            <a:r>
              <a:rPr lang="en-US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fa-IR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بارگیري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fa-IR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حمل بار توسط اسکریپر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fa-IR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عملیات تخلیه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lnSpc>
                <a:spcPct val="135000"/>
              </a:lnSpc>
              <a:buNone/>
            </a:pPr>
            <a:r>
              <a:rPr lang="fa-IR" sz="38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بازگشت به منطقه خاکبرداري</a:t>
            </a:r>
            <a:endParaRPr lang="en-US" sz="38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075A4-60AA-4C08-9A7B-69A17329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4683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1375" y="1109609"/>
            <a:ext cx="9994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بیـل بکهـو: 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ترکیبی از لودر بیل مکانیکی کوچک که برای کارهای سبک و داخل شهرها کاربرد دارد . </a:t>
            </a:r>
            <a:endParaRPr lang="fa-IR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53" y="1743611"/>
            <a:ext cx="10048875" cy="390525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95B9-D71F-4B26-BF12-4B34CD45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984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1323067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1527" y="746976"/>
            <a:ext cx="1018718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دامپر: 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فرغون موتوردار- ایمنی پایین- در داخل کارگاه های ساختمان مورداستفاده قرار می گرفت ولی الان در حال منسوج شدن است.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8266" y="1901138"/>
            <a:ext cx="5759450" cy="38227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048E8-E041-401F-81B9-64B8D3A5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141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0344" y="1133340"/>
            <a:ext cx="6475324" cy="445708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50901C-5E3F-4B01-9D17-AAAA470B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0096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0374" y="1390919"/>
            <a:ext cx="6298171" cy="41795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74DA50-35A4-4EA9-A57C-6175D134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513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1071" y="862885"/>
                <a:ext cx="9620518" cy="3899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>
                  <a:lnSpc>
                    <a:spcPct val="150000"/>
                  </a:lnSpc>
                </a:pPr>
                <a:r>
                  <a:rPr lang="fa-IR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فرمول محاسبه حجم عملیات بیل مکانیکی: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justLow" rt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کاری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راندمان</m:t>
                      </m:r>
                      <m:r>
                        <a:rPr lang="fa-I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𝑄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𝐶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𝐾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60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𝑇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justLow">
                  <a:lnSpc>
                    <a:spcPct val="150000"/>
                  </a:lnSpc>
                </a:pPr>
                <a:r>
                  <a:rPr lang="fa-IR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مثال) 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راننده ماهری 1=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D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با بیل مکانیکی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PC220</a:t>
                </a:r>
                <a:r>
                  <a:rPr lang="en-US" sz="2400" dirty="0">
                    <a:solidFill>
                      <a:prstClr val="black"/>
                    </a:solidFill>
                    <a:latin typeface="B Compset" panose="00000400000000000000" pitchFamily="2" charset="-78"/>
                    <a:ea typeface="Calibri" panose="020F0502020204030204" pitchFamily="34" charset="0"/>
                    <a:cs typeface="B Nazanin" panose="00000400000000000000" pitchFamily="2" charset="-78"/>
                  </a:rPr>
                  <a:t> </a:t>
                </a:r>
                <a:r>
                  <a:rPr lang="fa-IR" sz="2400" dirty="0">
                    <a:solidFill>
                      <a:prstClr val="black"/>
                    </a:solidFill>
                    <a:latin typeface="B Compset" panose="00000400000000000000" pitchFamily="2" charset="-78"/>
                    <a:ea typeface="Calibri" panose="020F0502020204030204" pitchFamily="34" charset="0"/>
                    <a:cs typeface="B Nazanin" panose="00000400000000000000" pitchFamily="2" charset="-78"/>
                  </a:rPr>
                  <a:t>کوماتسو برای کندن خاک نسبتاً سستی استفاده شده است. در صورتی که زاویه استقرار بیل با جبهه عملیات 90 درجه باشد و تعداد کامیون های در نظر گرفته شده برای عملیات کافی باشد مدت زمان اجرای 12000 مترمکعب خاکبرداری را محاسبه کنید.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071" y="862885"/>
                <a:ext cx="9620518" cy="3899529"/>
              </a:xfrm>
              <a:prstGeom prst="rect">
                <a:avLst/>
              </a:prstGeom>
              <a:blipFill rotWithShape="0">
                <a:blip r:embed="rId2"/>
                <a:stretch>
                  <a:fillRect l="-1774" r="-951" b="-203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1C6EC-E453-45BD-9DA6-698D04E2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2993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60879" y="679064"/>
                <a:ext cx="8607380" cy="6034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>
                  <a:lnSpc>
                    <a:spcPct val="150000"/>
                  </a:lnSpc>
                </a:pPr>
                <a:r>
                  <a:rPr lang="fa-IR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حل: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justLow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E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بازده بیل=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85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% 		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K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ضریب جام=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95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% 		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F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ضریب تورم خاک=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1/27</a:t>
                </a:r>
              </a:p>
              <a:p>
                <a:pPr algn="justLow">
                  <a:lnSpc>
                    <a:spcPct val="150000"/>
                  </a:lnSpc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C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ظرفیت جام=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0.7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مترمکعب		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T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زمان کل=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0.21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دقیقه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justLow" rt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𝑄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𝐶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𝐾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60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𝑇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𝐹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7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85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95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60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29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27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127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.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17</m:t>
                      </m:r>
                      <m:f>
                        <m:fPr>
                          <m:type m:val="skw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 Compset" panose="00000400000000000000" pitchFamily="2" charset="-78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 Compset" panose="00000400000000000000" pitchFamily="2" charset="-78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B Compset" panose="00000400000000000000" pitchFamily="2" charset="-78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justLow" rt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کاربرد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اجرای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زمان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مدت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12000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𝑣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127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.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17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Q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94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.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36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 </m:t>
                          </m:r>
                          <m:r>
                            <a:rPr lang="fa-I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ساعت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8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 </m:t>
                          </m:r>
                          <m:r>
                            <a:rPr lang="fa-I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روزانه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12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روز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justLow">
                  <a:lnSpc>
                    <a:spcPct val="150000"/>
                  </a:lnSpc>
                </a:pP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1=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D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راننده ماهر	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  <a:sym typeface="Wingdings 3" panose="05040102010807070707" pitchFamily="18" charset="2"/>
                  </a:rPr>
                  <a:t>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راننده متوسط 9/0=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D	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  <a:sym typeface="Wingdings 3" panose="05040102010807070707" pitchFamily="18" charset="2"/>
                  </a:rPr>
                  <a:t>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 راننده ضعیف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8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/0=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D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879" y="679064"/>
                <a:ext cx="8607380" cy="6034344"/>
              </a:xfrm>
              <a:prstGeom prst="rect">
                <a:avLst/>
              </a:prstGeom>
              <a:blipFill rotWithShape="0">
                <a:blip r:embed="rId2"/>
                <a:stretch>
                  <a:fillRect l="-1912" r="-1204" b="-161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DDF350-0AD6-48EE-93B1-699DDC2B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2618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16177F-BE2F-4AA5-B8C8-50D125068C4C}"/>
              </a:ext>
            </a:extLst>
          </p:cNvPr>
          <p:cNvSpPr/>
          <p:nvPr/>
        </p:nvSpPr>
        <p:spPr>
          <a:xfrm>
            <a:off x="2992582" y="1304790"/>
            <a:ext cx="78970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B Compset" panose="00000400000000000000" pitchFamily="2" charset="-78"/>
                <a:ea typeface="Calibri" panose="020F0502020204030204" pitchFamily="34" charset="0"/>
              </a:rPr>
              <a:t> </a:t>
            </a:r>
            <a:r>
              <a:rPr lang="fa-IR" b="1" dirty="0">
                <a:solidFill>
                  <a:srgbClr val="FF0000"/>
                </a:solidFill>
                <a:latin typeface="B Compset" panose="00000400000000000000" pitchFamily="2" charset="-78"/>
                <a:ea typeface="Calibri" panose="020F0502020204030204" pitchFamily="34" charset="0"/>
                <a:cs typeface="2  Titr" panose="00000700000000000000" pitchFamily="2" charset="-78"/>
              </a:rPr>
              <a:t>تمرین 5: </a:t>
            </a:r>
            <a:r>
              <a:rPr lang="fa-IR" sz="3200" dirty="0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مطابق شکل قرار است زیرزمینی یک زمین تجاری حفاری و </a:t>
            </a:r>
            <a:r>
              <a:rPr lang="fa-IR" sz="3200" dirty="0" err="1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گودبرداری</a:t>
            </a:r>
            <a:r>
              <a:rPr lang="fa-IR" sz="3200" dirty="0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 شود و با فرض اینکه ارقام روی کف زیرزمین با احتساب ضخامت پی و ضخامت بتن مگر می باشد عمق حفاری و لوله ای </a:t>
            </a:r>
            <a:r>
              <a:rPr lang="fa-IR" sz="3200" dirty="0" err="1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تأسیساتی</a:t>
            </a:r>
            <a:r>
              <a:rPr lang="fa-IR" sz="3200" dirty="0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 معادل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cm</a:t>
            </a:r>
            <a:r>
              <a:rPr lang="fa-IR" sz="3200" dirty="0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340 یا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m</a:t>
            </a:r>
            <a:r>
              <a:rPr lang="fa-IR" sz="3200" dirty="0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4/3 منظور می کنیم.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BEBE50-B36A-480F-BBF9-2C8B3CDE0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32" y="3696236"/>
            <a:ext cx="4068366" cy="2047307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610588-980B-487E-8248-ED0F1384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8570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0" y="1043190"/>
                <a:ext cx="8130862" cy="3724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>
                  <a:lnSpc>
                    <a:spcPct val="150000"/>
                  </a:lnSpc>
                </a:pP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در صورتی که هر سیکل کار بیل مکانیکی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s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50 طول بکشد و ظرفیت اسمی جام 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m</a:t>
                </a:r>
                <a:r>
                  <a:rPr lang="en-US" sz="2400" baseline="30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3</a:t>
                </a:r>
                <a:r>
                  <a:rPr lang="fa-IR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8/0 خاک سست باشد با ضریب تورم 20% و ضریب راندمان جام 85% چه مدت زمان برای حفاری لازم است.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justLow">
                  <a:lnSpc>
                    <a:spcPct val="150000"/>
                  </a:lnSpc>
                </a:pPr>
                <a:r>
                  <a:rPr lang="fa-IR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B Nazanin" panose="00000400000000000000" pitchFamily="2" charset="-78"/>
                  </a:rPr>
                  <a:t>حل: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Nazanin" panose="00000400000000000000" pitchFamily="2" charset="-78"/>
                </a:endParaRPr>
              </a:p>
              <a:p>
                <a:pPr algn="ctr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خاک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طبیعی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حالت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در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جام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0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.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8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×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0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.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85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20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%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0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.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𝟓𝟔𝟔</m:t>
                      </m:r>
                      <m:sSup>
                        <m:s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𝒎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043190"/>
                <a:ext cx="8130862" cy="3724866"/>
              </a:xfrm>
              <a:prstGeom prst="rect">
                <a:avLst/>
              </a:prstGeom>
              <a:blipFill rotWithShape="0">
                <a:blip r:embed="rId2"/>
                <a:stretch>
                  <a:fillRect l="-2024" r="-112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8D697-26A9-4772-89F7-F348260D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9824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51527" y="395509"/>
                <a:ext cx="9994005" cy="6267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Low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𝑉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حجم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12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+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14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2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×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6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×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3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.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40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265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.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2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𝑚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algn="justLow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جام</m:t>
                      </m:r>
                      <m:r>
                        <a:rPr lang="fa-I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تعداد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265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2</m:t>
                          </m:r>
                        </m:num>
                        <m:den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0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.</m:t>
                          </m:r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B Compset" panose="00000400000000000000" pitchFamily="2" charset="-78"/>
                            </a:rPr>
                            <m:t>566</m:t>
                          </m:r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=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468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.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5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algn="justLow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لازم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زمان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                                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اجام</m:t>
                      </m:r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              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50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     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B Compset" panose="00000400000000000000" pitchFamily="2" charset="-78"/>
                        </a:rPr>
                        <m:t>ثانیه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algn="justLow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468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.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5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              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=&gt;    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=&gt;        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6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.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5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h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        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pPr algn="justLow" rtl="0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Compset" panose="00000400000000000000" pitchFamily="2" charset="-78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Compset" panose="00000400000000000000" pitchFamily="2" charset="-78"/>
                            </a:rPr>
                            <m:t>468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Compset" panose="00000400000000000000" pitchFamily="2" charset="-78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Compset" panose="00000400000000000000" pitchFamily="2" charset="-78"/>
                            </a:rPr>
                            <m:t>5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Compset" panose="00000400000000000000" pitchFamily="2" charset="-78"/>
                            </a:rPr>
                            <m:t>×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Compset" panose="00000400000000000000" pitchFamily="2" charset="-78"/>
                            </a:rPr>
                            <m:t>50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B Compset" panose="00000400000000000000" pitchFamily="2" charset="-78"/>
                            </a:rPr>
                            <m:t>3600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6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.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3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   </m:t>
                      </m:r>
                      <m:r>
                        <a:rPr lang="fa-IR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ساعت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B Compset" panose="00000400000000000000" pitchFamily="2" charset="-78"/>
                        </a:rPr>
                        <m:t>                                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B Compset" panose="00000400000000000000" pitchFamily="2" charset="-78"/>
                </a:endParaRPr>
              </a:p>
              <a:p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B Compset" panose="00000400000000000000" pitchFamily="2" charset="-78"/>
                  </a:rPr>
                  <a:t>60                                             </a:t>
                </a:r>
                <a:r>
                  <a:rPr lang="fa-IR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B Compset" panose="00000400000000000000" pitchFamily="2" charset="-78"/>
                  </a:rPr>
                  <a:t>×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B Compset" panose="00000400000000000000" pitchFamily="2" charset="-78"/>
                  </a:rPr>
                  <a:t>60</a:t>
                </a:r>
                <a:r>
                  <a:rPr lang="fa-IR" sz="2400" i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B Compset" panose="00000400000000000000" pitchFamily="2" charset="-78"/>
                  </a:rPr>
                  <a:t>  ثانیه= 1 ساعت</a:t>
                </a:r>
                <a:endParaRPr lang="fa-IR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527" y="395509"/>
                <a:ext cx="9994005" cy="6267998"/>
              </a:xfrm>
              <a:prstGeom prst="rect">
                <a:avLst/>
              </a:prstGeom>
              <a:blipFill rotWithShape="0">
                <a:blip r:embed="rId2"/>
                <a:stretch>
                  <a:fillRect b="-175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2ADA6-59C5-44A9-A5E7-37D81270A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4677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901521"/>
            <a:ext cx="78088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200000"/>
              </a:lnSpc>
            </a:pPr>
            <a:r>
              <a:rPr lang="fa-IR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نمونه سئوال تستی : 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کج بیل (بیل مکانیکی با جام معکوس) برای کدام حفاری مناسب است؟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200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1) پایین تر از سطح اتکاء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  <a:sym typeface="Wingdings" panose="05000000000000000000" pitchFamily="2" charset="2"/>
              </a:rPr>
              <a:t></a:t>
            </a:r>
            <a:r>
              <a:rPr lang="en-US" sz="2400" dirty="0">
                <a:solidFill>
                  <a:prstClr val="black"/>
                </a:solidFill>
                <a:latin typeface="B Compset" panose="00000400000000000000" pitchFamily="2" charset="-78"/>
                <a:ea typeface="Calibri" panose="020F0502020204030204" pitchFamily="34" charset="0"/>
                <a:cs typeface="B Compset" panose="00000400000000000000" pitchFamily="2" charset="-78"/>
              </a:rPr>
              <a:t> </a:t>
            </a:r>
            <a:r>
              <a:rPr lang="fa-IR" sz="2400" dirty="0">
                <a:solidFill>
                  <a:prstClr val="black"/>
                </a:solidFill>
                <a:latin typeface="B Compset" panose="00000400000000000000" pitchFamily="2" charset="-78"/>
                <a:ea typeface="Calibri" panose="020F0502020204030204" pitchFamily="34" charset="0"/>
                <a:cs typeface="B Compset" panose="00000400000000000000" pitchFamily="2" charset="-78"/>
              </a:rPr>
              <a:t>		2) بالاتر از سطح اتکاء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  <a:sym typeface="Wingdings" panose="05000000000000000000" pitchFamily="2" charset="2"/>
              </a:rPr>
              <a:t>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3) هم تراز سطح اتکاء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  <a:sym typeface="Wingdings" panose="05000000000000000000" pitchFamily="2" charset="2"/>
              </a:rPr>
              <a:t>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 		4) در هر سطحی بدون محدودیت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  <a:sym typeface="Wingdings" panose="05000000000000000000" pitchFamily="2" charset="2"/>
              </a:rPr>
              <a:t>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 </a:t>
            </a:r>
            <a:r>
              <a:rPr lang="fa-IR" sz="13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	</a:t>
            </a: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7A665-1BBE-404C-8783-0C997964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29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938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35000"/>
              </a:lnSpc>
              <a:buNone/>
            </a:pPr>
            <a:r>
              <a:rPr lang="fa-IR" sz="24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انواع اسکریپر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1.اسکریپر با تراکتور چرخ زنجیري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چنانچه زمین مورد نظر نرم و فاصله حمل کم باشد، از تراکتور با چرخهاي زنجیري استفاده می شود. فاصله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حمل 100 تا 120 متر توسط اسکریپر چرخ زنجیري اقتصادي بوده و حمل فواصل بیش از 300 متر توصیه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نمی شود. این اسکریپرها قدرت کششی زیادي دارند</a:t>
            </a:r>
            <a: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.</a:t>
            </a:r>
            <a:endParaRPr lang="fa-IR" sz="2400" dirty="0">
              <a:solidFill>
                <a:srgbClr val="000000"/>
              </a:solidFill>
              <a:latin typeface="BNazanin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.اسکریپر با تراکتور چرخ لاستیکی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اگر فاصله حمل خاك بیش از 300 متر باشد، تراکتور چرخ لاستیکی براي حمل خاك به کار می رود. نیروي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کششی این اسکریپر به اندازه نیروي کشش اسکریپر چرخ زنجیري نمیباشد. براي همین ممکن است به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کمک یک بولدوزر هل داده شود 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EEFE00-2752-4ECD-B0DE-462EC897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97263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0766" y="1004552"/>
            <a:ext cx="104705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کلامشل</a:t>
            </a:r>
            <a:r>
              <a:rPr lang="fa-IR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(بیل حفاری) و دراگلاین (بیل کششی) یا جرثقیل خاکبردار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براي انجام عملیات حفاري و گودبرداري، ماشین آلات متنوعی وجود دارد که نوع و اندازه آن بر اساس نوع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کار و شرایط منطقه اي تعیین می گردد. یکی از انواع این ماشین آلات کلامشل یا بیل منقاري می باشد</a:t>
            </a:r>
            <a:r>
              <a:rPr lang="en-US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بهترین عملکرد این ماشین زمانی است که براي حمل و بلند کردن بار در حالت قائم از آن استفاده می شود</a:t>
            </a:r>
            <a:r>
              <a:rPr lang="en-US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.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به عنوان مثال حفاري و تخلیه بار در داخل قیف ها و صندوقه ها از این عملیات می باشد. یکی از مهمترین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مزایاي این ماشین در آن است که می تواند ترازي که بر روي آن قرار گرفته است را به راحتی حفاري کند. از</a:t>
            </a: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دیگر مزایاي این ماشین انجام عملیات حفاري در انواع خاك و سنگ و حفاري در زیر آب می باشد. این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ماشین قادر به حفاري در ارتفاع بالاتر و نیز عمق پایین تر از محل استقرار آن می باشد 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20608-6108-4F03-AE2F-DAEA2A17B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93893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2587" y="578073"/>
            <a:ext cx="1025158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موارد استفاده از کلامشل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b="1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1.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انجام عملیات حفاري قائم در اعماق مختلف مانند دیوارهاي حائل، گودال شمعها و پردههاي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آببند</a:t>
            </a:r>
            <a: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..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2.حمل و جابجا نمودن مواد کنده شده و نرم نظیر ماسه، شن، سنگ هاي شکسته، ذغال سنگ و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 ...</a:t>
            </a:r>
            <a:r>
              <a:rPr lang="fa-IR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3.انجام عملیات لایروبی در دریاچه سدها، کانال ها، پایه هاي موج شکن و</a:t>
            </a:r>
            <a:r>
              <a:rPr lang="en-US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 .....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4.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حمل بار و بلند کردن قائم آنها از یک نقطه به یک نقطه دیگر نظیر تخلیه بار در داخل قیف ها و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صندوقه ها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پیش از حفر گودال هاي عمیق، براي جلوگیري از ریزش خاك در حین حفاري می بایست دیوارهاي حائلی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در خاك اجرا شود. معمولاً این دیوا ر ها نیاز به انجام حفاري عمیق و قائم دارند. یکی از ماشین آلاتی که براي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انجام این نوع حفاري به کار می رود، کلامشل می باشد. همچنین از این ماشین براي حفر گودال هاي مورد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نیز براي شمع ها و پرده هاي آب بند نیز استفاده می شود 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4871A-9BD4-4B9D-9247-A1F356C5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60459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549" y="746975"/>
            <a:ext cx="111531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انواع کلامشل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کلامشل ها را می توان از سه بعد به شرح زیر تقسیم بندي نمود</a:t>
            </a:r>
            <a: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C00000"/>
                </a:solidFill>
                <a:latin typeface="BNazanin"/>
                <a:ea typeface="Calibri" panose="020F0502020204030204" pitchFamily="34" charset="0"/>
                <a:cs typeface="B Titr" panose="00000700000000000000" pitchFamily="2" charset="-78"/>
              </a:rPr>
              <a:t>1.</a:t>
            </a:r>
            <a:r>
              <a:rPr lang="fa-IR" sz="24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انواع کلامشل برحسب سیستم هدایت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1)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کلامشل کابلی : در این نوع کلامشل جام توسط کابل به بوم جرثقیل متصل می گردد و هدایت جام از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قبیل پر و خالی کردن آن با یک شبکه کابلی و قرقره اي بوسیله اپراتور صورت می گیرد 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2)</a:t>
            </a:r>
            <a:r>
              <a:rPr lang="fa-IR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لامشل هیدرولیکی: در این نوع کلامشل جام توسط یک سیستم هیدرولیکی و پمپ هاي مربوط به آن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هدایت می شود 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3)کلامشل تلسکوپی : در این نوع کلامشل بجاي استفاده از بوم معمولی جرثقیل، از یک بازوي تلسکوپی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استفاده شده است. بدلیل استفاده از این بازو، عملکرد و بازده ماشین افزایش یافته است. به کمک این بازو،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ماشین عملیات حفاري و انتقال را در یک شعاع کوچک به راحتی می تواند انجام دهد 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1B727-E725-4F65-8631-C34C6FBA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0461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377" y="1156877"/>
            <a:ext cx="6307227" cy="486741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A65E72-7047-4C81-9ACD-B8ED8989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98895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9352" y="978795"/>
            <a:ext cx="5655104" cy="506139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81FE23-A300-4838-9294-83AAF6EC6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8028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0362" y="978794"/>
            <a:ext cx="4383486" cy="510003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8BD303-5995-4002-BC0A-CEAAE3AC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5063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9694" y="746975"/>
            <a:ext cx="1110158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دراگلاین (بیل کششی) جرثقیل خاکبردار: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/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براي انجام عملیات حفاري و گودبرداري ماشین آلات متنوعی وجود دارد که نوع و اندازه آن ب ر اساس نوع</a:t>
            </a:r>
            <a:r>
              <a:rPr lang="fa-IR" sz="2400" dirty="0">
                <a:solidFill>
                  <a:srgbClr val="000000"/>
                </a:solidFill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کار و شرایط منطقه اي تعیین می گردد. یکی از انواع این ماشین آلات دراگلاین می باشد که معمولاً براي</a:t>
            </a:r>
            <a:r>
              <a:rPr lang="fa-IR" sz="2400" dirty="0">
                <a:solidFill>
                  <a:srgbClr val="000000"/>
                </a:solidFill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حفاري نهرها، کانال ها و نیز عملیات خاکبرداري در فواصل دور که دسترسی به آن سخت می باشد، استفاده</a:t>
            </a:r>
            <a:r>
              <a:rPr lang="fa-IR" sz="2400" dirty="0">
                <a:solidFill>
                  <a:srgbClr val="000000"/>
                </a:solidFill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می شود. این ماشین بدون اینکه وارد گودال حفاري شود، با قرارگرفتن در سطح زمین طبیعی به راحتی</a:t>
            </a:r>
            <a:r>
              <a:rPr lang="fa-IR" sz="2400" dirty="0">
                <a:solidFill>
                  <a:srgbClr val="000000"/>
                </a:solidFill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می تواند مشغول عملیات گودبرداري در گودال شود . همچنین این ماشین قادر به انجام عملیات حفاري در</a:t>
            </a:r>
            <a:r>
              <a:rPr lang="fa-IR" sz="2400" dirty="0">
                <a:solidFill>
                  <a:srgbClr val="000000"/>
                </a:solidFill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زیر سطح آب نیز می باشد که مزیت بزرگی براي این ماشین است. این ماشین پس از برداشت مصالح از محل</a:t>
            </a:r>
            <a:r>
              <a:rPr lang="fa-IR" sz="2400" dirty="0">
                <a:solidFill>
                  <a:srgbClr val="000000"/>
                </a:solidFill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حفاري، مصالح را با یک حرکت به دا خل کامیون و یا هر نقطه دیگري تخلیه می کند. در مواقعی که خاك</a:t>
            </a:r>
            <a:r>
              <a:rPr lang="fa-IR" sz="2400" dirty="0">
                <a:solidFill>
                  <a:srgbClr val="000000"/>
                </a:solidFill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کانال یا گودال حفاري براي حرکت ماشین آلات سنگین مانند کامیون مناسب نباشد، می توان بدون ورود</a:t>
            </a:r>
            <a:r>
              <a:rPr lang="fa-IR" sz="2400" dirty="0">
                <a:solidFill>
                  <a:srgbClr val="000000"/>
                </a:solidFill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کامیون به گودال، مصالح حاصل از حفاري دراگلاین را بارگیري کرد . </a:t>
            </a:r>
            <a:endParaRPr lang="fa-IR" sz="240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B1506-4A5E-46D3-8311-D4FD4209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36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1240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913" y="746975"/>
            <a:ext cx="107924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دراگلاین ساختاري همانند یک جرثقیل دارد که در انتهاي بوم آن یک جام با سیستمهاي کابل بندي متفاوت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با جرثقیل، متصل شده است. بوم طویل و تنوع در ظرفیت جام آن، کاربرد این ماشین را تا حد زیادي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افزایش داده است . اپراتور دراگلاین جام بیل را به محل حفاري پرتاب کرده و در حین کشیدن آن به سمت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ماشین آن را از خاك پر می نماید. در هنگام تخلیه، کشش وارد بر کابل را آزاد کرده و جام تخلیه می شود. در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این حالت جام توسط کابل بالابرنده نگهداشته می شود. به طور کلی یک بیل مکانیکی پر قدرت تا ظرفیت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حدود دو متر مکعب را می توان با تعویض تیرك اصلی و جام بیل آن با تیرك اصلی و جام بیل کششی، به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Nazanin" panose="00000400000000000000" pitchFamily="2" charset="-78"/>
              </a:rPr>
              <a:t>دراگلاین تبدیل نمود. خاطر نشان می سازد راندمان بیل کششی 75 تا 80 درصد بیل مکانیکی می باشد 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43797-71B3-4712-AE1B-1FD26D31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37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0069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>
            <a:normAutofit fontScale="92500"/>
          </a:bodyPr>
          <a:lstStyle/>
          <a:p>
            <a:pPr marL="0" indent="0" algn="justLow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موارد کاربرد دراگلاین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2400" b="1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1.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عملیات حفاري در زمین هاي وسیع و با سختی کم</a:t>
            </a:r>
            <a: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2.حفاري در سرباره ها، خاکستر، زغال سنگ یا دیگر مواد سبک 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3.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گودبرداري کانالهایی که نیاز به برآمدگی طرفین نداشته و زوایاي کناره هاي جانبی کانال به هر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اندازه که بطور طبیعی قرار گیرند، مجاز باشد.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4.عملیات حفاري در فواصل 15 تا 30 متر دورتر از ماشین، درخاکهاي ناپایدار که امکان نزدیک شدن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ماشین به محل حفاري وجود نداشته باشد</a:t>
            </a:r>
            <a:r>
              <a:rPr lang="en-US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5</a:t>
            </a:r>
            <a:r>
              <a:rPr lang="fa-IR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.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انجام عملیات حفاري در سطوح بالاتر از سطح اتکاء ماشین تا سطوح خیل ي پائی نتر از سطح اتکاء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ماشین</a:t>
            </a:r>
            <a:r>
              <a:rPr lang="en-US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6.عملیات حفاري در زیر سطح آب</a:t>
            </a:r>
            <a:r>
              <a:rPr lang="en-US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DC6251-CEF9-430C-8080-02C72BDE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38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37576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1743" y="578072"/>
            <a:ext cx="1079249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latin typeface="BNazanin"/>
                <a:ea typeface="Calibri" panose="020F0502020204030204" pitchFamily="34" charset="0"/>
                <a:cs typeface="B Titr" panose="00000700000000000000" pitchFamily="2" charset="-78"/>
              </a:rPr>
              <a:t>انواع دراگلاین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دراگلاین معمولاٌ بر اساس نوع شاسی، نوع جام و نوع کاربرد طبقه بندي می شود</a:t>
            </a:r>
            <a:r>
              <a:rPr lang="en-US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latin typeface="BNazanin"/>
                <a:ea typeface="Calibri" panose="020F0502020204030204" pitchFamily="34" charset="0"/>
                <a:cs typeface="B Titr" panose="00000700000000000000" pitchFamily="2" charset="-78"/>
              </a:rPr>
              <a:t>1.انواع دراگلاین بر اساس نوع شاسی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b="1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1-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دراگلاین با شاس ي چرخ زنجیري : دراگلاین نصب شده روي شاسی چرخ زنجیري می تواند روي سطح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زمین هایی که براي حرکت دراگلاین نوع چرخ معمولی و نصب شده روي کامیون سست هستند، کار کنند</a:t>
            </a:r>
            <a:r>
              <a:rPr lang="en-US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.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سرعت این نوع دراگلاین نسبت به انواع دیگر کمتر بوده و سرعت آن در حدود 6/1کیلومتر بر ساعت است و</a:t>
            </a: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براي انتقال آن از یک پروژه به پروژه دیگر از دستگاه هاي حمل کننده استفاده می شود 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2 - دراگلاین با شاسی چرخ لاستیکی: دراگلاین نصب شده روي شاسی چرخ لاستیکی می تواند با سرعتی در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حدوود 50 کیلومتر بر ساعت حرکت نماید، ولی نمی تواند مانند دراگلاین نصب شده روي شاسی چرخ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زنجیري، بر روي خا ك هاي سست به راحتی حرکت کند 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fa-IR" sz="2000" b="1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3 - دراگلاین نصب شده روي کامیون: خصوصیات این نوع دراگلاین همانند دراگلاین با شاسی چرخ لاستیکی</a:t>
            </a:r>
            <a:r>
              <a:rPr lang="fa-I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Nazanin"/>
              </a:rPr>
              <a:t> </a:t>
            </a:r>
            <a:r>
              <a:rPr lang="fa-IR" sz="2000" b="1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می باشد . 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A549D1-23F2-410F-91B7-49F103BE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39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72537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>
            <a:normAutofit lnSpcReduction="10000"/>
          </a:bodyPr>
          <a:lstStyle/>
          <a:p>
            <a:pPr marL="0" indent="0" algn="justLow">
              <a:lnSpc>
                <a:spcPct val="135000"/>
              </a:lnSpc>
              <a:buNone/>
            </a:pPr>
            <a:r>
              <a:rPr lang="fa-IR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 </a:t>
            </a:r>
            <a:r>
              <a:rPr lang="fa-IR" sz="24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3.اسکریپرهاي نقاله دار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برخی از اسکریپرها مجهز به صفحات باریک میباشند که بوسیله یک زنجیر بسته شده چرخنده، خاك را در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درون جام خود قرار میدهند. همان طورکه اسکریپر به جلو حرکت می کند، تیغه برش آن وارد خاك شده و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آن را سست می کند. تیغه هاي باریک نقاله خاك را به طرف بالا برده و در محفظه اسکریپر میریزد. این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عمل نیاز به انرژي کمتري نسبت به فشار دادن خاك به درون مواد موجود در محفظه را دارد. در نتیجه این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اسکریپر نیاز به تراکتور فشار دهنده ندارد . ظرفیت این اسکریپرها نیز همانند ظرفیت بقیه اسکریپرها قابل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محاسبه می باشد 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قسمت هاي مختلف اسکریپر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سه قسمت اصلی اسکریپر عبارتند از محفظه جلویی جام (</a:t>
            </a:r>
            <a:r>
              <a:rPr lang="en-US" sz="2400" dirty="0">
                <a:solidFill>
                  <a:srgbClr val="000000"/>
                </a:solidFill>
                <a:latin typeface="SymbolMT"/>
                <a:ea typeface="Calibri" panose="020F0502020204030204" pitchFamily="34" charset="0"/>
                <a:cs typeface="B Compset" panose="00000400000000000000" pitchFamily="2" charset="-78"/>
              </a:rPr>
              <a:t>A </a:t>
            </a:r>
            <a:r>
              <a:rPr lang="en-US" sz="2400" dirty="0" err="1">
                <a:solidFill>
                  <a:srgbClr val="000000"/>
                </a:solidFill>
                <a:latin typeface="SymbolMT"/>
                <a:ea typeface="Calibri" panose="020F0502020204030204" pitchFamily="34" charset="0"/>
                <a:cs typeface="B Compset" panose="00000400000000000000" pitchFamily="2" charset="-78"/>
              </a:rPr>
              <a:t>pron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) ، جام (</a:t>
            </a:r>
            <a:r>
              <a:rPr lang="en-US" sz="2400" dirty="0">
                <a:solidFill>
                  <a:srgbClr val="000000"/>
                </a:solidFill>
                <a:latin typeface="SymbolMT"/>
                <a:ea typeface="Calibri" panose="020F0502020204030204" pitchFamily="34" charset="0"/>
                <a:cs typeface="B Compset" panose="00000400000000000000" pitchFamily="2" charset="-78"/>
              </a:rPr>
              <a:t>Bow l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) و صفحه تخلیه کننده جام (</a:t>
            </a:r>
            <a:r>
              <a:rPr lang="en-US" sz="2400" dirty="0">
                <a:solidFill>
                  <a:srgbClr val="000000"/>
                </a:solidFill>
                <a:latin typeface="SymbolMT"/>
                <a:ea typeface="Calibri" panose="020F0502020204030204" pitchFamily="34" charset="0"/>
                <a:cs typeface="B Compset" panose="00000400000000000000" pitchFamily="2" charset="-78"/>
              </a:rPr>
              <a:t>E </a:t>
            </a:r>
            <a:r>
              <a:rPr lang="en-US" sz="2400" dirty="0" err="1">
                <a:solidFill>
                  <a:srgbClr val="000000"/>
                </a:solidFill>
                <a:latin typeface="SymbolMT"/>
                <a:ea typeface="Calibri" panose="020F0502020204030204" pitchFamily="34" charset="0"/>
                <a:cs typeface="B Compset" panose="00000400000000000000" pitchFamily="2" charset="-78"/>
              </a:rPr>
              <a:t>jector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) که به هنگام بارگیري دیواره محفظه جلویی جام (</a:t>
            </a:r>
            <a:r>
              <a:rPr lang="en-US" sz="2400" dirty="0">
                <a:solidFill>
                  <a:srgbClr val="000000"/>
                </a:solidFill>
                <a:latin typeface="SymbolMT"/>
                <a:ea typeface="Calibri" panose="020F0502020204030204" pitchFamily="34" charset="0"/>
                <a:cs typeface="B Compset" panose="00000400000000000000" pitchFamily="2" charset="-78"/>
              </a:rPr>
              <a:t>A </a:t>
            </a:r>
            <a:r>
              <a:rPr lang="en-US" sz="2400" dirty="0" err="1">
                <a:solidFill>
                  <a:srgbClr val="000000"/>
                </a:solidFill>
                <a:latin typeface="SymbolMT"/>
                <a:ea typeface="Calibri" panose="020F0502020204030204" pitchFamily="34" charset="0"/>
                <a:cs typeface="B Compset" panose="00000400000000000000" pitchFamily="2" charset="-78"/>
              </a:rPr>
              <a:t>pron</a:t>
            </a:r>
            <a:r>
              <a:rPr lang="fa-IR" sz="2400" dirty="0">
                <a:solidFill>
                  <a:srgbClr val="000000"/>
                </a:solidFill>
                <a:latin typeface="SymbolMT"/>
                <a:ea typeface="Calibri" panose="020F0502020204030204" pitchFamily="34" charset="0"/>
                <a:cs typeface="B Compset" panose="00000400000000000000" pitchFamily="2" charset="-78"/>
              </a:rPr>
              <a:t>) 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باز شده و خاك به داخل جام می رود و</a:t>
            </a:r>
            <a:r>
              <a:rPr lang="fa-I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براي تخلیه نیز دیوار عقب جام به جلو حرکت می کند و خاك را به جلو هل داده تخلیه می کند</a:t>
            </a:r>
            <a: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6C211-9BCE-4C3E-BD26-07932E124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2189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3346" y="746975"/>
            <a:ext cx="92599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fa-IR" sz="24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قسمت هاي اصلی دراگلاین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342900" indent="-342900" algn="justLow">
              <a:lnSpc>
                <a:spcPct val="150000"/>
              </a:lnSpc>
              <a:buFont typeface="+mj-lt"/>
              <a:buAutoNum type="arabicParenR"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اتاقک فرمان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342900" indent="-342900" algn="justLow">
              <a:lnSpc>
                <a:spcPct val="150000"/>
              </a:lnSpc>
              <a:buFont typeface="+mj-lt"/>
              <a:buAutoNum type="arabicParenR"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شاه تیر اصلی ( بوم )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342900" indent="-342900" algn="justLow">
              <a:lnSpc>
                <a:spcPct val="150000"/>
              </a:lnSpc>
              <a:buFont typeface="+mj-lt"/>
              <a:buAutoNum type="arabicParenR"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جام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342900" indent="-342900" algn="justLow">
              <a:lnSpc>
                <a:spcPct val="150000"/>
              </a:lnSpc>
              <a:buFont typeface="+mj-lt"/>
              <a:buAutoNum type="arabicParenR"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کابل بالا برنده جام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342900" indent="-342900" algn="justLow">
              <a:lnSpc>
                <a:spcPct val="150000"/>
              </a:lnSpc>
              <a:buFont typeface="+mj-lt"/>
              <a:buAutoNum type="arabicParenR"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کابل بالا برنده تیر اصلی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342900" indent="-342900" algn="justLow">
              <a:lnSpc>
                <a:spcPct val="150000"/>
              </a:lnSpc>
              <a:buFont typeface="+mj-lt"/>
              <a:buAutoNum type="arabicParenR"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کابل کششی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342900" indent="-342900" algn="justLow">
              <a:lnSpc>
                <a:spcPct val="150000"/>
              </a:lnSpc>
              <a:buFont typeface="+mj-lt"/>
              <a:buAutoNum type="arabicParenR"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زنجیر بالا برنده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342900" indent="-342900" algn="justLow">
              <a:lnSpc>
                <a:spcPct val="150000"/>
              </a:lnSpc>
              <a:buFont typeface="+mj-lt"/>
              <a:buAutoNum type="arabicParenR"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کابل تخلیه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342900" indent="-342900" algn="justLow">
              <a:lnSpc>
                <a:spcPct val="150000"/>
              </a:lnSpc>
              <a:buFont typeface="+mj-lt"/>
              <a:buAutoNum type="arabicParenR"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وزنه تعادل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45809-CDA8-44B5-BF8A-3C476EAE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8052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7614" y="3696236"/>
            <a:ext cx="4300359" cy="24147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6602" y="3696236"/>
            <a:ext cx="3028950" cy="2682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CDB123-B190-46FD-A45C-940453FA4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418" y="926394"/>
            <a:ext cx="7272653" cy="250260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37ADBC-CB93-478B-833C-E932C985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41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712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5763" y="746975"/>
            <a:ext cx="11101589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35000"/>
              </a:lnSpc>
            </a:pPr>
            <a:r>
              <a:rPr lang="fa-IR" sz="2400" b="1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عملکرد اسکریپر در انواع خاك و سنگ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از اسکریپر می توان براي برش و انتقال تمام خاك ها به جز خاك هاي داراي قلوه سنگ استفاده کرد. زیرا</a:t>
            </a:r>
            <a:br>
              <a:rPr lang="en-US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قلوه سنگ ها باعث فرسایش سریع تیغه و جام اسکریپر می شوند 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دستگاهی است که مجموعه ای از کارها را با هم و یکجا انجام می دهد. (کندن، بارگیری، حمل، پخش و تسطیح) و در زمین های فاقد سنگ درشت و دشت و هموار کاربرد دارد و بصورت بدون موتور و موتوردار وجود دارد که بدون موتور توسط بولدوزر هل داده می شود و بهینه ترین فاصله حمل برای بدون موتور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m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90×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m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450 ها و برای موتوردار 700 تا 1500 متر می باشد و ظرفیت جام آن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m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3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7 تا 45 مترمکعب و سرعت 55 کیلومتر بر ساعت می باشد.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3803" y="4329494"/>
            <a:ext cx="930182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35000"/>
              </a:lnSpc>
            </a:pPr>
            <a:r>
              <a:rPr lang="fa-IR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نحوه کار: 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بارگیری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  <a:sym typeface="Wingdings 3" panose="05040102010807070707" pitchFamily="18" charset="2"/>
              </a:rPr>
              <a:t>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 حمل بار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  <a:sym typeface="Wingdings 3" panose="05040102010807070707" pitchFamily="18" charset="2"/>
              </a:rPr>
              <a:t>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 تخلیه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  <a:sym typeface="Wingdings 3" panose="05040102010807070707" pitchFamily="18" charset="2"/>
              </a:rPr>
              <a:t>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 تسطیح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  <a:sym typeface="Wingdings 3" panose="05040102010807070707" pitchFamily="18" charset="2"/>
              </a:rPr>
              <a:t>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 برگشت به ناحیه اولیه خاکبرداری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9625" y="5089328"/>
            <a:ext cx="6096000" cy="15558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1- چرخ لاستیکی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2- چرخ زنجیری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35000"/>
              </a:lnSpc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3- نقاله دار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7766A-33F0-4220-95CB-0A6B0EFA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172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algn="justLow">
              <a:lnSpc>
                <a:spcPct val="135000"/>
              </a:lnSpc>
            </a:pP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قسمت های مختلف اسکریپر: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1- شاسی 2- انحنای ماشین (گردن غازی یا گردن قو) 3- پشت بند جام 4- محفظه جلویی جام 5- جام 6- صفحه تخلیه کننده عقب جام 7- صفحه کششی برای اتصال به اسکریپر دیگر 8- صفحات تعیین کننده طول برش 9- تیغه برش 10- شیار قرقره ای 11- شاه پین برای متصل شدن به بلدوزر یا تراکتور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35000"/>
              </a:lnSpc>
            </a:pP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سئوال امتحانی: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گردن غازی (گردن قو) جزء قطعات کدام ماشین است؟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algn="justLow">
              <a:lnSpc>
                <a:spcPct val="135000"/>
              </a:lnSpc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Compset" panose="00000400000000000000" pitchFamily="2" charset="-78"/>
              </a:rPr>
              <a:t>1- کلامشل		2- اوگر		3- دراگلاین		4- اسکریپر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36115-7952-421F-954D-F3385CA0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368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6275" y="1819910"/>
            <a:ext cx="5759450" cy="32181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0F3A41-928C-4181-A65F-A8F3A951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962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>
            <a:normAutofit lnSpcReduction="10000"/>
          </a:bodyPr>
          <a:lstStyle/>
          <a:p>
            <a:pPr marL="0" indent="0" algn="justLow">
              <a:lnSpc>
                <a:spcPct val="135000"/>
              </a:lnSpc>
              <a:buNone/>
            </a:pPr>
            <a:r>
              <a:rPr lang="fa-IR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بیل مکانیکی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بیل هاي مکانیکی و هیدرولیکی براي گودبرداري در خاك هاي نرم و سخت، سنگهاي نرم و مواد غیرسنگی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استفاده می گردد. براي حفاري کانالهایی جهت جاگذاري لوله ها و کابل هاي ادارات برق، تلفن و آب و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فاضلاب و حوضچه هاي بزرگ و نوع خاص آن براي معادن مورد استفاده قرار می گیرد. بیل هاي مکانیکی می</a:t>
            </a: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توانند انواع خاکها بجز صخره سنگها را حفر نمایند . صخره سنگها باید ابتدا توسط دستگاه هایی مانند ریپر یا</a:t>
            </a:r>
            <a:r>
              <a:rPr lang="fa-I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Nazanin"/>
              </a:rPr>
              <a:t> </a:t>
            </a: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چکش هیدرولیکی تخریب و پس از آن توسط بیل برداشت شوند . </a:t>
            </a: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از بیل ها براي حفاري خاك به خصوص در اغلب زمین هاي خرده سنگی که حفاري آن توسط ماشینآلات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دیگر راه س ازي جز بولدزر عملی نیست، استفاده می شود. بیل قادر است علاوه بر حفاري، مواد حاصله را در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داخل وسائل حمل مواد خاکی بار نماید. از این ماشین براي بارکردن همه نوع مواد اعم از سنگی، شنی و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رسی و غیره می توان استفاده کرد. همچنین براي حفر و زاویه دادن به کانال ها از آن استفاده می شود. به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علاوه با بیل، کانالهاي متوسط و کوچک را هم که به اندازه جام بیل باشند می توان حفر نمود</a:t>
            </a:r>
            <a:r>
              <a:rPr lang="en-US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.</a:t>
            </a:r>
            <a:br>
              <a:rPr lang="en-US" sz="2400" b="1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</a:b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5B2E17-1BB5-458B-A0A5-3F670742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856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746975"/>
            <a:ext cx="11826584" cy="5898523"/>
          </a:xfrm>
        </p:spPr>
        <p:txBody>
          <a:bodyPr>
            <a:normAutofit fontScale="92500" lnSpcReduction="10000"/>
          </a:bodyPr>
          <a:lstStyle/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عملیات خاکبرداري توسط بیل در چهار مرحله به شرح زیر انجام می شود</a:t>
            </a:r>
            <a:r>
              <a:rPr lang="en-US" sz="2400" dirty="0">
                <a:solidFill>
                  <a:srgbClr val="C00000"/>
                </a:solidFill>
                <a:latin typeface="BNazaninBold"/>
                <a:ea typeface="Calibri" panose="020F0502020204030204" pitchFamily="34" charset="0"/>
                <a:cs typeface="B Titr" panose="00000700000000000000" pitchFamily="2" charset="-78"/>
              </a:rPr>
              <a:t>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1)قرار دادن جام در محل مواد خاکی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2)پرکردن جام بوسیله کشیدن یا فشار دادن آن در داخل مواد خاکی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3)خارج کردن و بالاکشیدن جام و چرخش تا محل تخلیه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4)تخلیه مواد کنده شده در کامیون و آماده شدن براي تجدید عملیات</a:t>
            </a:r>
          </a:p>
          <a:p>
            <a:pPr marL="0" indent="0">
              <a:buNone/>
            </a:pPr>
            <a:r>
              <a:rPr lang="fa-IR" sz="2400" b="1" dirty="0">
                <a:solidFill>
                  <a:srgbClr val="C00000"/>
                </a:solidFill>
                <a:cs typeface="B Titr" panose="00000700000000000000" pitchFamily="2" charset="-78"/>
              </a:rPr>
              <a:t>انواع بیل هاي رایج</a:t>
            </a:r>
            <a:endParaRPr lang="en-US" sz="24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marL="0" indent="0">
              <a:buNone/>
            </a:pPr>
            <a:r>
              <a:rPr lang="fa-IR" sz="2400" dirty="0">
                <a:cs typeface="B Nazanin" panose="00000400000000000000" pitchFamily="2" charset="-78"/>
              </a:rPr>
              <a:t>بیل ها را می توان از چند لحاظ تقسیم بندي کرد</a:t>
            </a:r>
            <a:r>
              <a:rPr lang="en-US" sz="2400" dirty="0"/>
              <a:t>:</a:t>
            </a:r>
            <a:endParaRPr lang="fa-IR" sz="2400" dirty="0"/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1.</a:t>
            </a:r>
            <a:r>
              <a:rPr lang="fa-IR" sz="2400" b="1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تقسیم بندي بیل ها از لحاظ نوع شاسی که بر روي آن سوار میشوند</a:t>
            </a:r>
            <a:r>
              <a:rPr lang="en-US" sz="2400" b="1" dirty="0">
                <a:solidFill>
                  <a:srgbClr val="000000"/>
                </a:solidFill>
                <a:latin typeface="BNazaninBold"/>
                <a:ea typeface="Calibri" panose="020F0502020204030204" pitchFamily="34" charset="0"/>
                <a:cs typeface="B Compset" panose="00000400000000000000" pitchFamily="2" charset="-78"/>
              </a:rPr>
              <a:t>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1)بیل هاي نوع چرخ زنجیري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2)بیل هاي نوع چرخ لاستیکی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 algn="justLow">
              <a:lnSpc>
                <a:spcPct val="135000"/>
              </a:lnSpc>
              <a:buNone/>
            </a:pPr>
            <a:r>
              <a:rPr lang="fa-IR" sz="2400" dirty="0">
                <a:solidFill>
                  <a:srgbClr val="000000"/>
                </a:solidFill>
                <a:latin typeface="BNazanin"/>
                <a:ea typeface="Calibri" panose="020F0502020204030204" pitchFamily="34" charset="0"/>
                <a:cs typeface="B Compset" panose="00000400000000000000" pitchFamily="2" charset="-78"/>
              </a:rPr>
              <a:t>3)بیل هاي کامیونی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Compset" panose="00000400000000000000" pitchFamily="2" charset="-78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fa-I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1527" y="212947"/>
            <a:ext cx="10319756" cy="365125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rgbClr val="0070C0"/>
                </a:solidFill>
                <a:cs typeface="B Titr" panose="00000700000000000000" pitchFamily="2" charset="-78"/>
              </a:rPr>
              <a:t>دانشگاه فنی و حرفه ای زنجان – گروه عمران- مدیریت ماشین آلات عمرانی   مدرس : رضا نظری    </a:t>
            </a:r>
            <a:endParaRPr lang="en-US" sz="18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900789-AE9B-47F5-9C61-FBD17887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E7958-C94E-4D7B-B427-1FB82E5879DA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390757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3900</Words>
  <Application>Microsoft Office PowerPoint</Application>
  <PresentationFormat>Widescreen</PresentationFormat>
  <Paragraphs>226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B Compset</vt:lpstr>
      <vt:lpstr>BNazanin</vt:lpstr>
      <vt:lpstr>BNazaninBold</vt:lpstr>
      <vt:lpstr>Calibri</vt:lpstr>
      <vt:lpstr>Cambria Math</vt:lpstr>
      <vt:lpstr>Century Gothic</vt:lpstr>
      <vt:lpstr>IranNastaliq</vt:lpstr>
      <vt:lpstr>SymbolMT</vt:lpstr>
      <vt:lpstr>Times New Roman</vt:lpstr>
      <vt:lpstr>Wingdings 3</vt:lpstr>
      <vt:lpstr>Wisp</vt:lpstr>
      <vt:lpstr>1_Wisp</vt:lpstr>
      <vt:lpstr>به نام خدا دانشگاه فنی  و حرفه ای زنجان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adiban 2</cp:lastModifiedBy>
  <cp:revision>14</cp:revision>
  <dcterms:created xsi:type="dcterms:W3CDTF">2020-03-14T23:00:19Z</dcterms:created>
  <dcterms:modified xsi:type="dcterms:W3CDTF">2020-03-15T11:15:27Z</dcterms:modified>
</cp:coreProperties>
</file>