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305" r:id="rId3"/>
    <p:sldId id="297" r:id="rId4"/>
    <p:sldId id="296" r:id="rId5"/>
    <p:sldId id="298" r:id="rId6"/>
    <p:sldId id="299" r:id="rId7"/>
    <p:sldId id="300" r:id="rId8"/>
    <p:sldId id="306" r:id="rId9"/>
    <p:sldId id="307" r:id="rId10"/>
    <p:sldId id="301" r:id="rId11"/>
    <p:sldId id="302" r:id="rId12"/>
    <p:sldId id="295" r:id="rId13"/>
    <p:sldId id="308" r:id="rId14"/>
    <p:sldId id="259" r:id="rId15"/>
    <p:sldId id="309" r:id="rId16"/>
    <p:sldId id="304" r:id="rId17"/>
    <p:sldId id="261" r:id="rId18"/>
    <p:sldId id="310" r:id="rId19"/>
    <p:sldId id="311" r:id="rId20"/>
    <p:sldId id="260" r:id="rId21"/>
    <p:sldId id="312" r:id="rId22"/>
    <p:sldId id="313" r:id="rId23"/>
    <p:sldId id="262" r:id="rId24"/>
    <p:sldId id="314" r:id="rId25"/>
    <p:sldId id="315" r:id="rId26"/>
    <p:sldId id="263" r:id="rId27"/>
    <p:sldId id="264" r:id="rId28"/>
    <p:sldId id="317" r:id="rId29"/>
    <p:sldId id="265" r:id="rId30"/>
    <p:sldId id="318" r:id="rId31"/>
    <p:sldId id="266" r:id="rId32"/>
    <p:sldId id="319" r:id="rId33"/>
    <p:sldId id="267" r:id="rId34"/>
    <p:sldId id="320" r:id="rId35"/>
    <p:sldId id="268" r:id="rId36"/>
    <p:sldId id="321" r:id="rId37"/>
    <p:sldId id="322" r:id="rId38"/>
    <p:sldId id="325" r:id="rId39"/>
    <p:sldId id="269" r:id="rId40"/>
    <p:sldId id="324" r:id="rId41"/>
    <p:sldId id="270" r:id="rId42"/>
    <p:sldId id="326" r:id="rId43"/>
    <p:sldId id="271" r:id="rId44"/>
    <p:sldId id="272" r:id="rId45"/>
    <p:sldId id="327" r:id="rId46"/>
    <p:sldId id="273" r:id="rId47"/>
    <p:sldId id="328" r:id="rId48"/>
    <p:sldId id="332" r:id="rId49"/>
    <p:sldId id="334" r:id="rId50"/>
    <p:sldId id="335" r:id="rId51"/>
    <p:sldId id="336" r:id="rId52"/>
    <p:sldId id="337" r:id="rId53"/>
    <p:sldId id="338" r:id="rId54"/>
    <p:sldId id="339" r:id="rId55"/>
    <p:sldId id="340" r:id="rId56"/>
    <p:sldId id="341" r:id="rId57"/>
    <p:sldId id="342" r:id="rId58"/>
    <p:sldId id="274" r:id="rId59"/>
    <p:sldId id="330" r:id="rId60"/>
    <p:sldId id="331" r:id="rId61"/>
    <p:sldId id="276" r:id="rId62"/>
    <p:sldId id="277" r:id="rId63"/>
    <p:sldId id="278" r:id="rId64"/>
    <p:sldId id="279" r:id="rId65"/>
    <p:sldId id="280" r:id="rId66"/>
    <p:sldId id="281" r:id="rId67"/>
    <p:sldId id="288" r:id="rId68"/>
    <p:sldId id="289" r:id="rId69"/>
    <p:sldId id="290" r:id="rId70"/>
    <p:sldId id="291" r:id="rId71"/>
    <p:sldId id="292" r:id="rId72"/>
    <p:sldId id="293" r:id="rId73"/>
    <p:sldId id="29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966FF"/>
    <a:srgbClr val="9933FF"/>
    <a:srgbClr val="FF6600"/>
    <a:srgbClr val="CC00CC"/>
    <a:srgbClr val="0000FF"/>
    <a:srgbClr val="00CC00"/>
    <a:srgbClr val="33CC33"/>
    <a:srgbClr val="FF99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F7AF654-E4EB-41AA-8A44-9C351A169BC1}" type="datetimeFigureOut">
              <a:rPr lang="fa-IR" smtClean="0"/>
              <a:pPr/>
              <a:t>1441/7/18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86BFFF3-CDC1-493E-9703-EDAAA2F1FF50}" type="slidenum">
              <a:rPr lang="fa-IR" smtClean="0"/>
              <a:pPr/>
              <a:t>‹#›</a:t>
            </a:fld>
            <a:endParaRPr lang="fa-IR"/>
          </a:p>
        </p:txBody>
      </p:sp>
    </p:spTree>
    <p:extLst>
      <p:ext uri="{BB962C8B-B14F-4D97-AF65-F5344CB8AC3E}">
        <p14:creationId xmlns:p14="http://schemas.microsoft.com/office/powerpoint/2010/main" val="25270453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86BFFF3-CDC1-493E-9703-EDAAA2F1FF50}" type="slidenum">
              <a:rPr lang="fa-IR" smtClean="0"/>
              <a:pPr/>
              <a:t>5</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86BFFF3-CDC1-493E-9703-EDAAA2F1FF50}" type="slidenum">
              <a:rPr lang="fa-IR" smtClean="0"/>
              <a:pPr/>
              <a:t>22</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D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123\Desktop\New folder (2)\1_axe-sub-ir_mot_gol_udcc__20_286_29.gif"/>
          <p:cNvPicPr>
            <a:picLocks noChangeAspect="1" noChangeArrowheads="1" noCrop="1"/>
          </p:cNvPicPr>
          <p:nvPr/>
        </p:nvPicPr>
        <p:blipFill>
          <a:blip r:embed="rId2"/>
          <a:srcRect/>
          <a:stretch>
            <a:fillRect/>
          </a:stretch>
        </p:blipFill>
        <p:spPr bwMode="auto">
          <a:xfrm>
            <a:off x="0" y="-125699"/>
            <a:ext cx="9144000" cy="6887230"/>
          </a:xfrm>
          <a:prstGeom prst="rect">
            <a:avLst/>
          </a:prstGeom>
          <a:noFill/>
        </p:spPr>
      </p:pic>
      <p:sp>
        <p:nvSpPr>
          <p:cNvPr id="3" name="Subtitle 2"/>
          <p:cNvSpPr>
            <a:spLocks noGrp="1"/>
          </p:cNvSpPr>
          <p:nvPr>
            <p:ph type="subTitle" idx="1"/>
          </p:nvPr>
        </p:nvSpPr>
        <p:spPr>
          <a:xfrm>
            <a:off x="381000" y="228600"/>
            <a:ext cx="8382000" cy="6248400"/>
          </a:xfrm>
        </p:spPr>
        <p:txBody>
          <a:bodyPr>
            <a:normAutofit/>
          </a:bodyPr>
          <a:lstStyle/>
          <a:p>
            <a:endParaRPr lang="fa-IR" sz="6600" dirty="0" smtClean="0">
              <a:solidFill>
                <a:srgbClr val="FFFF00"/>
              </a:solidFill>
              <a:effectLst>
                <a:glow rad="139700">
                  <a:schemeClr val="accent6">
                    <a:satMod val="175000"/>
                    <a:alpha val="40000"/>
                  </a:schemeClr>
                </a:glow>
              </a:effectLst>
              <a:latin typeface="IranNastaliq" pitchFamily="18" charset="0"/>
              <a:cs typeface="B Titr" pitchFamily="2" charset="-78"/>
            </a:endParaRPr>
          </a:p>
          <a:p>
            <a:endParaRPr lang="fa-IR" sz="800" dirty="0" smtClean="0">
              <a:solidFill>
                <a:srgbClr val="FFFF00"/>
              </a:solidFill>
              <a:effectLst>
                <a:glow rad="139700">
                  <a:schemeClr val="accent6">
                    <a:satMod val="175000"/>
                    <a:alpha val="40000"/>
                  </a:schemeClr>
                </a:glow>
              </a:effectLst>
              <a:latin typeface="IranNastaliq" pitchFamily="18" charset="0"/>
              <a:cs typeface="B Titr" pitchFamily="2" charset="-78"/>
            </a:endParaRPr>
          </a:p>
          <a:p>
            <a:r>
              <a:rPr lang="fa-IR" sz="6600" dirty="0" smtClean="0">
                <a:solidFill>
                  <a:srgbClr val="FFFF00"/>
                </a:solidFill>
                <a:effectLst>
                  <a:glow rad="139700">
                    <a:schemeClr val="accent6">
                      <a:satMod val="175000"/>
                      <a:alpha val="40000"/>
                    </a:schemeClr>
                  </a:glow>
                </a:effectLst>
                <a:latin typeface="IranNastaliq" pitchFamily="18" charset="0"/>
                <a:cs typeface="B Titr" pitchFamily="2" charset="-78"/>
              </a:rPr>
              <a:t>ازدواج آگاهانه و پایدار</a:t>
            </a:r>
          </a:p>
          <a:p>
            <a:r>
              <a:rPr lang="fa-IR" sz="4400" dirty="0" smtClean="0">
                <a:solidFill>
                  <a:srgbClr val="FFFF00"/>
                </a:solidFill>
                <a:effectLst>
                  <a:glow rad="139700">
                    <a:schemeClr val="accent6">
                      <a:satMod val="175000"/>
                      <a:alpha val="40000"/>
                    </a:schemeClr>
                  </a:glow>
                </a:effectLst>
                <a:latin typeface="IranNastaliq" pitchFamily="18" charset="0"/>
                <a:cs typeface="B Titr" pitchFamily="2" charset="-78"/>
              </a:rPr>
              <a:t>(بهداشت روانی قبل از ازدواج )</a:t>
            </a: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357430"/>
            <a:ext cx="9144000"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3200" dirty="0" smtClean="0"/>
          </a:p>
          <a:p>
            <a:r>
              <a:rPr lang="fa-IR" sz="3200" b="1" dirty="0" smtClean="0"/>
              <a:t> </a:t>
            </a:r>
            <a:r>
              <a:rPr lang="en-US" sz="3200" dirty="0" smtClean="0"/>
              <a:t> </a:t>
            </a:r>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b="1" dirty="0" smtClean="0"/>
              <a:t> </a:t>
            </a:r>
            <a:r>
              <a:rPr lang="en-US" sz="3200" dirty="0" smtClean="0"/>
              <a:t> </a:t>
            </a:r>
            <a:r>
              <a:rPr lang="fa-IR" sz="3200" b="1" dirty="0" smtClean="0"/>
              <a:t> </a:t>
            </a:r>
            <a:endParaRPr lang="en-US" sz="3200" dirty="0" smtClean="0"/>
          </a:p>
          <a:p>
            <a:r>
              <a:rPr lang="fa-IR" sz="3200" b="1" dirty="0" smtClean="0"/>
              <a:t> </a:t>
            </a:r>
            <a:endParaRPr lang="en-US" sz="3200" dirty="0" smtClean="0"/>
          </a:p>
          <a:p>
            <a:r>
              <a:rPr lang="fa-IR" sz="3200" b="1"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a:p>
        </p:txBody>
      </p:sp>
      <p:sp>
        <p:nvSpPr>
          <p:cNvPr id="51201" name="AutoShape 1"/>
          <p:cNvSpPr>
            <a:spLocks noChangeArrowheads="1"/>
          </p:cNvSpPr>
          <p:nvPr/>
        </p:nvSpPr>
        <p:spPr bwMode="auto">
          <a:xfrm>
            <a:off x="1295400" y="838200"/>
            <a:ext cx="6019800" cy="4162425"/>
          </a:xfrm>
          <a:prstGeom prst="triangle">
            <a:avLst>
              <a:gd name="adj" fmla="val 50000"/>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4800" dirty="0" smtClean="0"/>
          </a:p>
        </p:txBody>
      </p:sp>
      <p:sp>
        <p:nvSpPr>
          <p:cNvPr id="4" name="Rectangle 3"/>
          <p:cNvSpPr/>
          <p:nvPr/>
        </p:nvSpPr>
        <p:spPr>
          <a:xfrm>
            <a:off x="2971800" y="228600"/>
            <a:ext cx="2603598" cy="523220"/>
          </a:xfrm>
          <a:prstGeom prst="rect">
            <a:avLst/>
          </a:prstGeom>
        </p:spPr>
        <p:txBody>
          <a:bodyPr wrap="none">
            <a:spAutoFit/>
          </a:bodyPr>
          <a:lstStyle/>
          <a:p>
            <a:pPr algn="ctr"/>
            <a:r>
              <a:rPr lang="fa-IR" sz="2800" dirty="0" smtClean="0">
                <a:cs typeface="2 Titr" pitchFamily="2" charset="-78"/>
              </a:rPr>
              <a:t>تعهد (بعد شناختی)</a:t>
            </a:r>
            <a:endParaRPr lang="en-US" sz="2800" dirty="0" smtClean="0">
              <a:cs typeface="2 Titr" pitchFamily="2" charset="-78"/>
            </a:endParaRPr>
          </a:p>
        </p:txBody>
      </p:sp>
      <p:sp>
        <p:nvSpPr>
          <p:cNvPr id="5" name="Rectangle 4"/>
          <p:cNvSpPr/>
          <p:nvPr/>
        </p:nvSpPr>
        <p:spPr>
          <a:xfrm>
            <a:off x="3073445" y="2667000"/>
            <a:ext cx="2260555" cy="523220"/>
          </a:xfrm>
          <a:prstGeom prst="rect">
            <a:avLst/>
          </a:prstGeom>
        </p:spPr>
        <p:txBody>
          <a:bodyPr wrap="none">
            <a:spAutoFit/>
          </a:bodyPr>
          <a:lstStyle/>
          <a:p>
            <a:pPr algn="ctr"/>
            <a:r>
              <a:rPr lang="fa-IR" sz="2800" dirty="0" smtClean="0">
                <a:cs typeface="2 Titr" pitchFamily="2" charset="-78"/>
              </a:rPr>
              <a:t>مثلث عشق کامل </a:t>
            </a:r>
            <a:endParaRPr lang="en-US" sz="2800" dirty="0" smtClean="0">
              <a:cs typeface="2 Titr" pitchFamily="2" charset="-78"/>
            </a:endParaRPr>
          </a:p>
        </p:txBody>
      </p:sp>
      <p:sp>
        <p:nvSpPr>
          <p:cNvPr id="6" name="Rectangle 5"/>
          <p:cNvSpPr/>
          <p:nvPr/>
        </p:nvSpPr>
        <p:spPr>
          <a:xfrm>
            <a:off x="0" y="5500702"/>
            <a:ext cx="3023585" cy="523220"/>
          </a:xfrm>
          <a:prstGeom prst="rect">
            <a:avLst/>
          </a:prstGeom>
        </p:spPr>
        <p:txBody>
          <a:bodyPr wrap="none">
            <a:spAutoFit/>
          </a:bodyPr>
          <a:lstStyle/>
          <a:p>
            <a:pPr algn="ctr"/>
            <a:r>
              <a:rPr lang="fa-IR" sz="2800" dirty="0" smtClean="0">
                <a:cs typeface="2 Titr" pitchFamily="2" charset="-78"/>
              </a:rPr>
              <a:t>صمیمیت  (بعد عاطفی)</a:t>
            </a:r>
            <a:endParaRPr lang="en-US" sz="2800" dirty="0" smtClean="0">
              <a:cs typeface="2 Titr" pitchFamily="2" charset="-78"/>
            </a:endParaRPr>
          </a:p>
        </p:txBody>
      </p:sp>
      <p:sp>
        <p:nvSpPr>
          <p:cNvPr id="7" name="Rectangle 6"/>
          <p:cNvSpPr/>
          <p:nvPr/>
        </p:nvSpPr>
        <p:spPr>
          <a:xfrm>
            <a:off x="5214942" y="5429264"/>
            <a:ext cx="3579827" cy="523220"/>
          </a:xfrm>
          <a:prstGeom prst="rect">
            <a:avLst/>
          </a:prstGeom>
        </p:spPr>
        <p:txBody>
          <a:bodyPr wrap="none">
            <a:spAutoFit/>
          </a:bodyPr>
          <a:lstStyle/>
          <a:p>
            <a:pPr algn="ctr"/>
            <a:r>
              <a:rPr lang="fa-IR" sz="2800" dirty="0" smtClean="0">
                <a:cs typeface="2 Titr" pitchFamily="2" charset="-78"/>
              </a:rPr>
              <a:t>میل / هوس (بعد جسمانی)</a:t>
            </a:r>
            <a:endParaRPr lang="en-US" sz="2800" dirty="0" smtClean="0">
              <a:cs typeface="2 Titr" pitchFamily="2" charset="-78"/>
            </a:endParaRPr>
          </a:p>
        </p:txBody>
      </p:sp>
      <p:pic>
        <p:nvPicPr>
          <p:cNvPr id="11267" name="Picture 3" descr="C:\Documents and Settings\x\Desktop\MH\عکس\ifob2vrkzmflqfca44s9.gif"/>
          <p:cNvPicPr>
            <a:picLocks noChangeAspect="1" noChangeArrowheads="1" noCrop="1"/>
          </p:cNvPicPr>
          <p:nvPr/>
        </p:nvPicPr>
        <p:blipFill>
          <a:blip r:embed="rId2"/>
          <a:srcRect/>
          <a:stretch>
            <a:fillRect/>
          </a:stretch>
        </p:blipFill>
        <p:spPr bwMode="auto">
          <a:xfrm>
            <a:off x="6629400" y="228600"/>
            <a:ext cx="2286000" cy="304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357430"/>
            <a:ext cx="9144000"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3200" dirty="0" smtClean="0"/>
          </a:p>
          <a:p>
            <a:r>
              <a:rPr lang="fa-IR" sz="3200" b="1" dirty="0" smtClean="0"/>
              <a:t> </a:t>
            </a:r>
            <a:r>
              <a:rPr lang="en-US" sz="3200" dirty="0" smtClean="0"/>
              <a:t> </a:t>
            </a:r>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b="1" dirty="0" smtClean="0"/>
              <a:t> </a:t>
            </a:r>
            <a:r>
              <a:rPr lang="en-US" sz="3200" dirty="0" smtClean="0"/>
              <a:t> </a:t>
            </a:r>
            <a:r>
              <a:rPr lang="fa-IR" sz="3200" b="1" dirty="0" smtClean="0"/>
              <a:t> </a:t>
            </a:r>
            <a:endParaRPr lang="en-US" sz="3200" dirty="0" smtClean="0"/>
          </a:p>
          <a:p>
            <a:r>
              <a:rPr lang="fa-IR" sz="3200" b="1" dirty="0" smtClean="0"/>
              <a:t> </a:t>
            </a:r>
            <a:endParaRPr lang="en-US" sz="3200" dirty="0" smtClean="0"/>
          </a:p>
          <a:p>
            <a:r>
              <a:rPr lang="fa-IR" sz="3200" b="1"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smtClean="0"/>
          </a:p>
          <a:p>
            <a:r>
              <a:rPr lang="fa-IR" sz="3200" dirty="0" smtClean="0"/>
              <a:t> </a:t>
            </a:r>
            <a:endParaRPr lang="en-US" sz="3200" dirty="0"/>
          </a:p>
        </p:txBody>
      </p:sp>
      <p:sp>
        <p:nvSpPr>
          <p:cNvPr id="4" name="Rectangle 3"/>
          <p:cNvSpPr/>
          <p:nvPr/>
        </p:nvSpPr>
        <p:spPr>
          <a:xfrm>
            <a:off x="3214678" y="3786190"/>
            <a:ext cx="1923925" cy="523220"/>
          </a:xfrm>
          <a:prstGeom prst="rect">
            <a:avLst/>
          </a:prstGeom>
        </p:spPr>
        <p:txBody>
          <a:bodyPr wrap="none">
            <a:spAutoFit/>
          </a:bodyPr>
          <a:lstStyle/>
          <a:p>
            <a:pPr algn="ctr"/>
            <a:r>
              <a:rPr lang="fa-IR" sz="2800" dirty="0" smtClean="0">
                <a:cs typeface="2 Titr" pitchFamily="2" charset="-78"/>
              </a:rPr>
              <a:t>پاره خط عشق</a:t>
            </a:r>
            <a:endParaRPr lang="en-US" sz="2800" dirty="0" smtClean="0">
              <a:cs typeface="2 Titr" pitchFamily="2" charset="-78"/>
            </a:endParaRPr>
          </a:p>
        </p:txBody>
      </p:sp>
      <p:sp>
        <p:nvSpPr>
          <p:cNvPr id="6" name="Rectangle 5"/>
          <p:cNvSpPr/>
          <p:nvPr/>
        </p:nvSpPr>
        <p:spPr>
          <a:xfrm>
            <a:off x="0" y="5500702"/>
            <a:ext cx="3023585" cy="523220"/>
          </a:xfrm>
          <a:prstGeom prst="rect">
            <a:avLst/>
          </a:prstGeom>
        </p:spPr>
        <p:txBody>
          <a:bodyPr wrap="none">
            <a:spAutoFit/>
          </a:bodyPr>
          <a:lstStyle/>
          <a:p>
            <a:pPr algn="ctr"/>
            <a:r>
              <a:rPr lang="fa-IR" sz="2800" dirty="0" smtClean="0">
                <a:cs typeface="2 Titr" pitchFamily="2" charset="-78"/>
              </a:rPr>
              <a:t>صمیمیت  (بعد عاطفی)</a:t>
            </a:r>
            <a:endParaRPr lang="en-US" sz="2800" dirty="0" smtClean="0">
              <a:cs typeface="2 Titr" pitchFamily="2" charset="-78"/>
            </a:endParaRPr>
          </a:p>
        </p:txBody>
      </p:sp>
      <p:sp>
        <p:nvSpPr>
          <p:cNvPr id="7" name="Rectangle 6"/>
          <p:cNvSpPr/>
          <p:nvPr/>
        </p:nvSpPr>
        <p:spPr>
          <a:xfrm>
            <a:off x="5214942" y="5429264"/>
            <a:ext cx="3579827" cy="523220"/>
          </a:xfrm>
          <a:prstGeom prst="rect">
            <a:avLst/>
          </a:prstGeom>
        </p:spPr>
        <p:txBody>
          <a:bodyPr wrap="none">
            <a:spAutoFit/>
          </a:bodyPr>
          <a:lstStyle/>
          <a:p>
            <a:pPr algn="ctr"/>
            <a:r>
              <a:rPr lang="fa-IR" sz="2800" dirty="0" smtClean="0">
                <a:cs typeface="2 Titr" pitchFamily="2" charset="-78"/>
              </a:rPr>
              <a:t>میل / هوس (بعد جسمانی)</a:t>
            </a:r>
            <a:endParaRPr lang="en-US" sz="2800" dirty="0" smtClean="0">
              <a:cs typeface="2 Titr" pitchFamily="2" charset="-78"/>
            </a:endParaRPr>
          </a:p>
        </p:txBody>
      </p:sp>
      <p:cxnSp>
        <p:nvCxnSpPr>
          <p:cNvPr id="83970" name="AutoShape 2"/>
          <p:cNvCxnSpPr>
            <a:cxnSpLocks noChangeShapeType="1"/>
          </p:cNvCxnSpPr>
          <p:nvPr/>
        </p:nvCxnSpPr>
        <p:spPr bwMode="auto">
          <a:xfrm rot="10800000" flipV="1">
            <a:off x="1752600" y="762000"/>
            <a:ext cx="2695578" cy="2438400"/>
          </a:xfrm>
          <a:prstGeom prst="straightConnector1">
            <a:avLst/>
          </a:prstGeom>
          <a:noFill/>
          <a:ln w="38100">
            <a:solidFill>
              <a:srgbClr val="000000"/>
            </a:solidFill>
            <a:round/>
            <a:headEnd/>
            <a:tailEnd/>
          </a:ln>
        </p:spPr>
      </p:cxnSp>
      <p:cxnSp>
        <p:nvCxnSpPr>
          <p:cNvPr id="83971" name="AutoShape 3"/>
          <p:cNvCxnSpPr>
            <a:cxnSpLocks noChangeShapeType="1"/>
          </p:cNvCxnSpPr>
          <p:nvPr/>
        </p:nvCxnSpPr>
        <p:spPr bwMode="auto">
          <a:xfrm>
            <a:off x="4419600" y="762000"/>
            <a:ext cx="2590800" cy="2514600"/>
          </a:xfrm>
          <a:prstGeom prst="straightConnector1">
            <a:avLst/>
          </a:prstGeom>
          <a:noFill/>
          <a:ln w="38100">
            <a:solidFill>
              <a:srgbClr val="000000"/>
            </a:solidFill>
            <a:round/>
            <a:headEnd/>
            <a:tailEnd/>
          </a:ln>
        </p:spPr>
      </p:cxnSp>
      <p:cxnSp>
        <p:nvCxnSpPr>
          <p:cNvPr id="83972" name="AutoShape 4"/>
          <p:cNvCxnSpPr>
            <a:cxnSpLocks noChangeShapeType="1"/>
          </p:cNvCxnSpPr>
          <p:nvPr/>
        </p:nvCxnSpPr>
        <p:spPr bwMode="auto">
          <a:xfrm flipV="1">
            <a:off x="642910" y="5286388"/>
            <a:ext cx="7011987" cy="12700"/>
          </a:xfrm>
          <a:prstGeom prst="straightConnector1">
            <a:avLst/>
          </a:prstGeom>
          <a:noFill/>
          <a:ln w="38100">
            <a:solidFill>
              <a:srgbClr val="000000"/>
            </a:solidFill>
            <a:round/>
            <a:headEnd/>
            <a:tailEnd/>
          </a:ln>
        </p:spPr>
      </p:cxn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FF66FF"/>
                </a:solidFill>
                <a:effectLst>
                  <a:outerShdw blurRad="38100" dist="38100" dir="2700000" algn="tl">
                    <a:srgbClr val="000000">
                      <a:alpha val="43137"/>
                    </a:srgbClr>
                  </a:outerShdw>
                </a:effectLst>
                <a:cs typeface="B Titr" pitchFamily="2" charset="-78"/>
              </a:rPr>
              <a:t>تصمیم گیری برای انتخاب همسر بی شک یکی از مهمترین تصمیمات زندگی هر فرد است.</a:t>
            </a:r>
            <a:endParaRPr lang="en-US" sz="3600" b="1" dirty="0" smtClean="0">
              <a:solidFill>
                <a:srgbClr val="FF66FF"/>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Yagut" pitchFamily="2" charset="-78"/>
              </a:rPr>
              <a:t>منتها این تصمیم باید در شرایط سنی گرفته شود که :</a:t>
            </a:r>
          </a:p>
          <a:p>
            <a:pPr lvl="0" algn="just" rtl="1"/>
            <a:r>
              <a:rPr lang="fa-IR" sz="2800" b="1" dirty="0" smtClean="0">
                <a:solidFill>
                  <a:srgbClr val="0070C0"/>
                </a:solidFill>
                <a:effectLst>
                  <a:outerShdw blurRad="38100" dist="38100" dir="2700000" algn="tl">
                    <a:srgbClr val="000000">
                      <a:alpha val="43137"/>
                    </a:srgbClr>
                  </a:outerShdw>
                </a:effectLst>
                <a:cs typeface="B Yagut" pitchFamily="2" charset="-78"/>
              </a:rPr>
              <a:t> اولاً : </a:t>
            </a:r>
            <a:r>
              <a:rPr lang="fa-IR" sz="2800" b="1" dirty="0" smtClean="0">
                <a:solidFill>
                  <a:schemeClr val="tx1"/>
                </a:solidFill>
                <a:effectLst>
                  <a:outerShdw blurRad="38100" dist="38100" dir="2700000" algn="tl">
                    <a:srgbClr val="000000">
                      <a:alpha val="43137"/>
                    </a:srgbClr>
                  </a:outerShdw>
                </a:effectLst>
                <a:cs typeface="B Yagut" pitchFamily="2" charset="-78"/>
              </a:rPr>
              <a:t>اطلاعات و دانسته های فرد </a:t>
            </a:r>
          </a:p>
          <a:p>
            <a:pPr lvl="0" algn="just" rtl="1"/>
            <a:r>
              <a:rPr lang="fa-IR" sz="2800" b="1" dirty="0" smtClean="0">
                <a:solidFill>
                  <a:schemeClr val="tx1"/>
                </a:solidFill>
                <a:effectLst>
                  <a:outerShdw blurRad="38100" dist="38100" dir="2700000" algn="tl">
                    <a:srgbClr val="000000">
                      <a:alpha val="43137"/>
                    </a:srgbClr>
                  </a:outerShdw>
                </a:effectLst>
                <a:cs typeface="B Yagut" pitchFamily="2" charset="-78"/>
              </a:rPr>
              <a:t> </a:t>
            </a:r>
            <a:r>
              <a:rPr lang="fa-IR" sz="2800" b="1" dirty="0" smtClean="0">
                <a:solidFill>
                  <a:srgbClr val="0070C0"/>
                </a:solidFill>
                <a:effectLst>
                  <a:outerShdw blurRad="38100" dist="38100" dir="2700000" algn="tl">
                    <a:srgbClr val="000000">
                      <a:alpha val="43137"/>
                    </a:srgbClr>
                  </a:outerShdw>
                </a:effectLst>
                <a:cs typeface="B Yagut" pitchFamily="2" charset="-78"/>
              </a:rPr>
              <a:t>ثانیاً: </a:t>
            </a:r>
            <a:r>
              <a:rPr lang="fa-IR" sz="2800" b="1" dirty="0" smtClean="0">
                <a:solidFill>
                  <a:schemeClr val="tx1"/>
                </a:solidFill>
                <a:effectLst>
                  <a:outerShdw blurRad="38100" dist="38100" dir="2700000" algn="tl">
                    <a:srgbClr val="000000">
                      <a:alpha val="43137"/>
                    </a:srgbClr>
                  </a:outerShdw>
                </a:effectLst>
                <a:cs typeface="B Yagut" pitchFamily="2" charset="-78"/>
              </a:rPr>
              <a:t>تجربه و پختگی دختر و پسر در برابر بزرگی این تصمیم ناکافی و اندک است.</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Yagut" pitchFamily="2" charset="-78"/>
              </a:rPr>
              <a:t>از این رو اگر این تصمیم گیری مبتنی بر آگاهی و شناخت همه جانبه فرد و خانواده اش باشد، ازدواج و انتخاب را آگاهانه تر و رابطه زوجین را پایدار تر می کند.</a:t>
            </a:r>
            <a:endParaRPr lang="en-US" sz="2800" b="1" dirty="0">
              <a:solidFill>
                <a:schemeClr val="tx1"/>
              </a:solidFill>
              <a:effectLst>
                <a:outerShdw blurRad="38100" dist="38100" dir="2700000" algn="tl">
                  <a:srgbClr val="000000">
                    <a:alpha val="43137"/>
                  </a:srgbClr>
                </a:outerShdw>
              </a:effectLst>
              <a:cs typeface="B Yagut" pitchFamily="2" charset="-78"/>
            </a:endParaRPr>
          </a:p>
        </p:txBody>
      </p:sp>
      <p:pic>
        <p:nvPicPr>
          <p:cNvPr id="9218" name="Picture 2" descr="C:\Documents and Settings\x\Desktop\MH\عکس\11_(195).jpg"/>
          <p:cNvPicPr>
            <a:picLocks noChangeAspect="1" noChangeArrowheads="1"/>
          </p:cNvPicPr>
          <p:nvPr/>
        </p:nvPicPr>
        <p:blipFill>
          <a:blip r:embed="rId2" cstate="print"/>
          <a:srcRect/>
          <a:stretch>
            <a:fillRect/>
          </a:stretch>
        </p:blipFill>
        <p:spPr bwMode="auto">
          <a:xfrm>
            <a:off x="381000" y="4724400"/>
            <a:ext cx="2895600" cy="1828800"/>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KCHER\عکس\OS38062.JPG"/>
          <p:cNvPicPr>
            <a:picLocks noChangeAspect="1" noChangeArrowheads="1"/>
          </p:cNvPicPr>
          <p:nvPr/>
        </p:nvPicPr>
        <p:blipFill>
          <a:blip r:embed="rId2"/>
          <a:srcRect/>
          <a:stretch>
            <a:fillRect/>
          </a:stretch>
        </p:blipFill>
        <p:spPr bwMode="auto">
          <a:xfrm>
            <a:off x="457200" y="1295400"/>
            <a:ext cx="1981200" cy="2315148"/>
          </a:xfrm>
          <a:prstGeom prst="rect">
            <a:avLst/>
          </a:prstGeom>
          <a:noFill/>
        </p:spPr>
      </p:pic>
      <p:sp>
        <p:nvSpPr>
          <p:cNvPr id="3" name="Subtitle 2"/>
          <p:cNvSpPr>
            <a:spLocks noGrp="1"/>
          </p:cNvSpPr>
          <p:nvPr>
            <p:ph type="subTitle" idx="1"/>
          </p:nvPr>
        </p:nvSpPr>
        <p:spPr>
          <a:xfrm>
            <a:off x="228600" y="228600"/>
            <a:ext cx="8534400" cy="6248400"/>
          </a:xfrm>
        </p:spPr>
        <p:txBody>
          <a:bodyPr>
            <a:noAutofit/>
          </a:bodyPr>
          <a:lstStyle/>
          <a:p>
            <a:pPr algn="just" rtl="1"/>
            <a:endParaRPr lang="fa-IR" sz="2800" b="1" dirty="0" smtClean="0">
              <a:solidFill>
                <a:srgbClr val="FF0000"/>
              </a:solidFill>
              <a:effectLst>
                <a:outerShdw blurRad="38100" dist="38100" dir="2700000" algn="tl">
                  <a:srgbClr val="000000">
                    <a:alpha val="43137"/>
                  </a:srgbClr>
                </a:outerShdw>
              </a:effectLst>
              <a:cs typeface="B Titr" pitchFamily="2" charset="-78"/>
            </a:endParaRPr>
          </a:p>
          <a:p>
            <a:pPr algn="just" rtl="1"/>
            <a:endParaRPr lang="fa-IR" sz="2800" b="1" dirty="0" smtClean="0">
              <a:solidFill>
                <a:srgbClr val="FF0000"/>
              </a:solidFill>
              <a:effectLst>
                <a:outerShdw blurRad="38100" dist="38100" dir="2700000" algn="tl">
                  <a:srgbClr val="000000">
                    <a:alpha val="43137"/>
                  </a:srgbClr>
                </a:outerShdw>
              </a:effectLst>
              <a:cs typeface="B Titr" pitchFamily="2" charset="-78"/>
            </a:endParaRPr>
          </a:p>
          <a:p>
            <a:pPr algn="just" rtl="1"/>
            <a:r>
              <a:rPr lang="fa-IR" sz="4000" b="1" dirty="0" smtClean="0">
                <a:solidFill>
                  <a:srgbClr val="7030A0"/>
                </a:solidFill>
                <a:effectLst>
                  <a:outerShdw blurRad="38100" dist="38100" dir="2700000" algn="tl">
                    <a:srgbClr val="000000">
                      <a:alpha val="43137"/>
                    </a:srgbClr>
                  </a:outerShdw>
                </a:effectLst>
                <a:cs typeface="B Titr" pitchFamily="2" charset="-78"/>
              </a:rPr>
              <a:t>سن مناسب برای تصمیم گیری در ازدواج</a:t>
            </a:r>
          </a:p>
          <a:p>
            <a:pPr algn="just" rtl="1"/>
            <a:r>
              <a:rPr lang="fa-IR" sz="4000" b="1" dirty="0" smtClean="0">
                <a:solidFill>
                  <a:srgbClr val="7030A0"/>
                </a:solidFill>
                <a:effectLst>
                  <a:outerShdw blurRad="38100" dist="38100" dir="2700000" algn="tl">
                    <a:srgbClr val="000000">
                      <a:alpha val="43137"/>
                    </a:srgbClr>
                  </a:outerShdw>
                </a:effectLst>
                <a:cs typeface="B Titr" pitchFamily="2" charset="-78"/>
              </a:rPr>
              <a:t> چه سنی است ؟</a:t>
            </a:r>
          </a:p>
          <a:p>
            <a:pPr algn="just" rtl="1"/>
            <a:endParaRPr lang="fa-IR" sz="4000" b="1" dirty="0" smtClean="0">
              <a:solidFill>
                <a:srgbClr val="7030A0"/>
              </a:solidFill>
              <a:effectLst>
                <a:outerShdw blurRad="38100" dist="38100" dir="2700000" algn="tl">
                  <a:srgbClr val="000000">
                    <a:alpha val="43137"/>
                  </a:srgbClr>
                </a:outerShdw>
              </a:effectLst>
              <a:cs typeface="B Titr" pitchFamily="2" charset="-78"/>
            </a:endParaRPr>
          </a:p>
          <a:p>
            <a:pPr algn="just" rtl="1"/>
            <a:r>
              <a:rPr lang="fa-IR" sz="4400" b="1" dirty="0" smtClean="0">
                <a:solidFill>
                  <a:srgbClr val="9933FF"/>
                </a:solidFill>
                <a:effectLst>
                  <a:outerShdw blurRad="38100" dist="38100" dir="2700000" algn="tl">
                    <a:srgbClr val="000000">
                      <a:alpha val="43137"/>
                    </a:srgbClr>
                  </a:outerShdw>
                </a:effectLst>
                <a:cs typeface="B Nazanin" pitchFamily="2" charset="-78"/>
              </a:rPr>
              <a:t>لازمه  یادگیری ، رشد است . فرد باید به مرحله ای از رشد جسمانی ، روانی و عاطفی برسد تا واجد آن شرائط شود .  </a:t>
            </a:r>
          </a:p>
          <a:p>
            <a:pPr algn="just" rtl="1"/>
            <a:endParaRPr lang="en-US" sz="4000" b="1" dirty="0" smtClean="0">
              <a:solidFill>
                <a:srgbClr val="7030A0"/>
              </a:solidFill>
              <a:effectLst>
                <a:outerShdw blurRad="38100" dist="38100" dir="2700000" algn="tl">
                  <a:srgbClr val="000000">
                    <a:alpha val="43137"/>
                  </a:srgbClr>
                </a:outerShdw>
              </a:effectLst>
              <a:cs typeface="B Titr" pitchFamily="2" charset="-78"/>
            </a:endParaRPr>
          </a:p>
          <a:p>
            <a:pPr algn="just"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DFF">
            <a:alpha val="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763000" cy="6248400"/>
          </a:xfrm>
        </p:spPr>
        <p:txBody>
          <a:bodyPr>
            <a:noAutofit/>
          </a:bodyPr>
          <a:lstStyle/>
          <a:p>
            <a:pPr algn="just" rtl="1"/>
            <a:endParaRPr lang="fa-IR" sz="2800" b="1" dirty="0" smtClean="0">
              <a:solidFill>
                <a:schemeClr val="tx1"/>
              </a:solidFill>
              <a:effectLst>
                <a:outerShdw blurRad="38100" dist="38100" dir="2700000" algn="tl">
                  <a:srgbClr val="000000">
                    <a:alpha val="43137"/>
                  </a:srgbClr>
                </a:outerShdw>
              </a:effectLst>
              <a:cs typeface="B Yagut" pitchFamily="2" charset="-78"/>
            </a:endParaRPr>
          </a:p>
          <a:p>
            <a:pPr algn="just" rtl="1"/>
            <a:r>
              <a:rPr lang="fa-IR" sz="3600" b="1" dirty="0" smtClean="0">
                <a:solidFill>
                  <a:srgbClr val="FF33CC"/>
                </a:solidFill>
                <a:effectLst>
                  <a:outerShdw blurRad="38100" dist="38100" dir="2700000" algn="tl">
                    <a:srgbClr val="000000">
                      <a:alpha val="43137"/>
                    </a:srgbClr>
                  </a:outerShdw>
                </a:effectLst>
                <a:cs typeface="B Yagut" pitchFamily="2" charset="-78"/>
              </a:rPr>
              <a:t>بهترین عامل پیش بینی کننده ازدواج موفق سن دختر و پسر در هنگام ازدواج است.</a:t>
            </a:r>
            <a:endParaRPr lang="en-US" sz="3600" b="1" dirty="0" smtClean="0">
              <a:solidFill>
                <a:srgbClr val="FF33CC"/>
              </a:solidFill>
              <a:effectLst>
                <a:outerShdw blurRad="38100" dist="38100" dir="2700000" algn="tl">
                  <a:srgbClr val="000000">
                    <a:alpha val="43137"/>
                  </a:srgbClr>
                </a:outerShdw>
              </a:effectLst>
              <a:cs typeface="B Yagut" pitchFamily="2" charset="-78"/>
            </a:endParaRPr>
          </a:p>
          <a:p>
            <a:pPr lvl="0" algn="just" rtl="1"/>
            <a:endParaRPr lang="fa-IR" sz="3600" b="1" dirty="0" smtClean="0">
              <a:solidFill>
                <a:schemeClr val="tx1"/>
              </a:solidFill>
              <a:effectLst>
                <a:outerShdw blurRad="38100" dist="38100" dir="2700000" algn="tl">
                  <a:srgbClr val="000000">
                    <a:alpha val="43137"/>
                  </a:srgbClr>
                </a:outerShdw>
              </a:effectLst>
              <a:cs typeface="B Yagut"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Yagut" pitchFamily="2" charset="-78"/>
              </a:rPr>
              <a:t>مناسب ترین سن برای ازدواج دختران </a:t>
            </a:r>
            <a:r>
              <a:rPr lang="fa-IR" sz="3600" b="1" dirty="0" smtClean="0">
                <a:solidFill>
                  <a:srgbClr val="9966FF"/>
                </a:solidFill>
                <a:effectLst>
                  <a:outerShdw blurRad="38100" dist="38100" dir="2700000" algn="tl">
                    <a:srgbClr val="000000">
                      <a:alpha val="43137"/>
                    </a:srgbClr>
                  </a:outerShdw>
                </a:effectLst>
                <a:cs typeface="B Yagut" pitchFamily="2" charset="-78"/>
              </a:rPr>
              <a:t>24-22</a:t>
            </a:r>
            <a:r>
              <a:rPr lang="fa-IR" sz="3600" b="1" dirty="0" smtClean="0">
                <a:solidFill>
                  <a:schemeClr val="tx1"/>
                </a:solidFill>
                <a:effectLst>
                  <a:outerShdw blurRad="38100" dist="38100" dir="2700000" algn="tl">
                    <a:srgbClr val="000000">
                      <a:alpha val="43137"/>
                    </a:srgbClr>
                  </a:outerShdw>
                </a:effectLst>
                <a:cs typeface="B Yagut" pitchFamily="2" charset="-78"/>
              </a:rPr>
              <a:t> سالگی و برای پسران </a:t>
            </a:r>
            <a:r>
              <a:rPr lang="fa-IR" sz="3600" b="1" dirty="0" smtClean="0">
                <a:solidFill>
                  <a:srgbClr val="FF33CC"/>
                </a:solidFill>
                <a:effectLst>
                  <a:outerShdw blurRad="38100" dist="38100" dir="2700000" algn="tl">
                    <a:srgbClr val="000000">
                      <a:alpha val="43137"/>
                    </a:srgbClr>
                  </a:outerShdw>
                </a:effectLst>
                <a:cs typeface="B Yagut" pitchFamily="2" charset="-78"/>
              </a:rPr>
              <a:t>26-24</a:t>
            </a:r>
            <a:r>
              <a:rPr lang="fa-IR" sz="3600" b="1" dirty="0" smtClean="0">
                <a:solidFill>
                  <a:schemeClr val="tx1"/>
                </a:solidFill>
                <a:effectLst>
                  <a:outerShdw blurRad="38100" dist="38100" dir="2700000" algn="tl">
                    <a:srgbClr val="000000">
                      <a:alpha val="43137"/>
                    </a:srgbClr>
                  </a:outerShdw>
                </a:effectLst>
                <a:cs typeface="B Yagut" pitchFamily="2" charset="-78"/>
              </a:rPr>
              <a:t> سالگی است. </a:t>
            </a:r>
            <a:endParaRPr lang="en-US" sz="3600" b="1" dirty="0" smtClean="0">
              <a:solidFill>
                <a:schemeClr val="tx1"/>
              </a:solidFill>
              <a:effectLst>
                <a:outerShdw blurRad="38100" dist="38100" dir="2700000" algn="tl">
                  <a:srgbClr val="000000">
                    <a:alpha val="43137"/>
                  </a:srgbClr>
                </a:outerShdw>
              </a:effectLst>
              <a:cs typeface="B Yagut" pitchFamily="2" charset="-78"/>
            </a:endParaRPr>
          </a:p>
        </p:txBody>
      </p:sp>
      <p:pic>
        <p:nvPicPr>
          <p:cNvPr id="7169" name="Picture 1" descr="C:\Documents and Settings\x\Desktop\MH\عکس\12_(2).jpg"/>
          <p:cNvPicPr>
            <a:picLocks noChangeAspect="1" noChangeArrowheads="1"/>
          </p:cNvPicPr>
          <p:nvPr/>
        </p:nvPicPr>
        <p:blipFill>
          <a:blip r:embed="rId2" cstate="print"/>
          <a:srcRect/>
          <a:stretch>
            <a:fillRect/>
          </a:stretch>
        </p:blipFill>
        <p:spPr bwMode="auto">
          <a:xfrm>
            <a:off x="228600" y="4038600"/>
            <a:ext cx="2590800" cy="2514600"/>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r>
              <a:rPr lang="fa-IR" b="1" dirty="0" smtClean="0">
                <a:solidFill>
                  <a:srgbClr val="00B0F0"/>
                </a:solidFill>
                <a:effectLst>
                  <a:outerShdw blurRad="38100" dist="38100" dir="2700000" algn="tl">
                    <a:srgbClr val="000000">
                      <a:alpha val="43137"/>
                    </a:srgbClr>
                  </a:outerShdw>
                </a:effectLst>
                <a:cs typeface="B Yagut" pitchFamily="2" charset="-78"/>
              </a:rPr>
              <a:t>در یک نگاه کلی : </a:t>
            </a:r>
            <a:r>
              <a:rPr lang="fa-IR" b="1" dirty="0" smtClean="0">
                <a:solidFill>
                  <a:schemeClr val="tx1"/>
                </a:solidFill>
                <a:effectLst>
                  <a:outerShdw blurRad="38100" dist="38100" dir="2700000" algn="tl">
                    <a:srgbClr val="000000">
                      <a:alpha val="43137"/>
                    </a:srgbClr>
                  </a:outerShdw>
                </a:effectLst>
                <a:cs typeface="B Yagut" pitchFamily="2" charset="-78"/>
              </a:rPr>
              <a:t>دختر تا 18 سالگی دیپلم می گیرد. </a:t>
            </a:r>
            <a:r>
              <a:rPr lang="fa-IR" b="1" dirty="0" smtClean="0">
                <a:solidFill>
                  <a:srgbClr val="0000FF"/>
                </a:solidFill>
                <a:effectLst>
                  <a:outerShdw blurRad="38100" dist="38100" dir="2700000" algn="tl">
                    <a:srgbClr val="000000">
                      <a:alpha val="43137"/>
                    </a:srgbClr>
                  </a:outerShdw>
                </a:effectLst>
                <a:cs typeface="B Yagut" pitchFamily="2" charset="-78"/>
              </a:rPr>
              <a:t>عصر دانش و آگاهی است</a:t>
            </a:r>
            <a:r>
              <a:rPr lang="fa-IR" b="1" dirty="0" smtClean="0">
                <a:solidFill>
                  <a:schemeClr val="tx1"/>
                </a:solidFill>
                <a:effectLst>
                  <a:outerShdw blurRad="38100" dist="38100" dir="2700000" algn="tl">
                    <a:srgbClr val="000000">
                      <a:alpha val="43137"/>
                    </a:srgbClr>
                  </a:outerShdw>
                </a:effectLst>
                <a:cs typeface="B Yagut" pitchFamily="2" charset="-78"/>
              </a:rPr>
              <a:t>. تا 22 سالگی لیسانس اش را تمام                 می کند . </a:t>
            </a:r>
            <a:r>
              <a:rPr lang="fa-IR" b="1" dirty="0" smtClean="0">
                <a:solidFill>
                  <a:srgbClr val="CC00CC"/>
                </a:solidFill>
                <a:effectLst>
                  <a:outerShdw blurRad="38100" dist="38100" dir="2700000" algn="tl">
                    <a:srgbClr val="000000">
                      <a:alpha val="43137"/>
                    </a:srgbClr>
                  </a:outerShdw>
                </a:effectLst>
                <a:cs typeface="B Yagut" pitchFamily="2" charset="-78"/>
              </a:rPr>
              <a:t>برای آنکه می خواهد در فضای جامعه و ازدواج موفق تر عمل کند.</a:t>
            </a:r>
            <a:r>
              <a:rPr lang="fa-IR" b="1" dirty="0" smtClean="0">
                <a:solidFill>
                  <a:schemeClr val="tx1"/>
                </a:solidFill>
                <a:effectLst>
                  <a:outerShdw blurRad="38100" dist="38100" dir="2700000" algn="tl">
                    <a:srgbClr val="000000">
                      <a:alpha val="43137"/>
                    </a:srgbClr>
                  </a:outerShdw>
                </a:effectLst>
                <a:cs typeface="B Yagut" pitchFamily="2" charset="-78"/>
              </a:rPr>
              <a:t> گاهاً زمان شغل هم به سن اضافه                  می شود. </a:t>
            </a:r>
            <a:r>
              <a:rPr lang="fa-IR" b="1" dirty="0" smtClean="0">
                <a:solidFill>
                  <a:srgbClr val="FF0000"/>
                </a:solidFill>
                <a:effectLst>
                  <a:outerShdw blurRad="38100" dist="38100" dir="2700000" algn="tl">
                    <a:srgbClr val="000000">
                      <a:alpha val="43137"/>
                    </a:srgbClr>
                  </a:outerShdw>
                </a:effectLst>
                <a:cs typeface="B Yagut" pitchFamily="2" charset="-78"/>
              </a:rPr>
              <a:t>چون زن به استقلال مالی هم اهمیت می دهد.</a:t>
            </a:r>
            <a:endParaRPr lang="en-US" b="1" dirty="0" smtClean="0">
              <a:solidFill>
                <a:srgbClr val="FF0000"/>
              </a:solidFill>
              <a:effectLst>
                <a:outerShdw blurRad="38100" dist="38100" dir="2700000" algn="tl">
                  <a:srgbClr val="000000">
                    <a:alpha val="43137"/>
                  </a:srgbClr>
                </a:outerShdw>
              </a:effectLst>
              <a:cs typeface="B Yagut"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Yagut" pitchFamily="2" charset="-78"/>
              </a:rPr>
              <a:t>پسر تا 18 سالگی – دیپلم ، 22 سالگی لیسانس 2 سال خدمت سربازی ، زمان شغل هم باید به آن اضافه کرد.</a:t>
            </a:r>
            <a:endParaRPr lang="en-US" b="1" dirty="0" smtClean="0">
              <a:solidFill>
                <a:schemeClr val="tx1"/>
              </a:solidFill>
              <a:effectLst>
                <a:outerShdw blurRad="38100" dist="38100" dir="2700000" algn="tl">
                  <a:srgbClr val="000000">
                    <a:alpha val="43137"/>
                  </a:srgbClr>
                </a:outerShdw>
              </a:effectLst>
              <a:cs typeface="B Yagut" pitchFamily="2" charset="-78"/>
            </a:endParaRPr>
          </a:p>
          <a:p>
            <a:pPr algn="just" rtl="1"/>
            <a:endParaRPr lang="en-US" b="1" dirty="0">
              <a:solidFill>
                <a:srgbClr val="9933FF"/>
              </a:solidFill>
              <a:effectLst>
                <a:outerShdw blurRad="38100" dist="38100" dir="2700000" algn="tl">
                  <a:srgbClr val="000000">
                    <a:alpha val="43137"/>
                  </a:srgbClr>
                </a:outerShdw>
              </a:effectLst>
              <a:cs typeface="B Nazanin" pitchFamily="2" charset="-78"/>
            </a:endParaRPr>
          </a:p>
        </p:txBody>
      </p:sp>
      <p:pic>
        <p:nvPicPr>
          <p:cNvPr id="10242" name="Picture 2" descr="C:\Users\123\Desktop\New folder (2)\12646328_533x400.jpg"/>
          <p:cNvPicPr>
            <a:picLocks noChangeAspect="1" noChangeArrowheads="1"/>
          </p:cNvPicPr>
          <p:nvPr/>
        </p:nvPicPr>
        <p:blipFill>
          <a:blip r:embed="rId2"/>
          <a:srcRect/>
          <a:stretch>
            <a:fillRect/>
          </a:stretch>
        </p:blipFill>
        <p:spPr bwMode="auto">
          <a:xfrm>
            <a:off x="609600" y="4381143"/>
            <a:ext cx="5105400" cy="2476857"/>
          </a:xfrm>
          <a:prstGeom prst="rect">
            <a:avLst/>
          </a:prstGeom>
          <a:noFill/>
        </p:spPr>
      </p:pic>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0"/>
            <a:ext cx="8686800" cy="6858000"/>
          </a:xfrm>
        </p:spPr>
        <p:txBody>
          <a:bodyPr>
            <a:noAutofit/>
          </a:bodyPr>
          <a:lstStyle/>
          <a:p>
            <a:pPr lvl="0" algn="r" rtl="1"/>
            <a:endParaRPr lang="fa-IR" sz="3600" b="1" dirty="0" smtClean="0">
              <a:solidFill>
                <a:srgbClr val="FF0000"/>
              </a:solidFill>
              <a:cs typeface="2 Yagut" pitchFamily="2" charset="-78"/>
            </a:endParaRPr>
          </a:p>
          <a:p>
            <a:pPr lvl="0" algn="r" rtl="1"/>
            <a:r>
              <a:rPr lang="fa-IR" sz="3600" b="1" dirty="0" smtClean="0">
                <a:solidFill>
                  <a:srgbClr val="FF0000"/>
                </a:solidFill>
                <a:cs typeface="2 Nasim" pitchFamily="2" charset="-78"/>
              </a:rPr>
              <a:t>نکته مهم روانشناختی :</a:t>
            </a:r>
          </a:p>
          <a:p>
            <a:pPr lvl="0" algn="r" rtl="1"/>
            <a:r>
              <a:rPr lang="fa-IR" sz="3600" b="1" dirty="0" smtClean="0">
                <a:solidFill>
                  <a:srgbClr val="9966FF"/>
                </a:solidFill>
                <a:cs typeface="2 Yagut" pitchFamily="2" charset="-78"/>
              </a:rPr>
              <a:t>در سنین مناسب برای ازدواج: </a:t>
            </a:r>
          </a:p>
          <a:p>
            <a:pPr lvl="0" algn="r" rtl="1"/>
            <a:r>
              <a:rPr lang="fa-IR" sz="3600" b="1" dirty="0" smtClean="0">
                <a:solidFill>
                  <a:srgbClr val="FF0000"/>
                </a:solidFill>
                <a:cs typeface="2 Yagut" pitchFamily="2" charset="-78"/>
              </a:rPr>
              <a:t>دختر و پسر:</a:t>
            </a:r>
            <a:endParaRPr lang="en-US" sz="3600" b="1" dirty="0" smtClean="0">
              <a:solidFill>
                <a:srgbClr val="FF0000"/>
              </a:solidFill>
              <a:cs typeface="2 Yagut" pitchFamily="2" charset="-78"/>
            </a:endParaRPr>
          </a:p>
          <a:p>
            <a:pPr lvl="0" algn="r" rtl="1"/>
            <a:r>
              <a:rPr lang="fa-IR" b="1" dirty="0" smtClean="0">
                <a:solidFill>
                  <a:schemeClr val="tx1"/>
                </a:solidFill>
                <a:cs typeface="2 Yagut" pitchFamily="2" charset="-78"/>
              </a:rPr>
              <a:t>1.به رشد و ثبات فکری و عاطفی می رسند.</a:t>
            </a:r>
            <a:endParaRPr lang="en-US" b="1" dirty="0" smtClean="0">
              <a:solidFill>
                <a:schemeClr val="tx1"/>
              </a:solidFill>
              <a:cs typeface="2 Yagut" pitchFamily="2" charset="-78"/>
            </a:endParaRPr>
          </a:p>
          <a:p>
            <a:pPr lvl="0" algn="r" rtl="1"/>
            <a:r>
              <a:rPr lang="fa-IR" b="1" dirty="0" smtClean="0">
                <a:solidFill>
                  <a:schemeClr val="tx1"/>
                </a:solidFill>
                <a:cs typeface="2 Yagut" pitchFamily="2" charset="-78"/>
              </a:rPr>
              <a:t>2.قواعد بازی زندگی را بهتر می شناسند.</a:t>
            </a:r>
            <a:endParaRPr lang="en-US" b="1" dirty="0" smtClean="0">
              <a:solidFill>
                <a:schemeClr val="tx1"/>
              </a:solidFill>
              <a:cs typeface="2 Yagut" pitchFamily="2" charset="-78"/>
            </a:endParaRPr>
          </a:p>
          <a:p>
            <a:pPr lvl="0" algn="r" rtl="1"/>
            <a:r>
              <a:rPr lang="fa-IR" b="1" dirty="0" smtClean="0">
                <a:solidFill>
                  <a:schemeClr val="tx1"/>
                </a:solidFill>
                <a:cs typeface="2 Yagut" pitchFamily="2" charset="-78"/>
              </a:rPr>
              <a:t>3.مرز زندگی خود را بهتر می فهمند.</a:t>
            </a:r>
            <a:endParaRPr lang="en-US" b="1" dirty="0" smtClean="0">
              <a:solidFill>
                <a:schemeClr val="tx1"/>
              </a:solidFill>
              <a:cs typeface="2 Yagut" pitchFamily="2" charset="-78"/>
            </a:endParaRPr>
          </a:p>
          <a:p>
            <a:pPr lvl="0" algn="r" rtl="1"/>
            <a:r>
              <a:rPr lang="fa-IR" b="1" dirty="0" smtClean="0">
                <a:solidFill>
                  <a:schemeClr val="tx1"/>
                </a:solidFill>
                <a:cs typeface="2 Yagut" pitchFamily="2" charset="-78"/>
              </a:rPr>
              <a:t>4.قادر ند سهم خود را در برابر سهم دیگری تشخیص دهند.</a:t>
            </a:r>
            <a:endParaRPr lang="en-US" b="1" dirty="0" smtClean="0">
              <a:solidFill>
                <a:schemeClr val="tx1"/>
              </a:solidFill>
              <a:cs typeface="2 Yagut" pitchFamily="2" charset="-78"/>
            </a:endParaRPr>
          </a:p>
          <a:p>
            <a:pPr lvl="0" algn="r" rtl="1"/>
            <a:r>
              <a:rPr lang="fa-IR" b="1" dirty="0" smtClean="0">
                <a:solidFill>
                  <a:schemeClr val="tx1"/>
                </a:solidFill>
                <a:cs typeface="2 Yagut" pitchFamily="2" charset="-78"/>
              </a:rPr>
              <a:t>4.زندگی را سیاه یا سفید نمی بینند . زندگی را خاکستری می بینند. (هم سیاه / هم سفید یعنی نسبی می بیند نه مطلق) </a:t>
            </a:r>
            <a:endParaRPr lang="en-US" b="1" dirty="0">
              <a:solidFill>
                <a:schemeClr val="tx1"/>
              </a:solidFill>
              <a:cs typeface="2 Yagut" pitchFamily="2" charset="-78"/>
            </a:endParaRPr>
          </a:p>
        </p:txBody>
      </p:sp>
      <p:pic>
        <p:nvPicPr>
          <p:cNvPr id="5121" name="Picture 1" descr="C:\Documents and Settings\x\Desktop\MH\عکس\111_(2).jpg"/>
          <p:cNvPicPr>
            <a:picLocks noChangeAspect="1" noChangeArrowheads="1"/>
          </p:cNvPicPr>
          <p:nvPr/>
        </p:nvPicPr>
        <p:blipFill>
          <a:blip r:embed="rId2"/>
          <a:srcRect/>
          <a:stretch>
            <a:fillRect/>
          </a:stretch>
        </p:blipFill>
        <p:spPr bwMode="auto">
          <a:xfrm>
            <a:off x="228600" y="76200"/>
            <a:ext cx="1981200" cy="1752600"/>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763000" cy="6477000"/>
          </a:xfrm>
        </p:spPr>
        <p:txBody>
          <a:bodyPr>
            <a:noAutofit/>
          </a:bodyPr>
          <a:lstStyle/>
          <a:p>
            <a:pPr algn="r" rtl="1"/>
            <a:r>
              <a:rPr lang="fa-IR" sz="4400" b="1" dirty="0" smtClean="0">
                <a:solidFill>
                  <a:schemeClr val="accent6">
                    <a:lumMod val="50000"/>
                  </a:schemeClr>
                </a:solidFill>
                <a:effectLst>
                  <a:outerShdw blurRad="38100" dist="38100" dir="2700000" algn="tl">
                    <a:srgbClr val="000000">
                      <a:alpha val="43137"/>
                    </a:srgbClr>
                  </a:outerShdw>
                </a:effectLst>
                <a:cs typeface="B Nazanin" pitchFamily="2" charset="-78"/>
              </a:rPr>
              <a:t>از طرفی :</a:t>
            </a:r>
            <a:endParaRPr lang="en-US" sz="4400" b="1" dirty="0" smtClean="0">
              <a:solidFill>
                <a:schemeClr val="accent6">
                  <a:lumMod val="50000"/>
                </a:schemeClr>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4000" b="1" dirty="0" smtClean="0">
                <a:solidFill>
                  <a:schemeClr val="tx1"/>
                </a:solidFill>
                <a:effectLst>
                  <a:outerShdw blurRad="38100" dist="38100" dir="2700000" algn="tl">
                    <a:srgbClr val="000000">
                      <a:alpha val="43137"/>
                    </a:srgbClr>
                  </a:outerShdw>
                </a:effectLst>
                <a:cs typeface="B Nazanin" pitchFamily="2" charset="-78"/>
              </a:rPr>
              <a:t>آمار طلاق و جدایی در ازدواج با سن </a:t>
            </a:r>
            <a:r>
              <a:rPr lang="fa-IR" sz="4000" b="1" u="sng" dirty="0" smtClean="0">
                <a:solidFill>
                  <a:srgbClr val="FF0000"/>
                </a:solidFill>
                <a:effectLst>
                  <a:outerShdw blurRad="38100" dist="38100" dir="2700000" algn="tl">
                    <a:srgbClr val="000000">
                      <a:alpha val="43137"/>
                    </a:srgbClr>
                  </a:outerShdw>
                </a:effectLst>
                <a:cs typeface="B Nazanin" pitchFamily="2" charset="-78"/>
              </a:rPr>
              <a:t>زیر 22 سال 2برابر بیشتر </a:t>
            </a:r>
            <a:r>
              <a:rPr lang="fa-IR" sz="4000" b="1" dirty="0" smtClean="0">
                <a:solidFill>
                  <a:schemeClr val="tx1"/>
                </a:solidFill>
                <a:effectLst>
                  <a:outerShdw blurRad="38100" dist="38100" dir="2700000" algn="tl">
                    <a:srgbClr val="000000">
                      <a:alpha val="43137"/>
                    </a:srgbClr>
                  </a:outerShdw>
                </a:effectLst>
                <a:cs typeface="B Nazanin" pitchFamily="2" charset="-78"/>
              </a:rPr>
              <a:t>از آمار طلاق در سن 26-24 سالگی است.مسئولیت پذیری و تعهد زوجین در قبال هم ودر قبال زندگی در زیر سن 22 سالگی کمتر است.</a:t>
            </a:r>
          </a:p>
          <a:p>
            <a:pPr lvl="0" algn="l" rtl="1">
              <a:lnSpc>
                <a:spcPct val="150000"/>
              </a:lnSpc>
            </a:pPr>
            <a:endParaRPr lang="en-US" sz="40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1" descr="C:\Documents and Settings\x\Desktop\MH\عکس\56001.JPG"/>
          <p:cNvPicPr>
            <a:picLocks noChangeAspect="1" noChangeArrowheads="1"/>
          </p:cNvPicPr>
          <p:nvPr/>
        </p:nvPicPr>
        <p:blipFill>
          <a:blip r:embed="rId2"/>
          <a:srcRect/>
          <a:stretch>
            <a:fillRect/>
          </a:stretch>
        </p:blipFill>
        <p:spPr bwMode="auto">
          <a:xfrm>
            <a:off x="381000" y="4495800"/>
            <a:ext cx="2057400" cy="2057400"/>
          </a:xfrm>
          <a:prstGeom prst="rect">
            <a:avLst/>
          </a:prstGeom>
          <a:noFill/>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PIKCHER\عکس\56035.JPG"/>
          <p:cNvPicPr>
            <a:picLocks noChangeAspect="1" noChangeArrowheads="1"/>
          </p:cNvPicPr>
          <p:nvPr/>
        </p:nvPicPr>
        <p:blipFill>
          <a:blip r:embed="rId2"/>
          <a:srcRect/>
          <a:stretch>
            <a:fillRect/>
          </a:stretch>
        </p:blipFill>
        <p:spPr bwMode="auto">
          <a:xfrm>
            <a:off x="762000" y="3886200"/>
            <a:ext cx="3048000" cy="2971800"/>
          </a:xfrm>
          <a:prstGeom prst="rect">
            <a:avLst/>
          </a:prstGeom>
          <a:noFill/>
        </p:spPr>
      </p:pic>
      <p:sp>
        <p:nvSpPr>
          <p:cNvPr id="3" name="Subtitle 2"/>
          <p:cNvSpPr>
            <a:spLocks noGrp="1"/>
          </p:cNvSpPr>
          <p:nvPr>
            <p:ph type="subTitle" idx="1"/>
          </p:nvPr>
        </p:nvSpPr>
        <p:spPr>
          <a:xfrm>
            <a:off x="228600" y="228600"/>
            <a:ext cx="8534400" cy="6248400"/>
          </a:xfrm>
        </p:spPr>
        <p:txBody>
          <a:bodyPr>
            <a:noAutofit/>
          </a:bodyPr>
          <a:lstStyle/>
          <a:p>
            <a:pPr lvl="0" algn="just" rtl="1"/>
            <a:r>
              <a:rPr lang="fa-IR" sz="2800" b="1" dirty="0" smtClean="0">
                <a:solidFill>
                  <a:srgbClr val="FF0000"/>
                </a:solidFill>
                <a:effectLst>
                  <a:outerShdw blurRad="38100" dist="38100" dir="2700000" algn="tl">
                    <a:srgbClr val="000000">
                      <a:alpha val="43137"/>
                    </a:srgbClr>
                  </a:outerShdw>
                </a:effectLst>
                <a:cs typeface="B Titr" pitchFamily="2" charset="-78"/>
              </a:rPr>
              <a:t>نکته مهم :</a:t>
            </a: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ازدواج در سنین پایین تر بیشتر متاثراز فضای هیجانی و احساسی صورت می پذیرد تا فضای اندیشه و تفکر.</a:t>
            </a:r>
          </a:p>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از این رو تصمیم سازی در این سنین با توجه به فضای غالب که فضای هیجانی و احساسی است – </a:t>
            </a:r>
            <a:r>
              <a:rPr lang="fa-IR" sz="2800" b="1" u="sng" dirty="0" smtClean="0">
                <a:solidFill>
                  <a:srgbClr val="C00000"/>
                </a:solidFill>
                <a:effectLst>
                  <a:outerShdw blurRad="38100" dist="38100" dir="2700000" algn="tl">
                    <a:srgbClr val="000000">
                      <a:alpha val="43137"/>
                    </a:srgbClr>
                  </a:outerShdw>
                </a:effectLst>
                <a:cs typeface="B Nazanin" pitchFamily="2" charset="-78"/>
              </a:rPr>
              <a:t>فرد را دچار خطای شناختی </a:t>
            </a:r>
            <a:r>
              <a:rPr lang="fa-IR" sz="2800" b="1" dirty="0" smtClean="0">
                <a:solidFill>
                  <a:schemeClr val="tx1"/>
                </a:solidFill>
                <a:effectLst>
                  <a:outerShdw blurRad="38100" dist="38100" dir="2700000" algn="tl">
                    <a:srgbClr val="000000">
                      <a:alpha val="43137"/>
                    </a:srgbClr>
                  </a:outerShdw>
                </a:effectLst>
                <a:cs typeface="B Nazanin" pitchFamily="2" charset="-78"/>
              </a:rPr>
              <a:t>می کند.</a:t>
            </a:r>
            <a:endParaRPr lang="en-US" sz="2800" b="1" dirty="0" smtClean="0">
              <a:solidFill>
                <a:srgbClr val="FF6600"/>
              </a:solidFill>
              <a:effectLst>
                <a:outerShdw blurRad="38100" dist="38100" dir="2700000" algn="tl">
                  <a:srgbClr val="000000">
                    <a:alpha val="43137"/>
                  </a:srgbClr>
                </a:outerShdw>
              </a:effectLst>
              <a:cs typeface="B Nazanin" pitchFamily="2" charset="-78"/>
            </a:endParaRPr>
          </a:p>
          <a:p>
            <a:pPr algn="just" rtl="1"/>
            <a:endParaRPr lang="en-US" sz="2800" b="1" dirty="0" smtClean="0">
              <a:solidFill>
                <a:srgbClr val="FF0000"/>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657600"/>
            <a:ext cx="2324100" cy="3048000"/>
          </a:xfrm>
          <a:prstGeom prst="rect">
            <a:avLst/>
          </a:prstGeom>
          <a:noFill/>
        </p:spPr>
      </p:pic>
      <p:sp>
        <p:nvSpPr>
          <p:cNvPr id="3" name="Subtitle 2"/>
          <p:cNvSpPr>
            <a:spLocks noGrp="1"/>
          </p:cNvSpPr>
          <p:nvPr>
            <p:ph type="subTitle" idx="1"/>
          </p:nvPr>
        </p:nvSpPr>
        <p:spPr>
          <a:xfrm>
            <a:off x="0" y="228600"/>
            <a:ext cx="8763000" cy="6248400"/>
          </a:xfrm>
        </p:spPr>
        <p:txBody>
          <a:bodyPr>
            <a:noAutofit/>
          </a:bodyPr>
          <a:lstStyle/>
          <a:p>
            <a:pPr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 </a:t>
            </a:r>
            <a:r>
              <a:rPr lang="fa-IR" sz="3600" b="1" dirty="0" smtClean="0">
                <a:solidFill>
                  <a:srgbClr val="C00000"/>
                </a:solidFill>
                <a:effectLst>
                  <a:outerShdw blurRad="38100" dist="38100" dir="2700000" algn="tl">
                    <a:srgbClr val="000000">
                      <a:alpha val="43137"/>
                    </a:srgbClr>
                  </a:outerShdw>
                </a:effectLst>
                <a:cs typeface="B Nazanin" pitchFamily="2" charset="-78"/>
              </a:rPr>
              <a:t>نکته بسیار مهم :</a:t>
            </a:r>
          </a:p>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انتخاب همسر در سن مناسب یک انتخاب </a:t>
            </a:r>
            <a:r>
              <a:rPr lang="fa-IR" b="1" dirty="0" smtClean="0">
                <a:solidFill>
                  <a:srgbClr val="FF33CC"/>
                </a:solidFill>
                <a:effectLst>
                  <a:outerShdw blurRad="38100" dist="38100" dir="2700000" algn="tl">
                    <a:srgbClr val="000000">
                      <a:alpha val="43137"/>
                    </a:srgbClr>
                  </a:outerShdw>
                </a:effectLst>
                <a:cs typeface="B Nazanin" pitchFamily="2" charset="-78"/>
              </a:rPr>
              <a:t>اولویت</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dirty="0" smtClean="0">
                <a:solidFill>
                  <a:srgbClr val="FF33CC"/>
                </a:solidFill>
                <a:effectLst>
                  <a:outerShdw blurRad="38100" dist="38100" dir="2700000" algn="tl">
                    <a:srgbClr val="000000">
                      <a:alpha val="43137"/>
                    </a:srgbClr>
                  </a:outerShdw>
                </a:effectLst>
                <a:cs typeface="B Nazanin" pitchFamily="2" charset="-78"/>
              </a:rPr>
              <a:t>گراست</a:t>
            </a:r>
            <a:r>
              <a:rPr lang="fa-IR" b="1" dirty="0" smtClean="0">
                <a:solidFill>
                  <a:schemeClr val="tx1"/>
                </a:solidFill>
                <a:effectLst>
                  <a:outerShdw blurRad="38100" dist="38100" dir="2700000" algn="tl">
                    <a:srgbClr val="000000">
                      <a:alpha val="43137"/>
                    </a:srgbClr>
                  </a:outerShdw>
                </a:effectLst>
                <a:cs typeface="B Nazanin" pitchFamily="2" charset="-78"/>
              </a:rPr>
              <a:t>. از بین چند کاندیدا حق انتخاب احسن و بهتر را داریم.</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هر چه سن ازدواج بالاتر رود انتخاب </a:t>
            </a:r>
            <a:r>
              <a:rPr lang="fa-IR" b="1" dirty="0" smtClean="0">
                <a:solidFill>
                  <a:srgbClr val="C00000"/>
                </a:solidFill>
                <a:effectLst>
                  <a:outerShdw blurRad="38100" dist="38100" dir="2700000" algn="tl">
                    <a:srgbClr val="000000">
                      <a:alpha val="43137"/>
                    </a:srgbClr>
                  </a:outerShdw>
                </a:effectLst>
                <a:cs typeface="B Nazanin" pitchFamily="2" charset="-78"/>
              </a:rPr>
              <a:t>تناسب گرا </a:t>
            </a:r>
            <a:r>
              <a:rPr lang="fa-IR" b="1" dirty="0" smtClean="0">
                <a:solidFill>
                  <a:schemeClr val="tx1"/>
                </a:solidFill>
                <a:effectLst>
                  <a:outerShdw blurRad="38100" dist="38100" dir="2700000" algn="tl">
                    <a:srgbClr val="000000">
                      <a:alpha val="43137"/>
                    </a:srgbClr>
                  </a:outerShdw>
                </a:effectLst>
                <a:cs typeface="B Nazanin" pitchFamily="2" charset="-78"/>
              </a:rPr>
              <a:t>میشود. باید به تناسب شرایط دست به انتخاب بزنیم. لذا گاه از معیارها واصول می زنیم وکوتاه می آئیم که خود آسیب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rtl="1"/>
            <a:r>
              <a:rPr lang="fa-IR" sz="6000" b="1" dirty="0" smtClean="0">
                <a:solidFill>
                  <a:srgbClr val="FF33CC"/>
                </a:solidFill>
                <a:effectLst>
                  <a:outerShdw blurRad="38100" dist="38100" dir="2700000" algn="tl">
                    <a:srgbClr val="000000">
                      <a:alpha val="43137"/>
                    </a:srgbClr>
                  </a:outerShdw>
                </a:effectLst>
                <a:cs typeface="B Nazanin" pitchFamily="2" charset="-78"/>
              </a:rPr>
              <a:t>نکات ساده ولی بسیار مهم!!</a:t>
            </a:r>
            <a:r>
              <a:rPr lang="fa-IR" sz="6000" b="1" dirty="0" smtClean="0">
                <a:solidFill>
                  <a:schemeClr val="tx1"/>
                </a:solidFill>
                <a:effectLst>
                  <a:outerShdw blurRad="38100" dist="38100" dir="2700000" algn="tl">
                    <a:srgbClr val="000000">
                      <a:alpha val="43137"/>
                    </a:srgbClr>
                  </a:outerShdw>
                </a:effectLst>
                <a:cs typeface="B Nazanin" pitchFamily="2" charset="-78"/>
              </a:rPr>
              <a:t> </a:t>
            </a:r>
            <a:endParaRPr lang="en-US" sz="6000" b="1" dirty="0">
              <a:solidFill>
                <a:schemeClr val="tx1"/>
              </a:solidFill>
              <a:effectLst>
                <a:outerShdw blurRad="38100" dist="38100" dir="2700000" algn="tl">
                  <a:srgbClr val="000000">
                    <a:alpha val="43137"/>
                  </a:srgbClr>
                </a:outerShdw>
              </a:effectLst>
              <a:cs typeface="B Nazanin" pitchFamily="2" charset="-78"/>
            </a:endParaRPr>
          </a:p>
        </p:txBody>
      </p:sp>
      <p:pic>
        <p:nvPicPr>
          <p:cNvPr id="6" name="Picture 4" descr="C:\Documents and Settings\x\Desktop\MH\عکس\111_(2).jpg"/>
          <p:cNvPicPr>
            <a:picLocks noChangeAspect="1" noChangeArrowheads="1"/>
          </p:cNvPicPr>
          <p:nvPr/>
        </p:nvPicPr>
        <p:blipFill>
          <a:blip r:embed="rId2"/>
          <a:srcRect/>
          <a:stretch>
            <a:fillRect/>
          </a:stretch>
        </p:blipFill>
        <p:spPr bwMode="auto">
          <a:xfrm>
            <a:off x="2339752" y="2852936"/>
            <a:ext cx="4752528" cy="3024336"/>
          </a:xfrm>
          <a:prstGeom prst="rect">
            <a:avLst/>
          </a:prstGeom>
          <a:noFill/>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E:\PIKCHER\عکس\12250499712.jpg"/>
          <p:cNvPicPr>
            <a:picLocks noChangeAspect="1" noChangeArrowheads="1"/>
          </p:cNvPicPr>
          <p:nvPr/>
        </p:nvPicPr>
        <p:blipFill>
          <a:blip r:embed="rId2"/>
          <a:srcRect/>
          <a:stretch>
            <a:fillRect/>
          </a:stretch>
        </p:blipFill>
        <p:spPr bwMode="auto">
          <a:xfrm>
            <a:off x="0" y="4000500"/>
            <a:ext cx="4511842" cy="2857500"/>
          </a:xfrm>
          <a:prstGeom prst="rect">
            <a:avLst/>
          </a:prstGeom>
          <a:noFill/>
        </p:spPr>
      </p:pic>
      <p:sp>
        <p:nvSpPr>
          <p:cNvPr id="3" name="Subtitle 2"/>
          <p:cNvSpPr>
            <a:spLocks noGrp="1"/>
          </p:cNvSpPr>
          <p:nvPr>
            <p:ph type="subTitle" idx="1"/>
          </p:nvPr>
        </p:nvSpPr>
        <p:spPr>
          <a:xfrm>
            <a:off x="0" y="228600"/>
            <a:ext cx="9144000" cy="6248400"/>
          </a:xfrm>
        </p:spPr>
        <p:txBody>
          <a:bodyPr>
            <a:noAutofit/>
          </a:bodyPr>
          <a:lstStyle/>
          <a:p>
            <a:pPr algn="r" rtl="1"/>
            <a:r>
              <a:rPr lang="fa-IR" sz="2800" b="1" dirty="0" smtClean="0">
                <a:solidFill>
                  <a:srgbClr val="FF0000"/>
                </a:solidFill>
                <a:effectLst>
                  <a:outerShdw blurRad="38100" dist="38100" dir="2700000" algn="tl">
                    <a:srgbClr val="000000">
                      <a:alpha val="43137"/>
                    </a:srgbClr>
                  </a:outerShdw>
                </a:effectLst>
                <a:cs typeface="B Titr" pitchFamily="2" charset="-78"/>
              </a:rPr>
              <a:t>یک نکته مهم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 اگر ازدواج و انتخابی در زیر سن 22 سالگی صورت                   می پذیرد و گاها جواب می دهد به ویژگی های روانی، شخصیتی دختر و پسر بستگی دارد که می تواند برخی کاستی ها را جبران نماید.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3600" b="1" dirty="0" smtClean="0">
                <a:solidFill>
                  <a:schemeClr val="tx1"/>
                </a:solidFill>
                <a:effectLst>
                  <a:outerShdw blurRad="38100" dist="38100" dir="2700000" algn="tl">
                    <a:srgbClr val="000000">
                      <a:alpha val="43137"/>
                    </a:srgbClr>
                  </a:outerShdw>
                </a:effectLst>
                <a:cs typeface="B Nazanin" pitchFamily="2" charset="-78"/>
              </a:rPr>
              <a:t>لذا این مورد استثناست. ما با استثناء نمی توانیم زندگی کنیم. </a:t>
            </a:r>
            <a:endParaRPr lang="en-US" sz="3600" b="1" dirty="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7" descr="vlin16"/>
          <p:cNvPicPr>
            <a:picLocks noChangeAspect="1" noChangeArrowheads="1" noCrop="1"/>
          </p:cNvPicPr>
          <p:nvPr/>
        </p:nvPicPr>
        <p:blipFill>
          <a:blip r:embed="rId3"/>
          <a:srcRect/>
          <a:stretch>
            <a:fillRect/>
          </a:stretch>
        </p:blipFill>
        <p:spPr>
          <a:xfrm>
            <a:off x="3276600" y="4419600"/>
            <a:ext cx="990600" cy="990600"/>
          </a:xfrm>
          <a:prstGeom prst="rect">
            <a:avLst/>
          </a:prstGeom>
          <a:noFill/>
          <a:ln/>
        </p:spPr>
      </p:pic>
      <p:pic>
        <p:nvPicPr>
          <p:cNvPr id="5" name="Picture 15" descr="butterfly120"/>
          <p:cNvPicPr>
            <a:picLocks noChangeAspect="1" noChangeArrowheads="1" noCrop="1"/>
          </p:cNvPicPr>
          <p:nvPr/>
        </p:nvPicPr>
        <p:blipFill>
          <a:blip r:embed="rId4"/>
          <a:srcRect/>
          <a:stretch>
            <a:fillRect/>
          </a:stretch>
        </p:blipFill>
        <p:spPr bwMode="auto">
          <a:xfrm>
            <a:off x="457200" y="4724400"/>
            <a:ext cx="847725" cy="762000"/>
          </a:xfrm>
          <a:prstGeom prst="rect">
            <a:avLst/>
          </a:prstGeom>
          <a:noFill/>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763000" cy="6248400"/>
          </a:xfrm>
        </p:spPr>
        <p:txBody>
          <a:bodyPr>
            <a:noAutofit/>
          </a:bodyPr>
          <a:lstStyle/>
          <a:p>
            <a:pPr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از طرفی ازدواج در این شرایط سنی وقت و انرژی زیادی را از زوجین می گیرد. گاه مداخله دو خانواده را بدنبال دارد . می گویند بچه اند، آنها برای زوجین تصمیم                  می گیرند. لذا تعادل با خانواده اصلی و استقلال زوجین بهم می ریزد.</a:t>
            </a:r>
            <a:endParaRPr lang="en-US" sz="3600" b="1" dirty="0">
              <a:solidFill>
                <a:schemeClr val="tx1"/>
              </a:solidFill>
              <a:effectLst>
                <a:outerShdw blurRad="38100" dist="38100" dir="2700000" algn="tl">
                  <a:srgbClr val="000000">
                    <a:alpha val="43137"/>
                  </a:srgbClr>
                </a:outerShdw>
              </a:effectLst>
              <a:cs typeface="B Nazanin" pitchFamily="2" charset="-78"/>
            </a:endParaRPr>
          </a:p>
        </p:txBody>
      </p:sp>
      <p:pic>
        <p:nvPicPr>
          <p:cNvPr id="35842" name="Picture 2" descr="C:\Documents and Settings\x\Desktop\MH\عکس\56038.JPG"/>
          <p:cNvPicPr>
            <a:picLocks noChangeAspect="1" noChangeArrowheads="1"/>
          </p:cNvPicPr>
          <p:nvPr/>
        </p:nvPicPr>
        <p:blipFill>
          <a:blip r:embed="rId2"/>
          <a:srcRect/>
          <a:stretch>
            <a:fillRect/>
          </a:stretch>
        </p:blipFill>
        <p:spPr bwMode="auto">
          <a:xfrm>
            <a:off x="457200" y="4191000"/>
            <a:ext cx="2921000" cy="2209800"/>
          </a:xfrm>
          <a:prstGeom prst="rect">
            <a:avLst/>
          </a:prstGeom>
          <a:no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228600"/>
            <a:ext cx="4495800" cy="6248400"/>
          </a:xfrm>
        </p:spPr>
        <p:txBody>
          <a:bodyPr>
            <a:noAutofit/>
          </a:bodyPr>
          <a:lstStyle/>
          <a:p>
            <a:pPr algn="just" rtl="1"/>
            <a:r>
              <a:rPr lang="fa-IR" sz="2800" b="1" dirty="0" smtClean="0">
                <a:solidFill>
                  <a:srgbClr val="9966FF"/>
                </a:solidFill>
                <a:effectLst>
                  <a:outerShdw blurRad="38100" dist="38100" dir="2700000" algn="tl">
                    <a:srgbClr val="000000">
                      <a:alpha val="43137"/>
                    </a:srgbClr>
                  </a:outerShdw>
                </a:effectLst>
                <a:cs typeface="B Titr" pitchFamily="2" charset="-78"/>
              </a:rPr>
              <a:t> </a:t>
            </a:r>
          </a:p>
          <a:p>
            <a:pPr algn="just"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a:p>
            <a:pPr algn="just"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6146" name="Picture 2" descr="C:\Users\123\Desktop\New folder (2)\Love.jpg"/>
          <p:cNvPicPr>
            <a:picLocks noChangeAspect="1" noChangeArrowheads="1"/>
          </p:cNvPicPr>
          <p:nvPr/>
        </p:nvPicPr>
        <p:blipFill>
          <a:blip r:embed="rId3"/>
          <a:srcRect/>
          <a:stretch>
            <a:fillRect/>
          </a:stretch>
        </p:blipFill>
        <p:spPr bwMode="auto">
          <a:xfrm>
            <a:off x="228600" y="304800"/>
            <a:ext cx="3962400" cy="5880100"/>
          </a:xfrm>
          <a:prstGeom prst="rect">
            <a:avLst/>
          </a:prstGeom>
          <a:noFill/>
        </p:spPr>
      </p:pic>
      <p:sp>
        <p:nvSpPr>
          <p:cNvPr id="4" name="Rectangle 3"/>
          <p:cNvSpPr/>
          <p:nvPr/>
        </p:nvSpPr>
        <p:spPr>
          <a:xfrm>
            <a:off x="4800600" y="1447800"/>
            <a:ext cx="3605474" cy="1446550"/>
          </a:xfrm>
          <a:prstGeom prst="rect">
            <a:avLst/>
          </a:prstGeom>
        </p:spPr>
        <p:txBody>
          <a:bodyPr wrap="none">
            <a:spAutoFit/>
          </a:bodyPr>
          <a:lstStyle/>
          <a:p>
            <a:pPr algn="just" rtl="1"/>
            <a:r>
              <a:rPr lang="fa-IR" sz="4400" b="1" dirty="0" smtClean="0">
                <a:solidFill>
                  <a:srgbClr val="FF0000"/>
                </a:solidFill>
                <a:effectLst>
                  <a:outerShdw blurRad="38100" dist="38100" dir="2700000" algn="tl">
                    <a:srgbClr val="000000">
                      <a:alpha val="43137"/>
                    </a:srgbClr>
                  </a:outerShdw>
                </a:effectLst>
                <a:cs typeface="B Titr" pitchFamily="2" charset="-78"/>
              </a:rPr>
              <a:t>اصول و معیارهای</a:t>
            </a:r>
          </a:p>
          <a:p>
            <a:pPr algn="just" rtl="1"/>
            <a:r>
              <a:rPr lang="fa-IR" sz="4400" b="1" dirty="0" smtClean="0">
                <a:solidFill>
                  <a:srgbClr val="FF0000"/>
                </a:solidFill>
                <a:effectLst>
                  <a:outerShdw blurRad="38100" dist="38100" dir="2700000" algn="tl">
                    <a:srgbClr val="000000">
                      <a:alpha val="43137"/>
                    </a:srgbClr>
                  </a:outerShdw>
                </a:effectLst>
                <a:cs typeface="B Titr" pitchFamily="2" charset="-78"/>
              </a:rPr>
              <a:t> انتخاب همسر</a:t>
            </a:r>
            <a:endParaRPr lang="en-US" sz="4400" b="1" dirty="0" smtClean="0">
              <a:solidFill>
                <a:srgbClr val="FF0000"/>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FF0000"/>
                </a:solidFill>
                <a:effectLst>
                  <a:outerShdw blurRad="38100" dist="38100" dir="2700000" algn="tl">
                    <a:srgbClr val="000000">
                      <a:alpha val="43137"/>
                    </a:srgbClr>
                  </a:outerShdw>
                </a:effectLst>
                <a:cs typeface="B Titr" pitchFamily="2" charset="-78"/>
              </a:rPr>
              <a:t>اصول و معیارهای انتخاب همسر :</a:t>
            </a:r>
            <a:endParaRPr lang="en-US" sz="3600" b="1" dirty="0" smtClean="0">
              <a:solidFill>
                <a:srgbClr val="FF0000"/>
              </a:solidFill>
              <a:effectLst>
                <a:outerShdw blurRad="38100" dist="38100" dir="2700000" algn="tl">
                  <a:srgbClr val="000000">
                    <a:alpha val="43137"/>
                  </a:srgbClr>
                </a:outerShdw>
              </a:effectLst>
              <a:cs typeface="B Titr" pitchFamily="2" charset="-78"/>
            </a:endParaRPr>
          </a:p>
          <a:p>
            <a:pPr lvl="0" algn="just" rtl="1"/>
            <a:endParaRPr lang="fa-IR" sz="40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4000" b="1" dirty="0" smtClean="0">
                <a:solidFill>
                  <a:schemeClr val="tx1"/>
                </a:solidFill>
                <a:effectLst>
                  <a:outerShdw blurRad="38100" dist="38100" dir="2700000" algn="tl">
                    <a:srgbClr val="000000">
                      <a:alpha val="43137"/>
                    </a:srgbClr>
                  </a:outerShdw>
                </a:effectLst>
                <a:cs typeface="B Nazanin" pitchFamily="2" charset="-78"/>
              </a:rPr>
              <a:t>ازدواج و انتخاب همسر ابعاد و معیارهایی دارد که رعایت این ابعاد ومعیارها تا حدود زیادی سلامت ازدواج را تضمین می کند.</a:t>
            </a:r>
            <a:endParaRPr lang="en-US" sz="40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36866" name="Picture 2" descr="C:\Documents and Settings\x\Desktop\MH\عکس\CA2IZ2EECAG44439CALHMR15CAGJ9AT2CAWBAILVCAS8XFUTCAGR39BUCARPPFPHCAD7SKN2CAQBUQF9CAM8ONS9CAWW1GPRCACBSE2GCA37NEBXCA2LAI6SCAO0JBGZCAIMDSFVCA7L5ACOCAMRXP88CACE.jpg"/>
          <p:cNvPicPr>
            <a:picLocks noChangeAspect="1" noChangeArrowheads="1"/>
          </p:cNvPicPr>
          <p:nvPr/>
        </p:nvPicPr>
        <p:blipFill>
          <a:blip r:embed="rId2"/>
          <a:srcRect/>
          <a:stretch>
            <a:fillRect/>
          </a:stretch>
        </p:blipFill>
        <p:spPr bwMode="auto">
          <a:xfrm>
            <a:off x="304800" y="4191000"/>
            <a:ext cx="2143125" cy="2143125"/>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rgbClr val="FF33CC"/>
                </a:solidFill>
                <a:effectLst>
                  <a:outerShdw blurRad="38100" dist="38100" dir="2700000" algn="tl">
                    <a:srgbClr val="000000">
                      <a:alpha val="43137"/>
                    </a:srgbClr>
                  </a:outerShdw>
                </a:effectLst>
                <a:cs typeface="B Nazanin" pitchFamily="2" charset="-78"/>
              </a:rPr>
              <a:t>اصل همسانی </a:t>
            </a:r>
            <a:r>
              <a:rPr lang="fa-IR" b="1" dirty="0" smtClean="0">
                <a:solidFill>
                  <a:schemeClr val="tx1"/>
                </a:solidFill>
                <a:effectLst>
                  <a:outerShdw blurRad="38100" dist="38100" dir="2700000" algn="tl">
                    <a:srgbClr val="000000">
                      <a:alpha val="43137"/>
                    </a:srgbClr>
                  </a:outerShdw>
                </a:effectLst>
                <a:cs typeface="B Nazanin" pitchFamily="2" charset="-78"/>
              </a:rPr>
              <a:t>دختر و پسر در ازدواج یک اصل مهم و اساسی است چون می گویند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dirty="0" smtClean="0">
                <a:solidFill>
                  <a:srgbClr val="FF33CC"/>
                </a:solidFill>
                <a:effectLst>
                  <a:outerShdw blurRad="38100" dist="38100" dir="2700000" algn="tl">
                    <a:srgbClr val="000000">
                      <a:alpha val="43137"/>
                    </a:srgbClr>
                  </a:outerShdw>
                </a:effectLst>
                <a:cs typeface="B Nazanin" pitchFamily="2" charset="-78"/>
              </a:rPr>
              <a:t>کبوتر با کبوتر </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dirty="0" smtClean="0">
                <a:solidFill>
                  <a:srgbClr val="FF33CC"/>
                </a:solidFill>
                <a:effectLst>
                  <a:outerShdw blurRad="38100" dist="38100" dir="2700000" algn="tl">
                    <a:srgbClr val="000000">
                      <a:alpha val="43137"/>
                    </a:srgbClr>
                  </a:outerShdw>
                </a:effectLst>
                <a:cs typeface="B Nazanin" pitchFamily="2" charset="-78"/>
              </a:rPr>
              <a:t>باز با باز </a:t>
            </a:r>
            <a:r>
              <a:rPr lang="fa-IR" b="1" dirty="0" smtClean="0">
                <a:solidFill>
                  <a:schemeClr val="tx1"/>
                </a:solidFill>
                <a:effectLst>
                  <a:outerShdw blurRad="38100" dist="38100" dir="2700000" algn="tl">
                    <a:srgbClr val="000000">
                      <a:alpha val="43137"/>
                    </a:srgbClr>
                  </a:outerShdw>
                </a:effectLst>
                <a:cs typeface="B Nazanin" pitchFamily="2" charset="-78"/>
              </a:rPr>
              <a:t>– کند </a:t>
            </a:r>
            <a:r>
              <a:rPr lang="fa-IR" b="1" dirty="0" smtClean="0">
                <a:solidFill>
                  <a:srgbClr val="FF33CC"/>
                </a:solidFill>
                <a:effectLst>
                  <a:outerShdw blurRad="38100" dist="38100" dir="2700000" algn="tl">
                    <a:srgbClr val="000000">
                      <a:alpha val="43137"/>
                    </a:srgbClr>
                  </a:outerShdw>
                </a:effectLst>
                <a:cs typeface="B Nazanin" pitchFamily="2" charset="-78"/>
              </a:rPr>
              <a:t>همجنس با همجنس </a:t>
            </a:r>
            <a:r>
              <a:rPr lang="fa-IR" b="1" dirty="0" smtClean="0">
                <a:solidFill>
                  <a:schemeClr val="tx1"/>
                </a:solidFill>
                <a:effectLst>
                  <a:outerShdw blurRad="38100" dist="38100" dir="2700000" algn="tl">
                    <a:srgbClr val="000000">
                      <a:alpha val="43137"/>
                    </a:srgbClr>
                  </a:outerShdw>
                </a:effectLst>
                <a:cs typeface="B Nazanin" pitchFamily="2" charset="-78"/>
              </a:rPr>
              <a:t>پرواز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فضای ازدواج فضای همراهی زوجین برای چند دهه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rgbClr val="9966FF"/>
                </a:solidFill>
                <a:effectLst>
                  <a:outerShdw blurRad="38100" dist="38100" dir="2700000" algn="tl">
                    <a:srgbClr val="000000">
                      <a:alpha val="43137"/>
                    </a:srgbClr>
                  </a:outerShdw>
                </a:effectLst>
                <a:cs typeface="B Nazanin" pitchFamily="2" charset="-78"/>
              </a:rPr>
              <a:t>ازدواج عملکرد </a:t>
            </a:r>
            <a:r>
              <a:rPr lang="fa-IR" b="1" dirty="0" smtClean="0">
                <a:solidFill>
                  <a:schemeClr val="tx1"/>
                </a:solidFill>
                <a:effectLst>
                  <a:outerShdw blurRad="38100" dist="38100" dir="2700000" algn="tl">
                    <a:srgbClr val="000000">
                      <a:alpha val="43137"/>
                    </a:srgbClr>
                  </a:outerShdw>
                </a:effectLst>
                <a:cs typeface="B Nazanin" pitchFamily="2" charset="-78"/>
              </a:rPr>
              <a:t>است ، در فضای همراهی دختر عملکرد خود را می ریزد وسط و پسر عملکرد خود را می ریزد وسط.</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ازدواج رشد دادن است. مرد برای رشد خود و همسرش تلاش می کند و زن برای رشد خود و شوهرش </a:t>
            </a:r>
            <a:endParaRPr lang="en-US"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lnSpc>
                <a:spcPct val="150000"/>
              </a:lnSpc>
            </a:pPr>
            <a:endParaRPr lang="fa-IR" sz="1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4000" b="1" dirty="0" smtClean="0">
                <a:solidFill>
                  <a:schemeClr val="tx1"/>
                </a:solidFill>
                <a:effectLst>
                  <a:outerShdw blurRad="38100" dist="38100" dir="2700000" algn="tl">
                    <a:srgbClr val="000000">
                      <a:alpha val="43137"/>
                    </a:srgbClr>
                  </a:outerShdw>
                </a:effectLst>
                <a:cs typeface="B Nazanin" pitchFamily="2" charset="-78"/>
              </a:rPr>
              <a:t>به عبارت دیگر ازدواج تنها، نهادی است که پاسخگوی بسیاری از </a:t>
            </a:r>
            <a:r>
              <a:rPr lang="fa-IR" sz="4000" b="1" dirty="0" smtClean="0">
                <a:solidFill>
                  <a:srgbClr val="FF33CC"/>
                </a:solidFill>
                <a:effectLst>
                  <a:outerShdw blurRad="38100" dist="38100" dir="2700000" algn="tl">
                    <a:srgbClr val="000000">
                      <a:alpha val="43137"/>
                    </a:srgbClr>
                  </a:outerShdw>
                </a:effectLst>
                <a:cs typeface="B Nazanin" pitchFamily="2" charset="-78"/>
              </a:rPr>
              <a:t>نیازهای جسمانی، روانی، عاطفی، اجتماعی، والد شدن و بقای نسل </a:t>
            </a:r>
            <a:r>
              <a:rPr lang="fa-IR" sz="4000" b="1" dirty="0" smtClean="0">
                <a:solidFill>
                  <a:schemeClr val="tx1"/>
                </a:solidFill>
                <a:effectLst>
                  <a:outerShdw blurRad="38100" dist="38100" dir="2700000" algn="tl">
                    <a:srgbClr val="000000">
                      <a:alpha val="43137"/>
                    </a:srgbClr>
                  </a:outerShdw>
                </a:effectLst>
                <a:cs typeface="B Nazanin" pitchFamily="2" charset="-78"/>
              </a:rPr>
              <a:t>است.</a:t>
            </a:r>
            <a:endParaRPr lang="en-US" sz="40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9144000" cy="6248400"/>
          </a:xfrm>
        </p:spPr>
        <p:txBody>
          <a:bodyPr>
            <a:noAutofit/>
          </a:bodyPr>
          <a:lstStyle/>
          <a:p>
            <a:pPr lvl="0" rtl="1"/>
            <a:r>
              <a:rPr lang="fa-IR" b="1" dirty="0" smtClean="0">
                <a:solidFill>
                  <a:srgbClr val="FF0000"/>
                </a:solidFill>
                <a:effectLst>
                  <a:outerShdw blurRad="38100" dist="38100" dir="2700000" algn="tl">
                    <a:srgbClr val="000000">
                      <a:alpha val="43137"/>
                    </a:srgbClr>
                  </a:outerShdw>
                </a:effectLst>
                <a:cs typeface="B Titr" pitchFamily="2" charset="-78"/>
              </a:rPr>
              <a:t>1. تطابق و تناسب سنی دختر و پسر</a:t>
            </a:r>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endParaRPr lang="fa-IR" sz="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فاصله سنی 3 تا 5 سال و گاها تا 7 سال در صورتی که پسر بزرگتر باشد قابل قبول است و این فاصله را پر                  می کند.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چون دختران 3 تا 5 سال زودتر از پسران به بلوغ روانی وعاطفی می رسند.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از طرفی این فاصله و میزان آن به ویژگیهای روانی، عاطفی و شخصیتی دختر بستگی دارد.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2" descr="C:\Users\123\Desktop\New folder (2)\1_55871199132903940294.gif"/>
          <p:cNvPicPr>
            <a:picLocks noChangeAspect="1" noChangeArrowheads="1" noCrop="1"/>
          </p:cNvPicPr>
          <p:nvPr/>
        </p:nvPicPr>
        <p:blipFill>
          <a:blip r:embed="rId2"/>
          <a:srcRect/>
          <a:stretch>
            <a:fillRect/>
          </a:stretch>
        </p:blipFill>
        <p:spPr bwMode="auto">
          <a:xfrm>
            <a:off x="1219200" y="5410200"/>
            <a:ext cx="2057400" cy="1143000"/>
          </a:xfrm>
          <a:prstGeom prst="rect">
            <a:avLst/>
          </a:prstGeom>
          <a:noFill/>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0000"/>
                </a:solidFill>
                <a:effectLst>
                  <a:outerShdw blurRad="38100" dist="38100" dir="2700000" algn="tl">
                    <a:srgbClr val="000000">
                      <a:alpha val="43137"/>
                    </a:srgbClr>
                  </a:outerShdw>
                </a:effectLst>
                <a:cs typeface="B Titr" pitchFamily="2" charset="-78"/>
              </a:rPr>
              <a:t>نکته مهم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فاصله سنی زیاد بین دختر و پسر می تواند برای هر دو نفر فضای همراهی را دچار مشکل نماید.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هر چند در سال های اول ازدواج ممکن است این مسائل جندان خودش را نشان ندهد اما در سالهای بعد بطورجدی زوجین را بهم درگیر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به عبارتی این فاصله </a:t>
            </a:r>
            <a:r>
              <a:rPr lang="fa-IR" sz="2800" b="1" dirty="0" smtClean="0">
                <a:solidFill>
                  <a:srgbClr val="FF33CC"/>
                </a:solidFill>
                <a:effectLst>
                  <a:outerShdw blurRad="38100" dist="38100" dir="2700000" algn="tl">
                    <a:srgbClr val="000000">
                      <a:alpha val="43137"/>
                    </a:srgbClr>
                  </a:outerShdw>
                </a:effectLst>
                <a:cs typeface="B Nazanin" pitchFamily="2" charset="-78"/>
              </a:rPr>
              <a:t>دردهه 20 تا 30 سالگی </a:t>
            </a:r>
            <a:r>
              <a:rPr lang="fa-IR" sz="2800" b="1" dirty="0" smtClean="0">
                <a:solidFill>
                  <a:schemeClr val="tx1"/>
                </a:solidFill>
                <a:effectLst>
                  <a:outerShdw blurRad="38100" dist="38100" dir="2700000" algn="tl">
                    <a:srgbClr val="000000">
                      <a:alpha val="43137"/>
                    </a:srgbClr>
                  </a:outerShdw>
                </a:effectLst>
                <a:cs typeface="B Nazanin" pitchFamily="2" charset="-78"/>
              </a:rPr>
              <a:t>زیاد محسوس و ملموس نیست. اما در </a:t>
            </a:r>
            <a:r>
              <a:rPr lang="fa-IR" sz="2800" b="1" dirty="0" smtClean="0">
                <a:solidFill>
                  <a:srgbClr val="9966FF"/>
                </a:solidFill>
                <a:effectLst>
                  <a:outerShdw blurRad="38100" dist="38100" dir="2700000" algn="tl">
                    <a:srgbClr val="000000">
                      <a:alpha val="43137"/>
                    </a:srgbClr>
                  </a:outerShdw>
                </a:effectLst>
                <a:cs typeface="B Nazanin" pitchFamily="2" charset="-78"/>
              </a:rPr>
              <a:t>دهه 30 تا 40 سالگی </a:t>
            </a:r>
            <a:r>
              <a:rPr lang="fa-IR" sz="2800" b="1" dirty="0" smtClean="0">
                <a:solidFill>
                  <a:schemeClr val="tx1"/>
                </a:solidFill>
                <a:effectLst>
                  <a:outerShdw blurRad="38100" dist="38100" dir="2700000" algn="tl">
                    <a:srgbClr val="000000">
                      <a:alpha val="43137"/>
                    </a:srgbClr>
                  </a:outerShdw>
                </a:effectLst>
                <a:cs typeface="B Nazanin" pitchFamily="2" charset="-78"/>
              </a:rPr>
              <a:t>در زنان بیشتر خودش را نشان  می دهد. چون زنان در این دهه به علت زایمان و شرایط سنی ممکن است دچار تغییرات محسوس جسمانی شوند و این فاصله سنی جذابیت جسمانی و ظاهری زن را کاهش می دهد.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2" descr="E:\PIKCHER\عکس\1111.JPG"/>
          <p:cNvPicPr>
            <a:picLocks noChangeAspect="1" noChangeArrowheads="1"/>
          </p:cNvPicPr>
          <p:nvPr/>
        </p:nvPicPr>
        <p:blipFill>
          <a:blip r:embed="rId2" cstate="print"/>
          <a:srcRect/>
          <a:stretch>
            <a:fillRect/>
          </a:stretch>
        </p:blipFill>
        <p:spPr bwMode="auto">
          <a:xfrm>
            <a:off x="381000" y="4953000"/>
            <a:ext cx="1752600" cy="1371600"/>
          </a:xfrm>
          <a:prstGeom prst="rect">
            <a:avLst/>
          </a:prstGeom>
          <a:noFill/>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از طرفی تفاوت سنی در سنین پایین تر مشکلات بیشتری را ایجاد می کند تا در سنین بالاتر . مثلاً تفاوت سنی یک </a:t>
            </a:r>
            <a:r>
              <a:rPr lang="fa-IR" b="1" dirty="0" smtClean="0">
                <a:solidFill>
                  <a:srgbClr val="FF33CC"/>
                </a:solidFill>
                <a:effectLst>
                  <a:outerShdw blurRad="38100" dist="38100" dir="2700000" algn="tl">
                    <a:srgbClr val="000000">
                      <a:alpha val="43137"/>
                    </a:srgbClr>
                  </a:outerShdw>
                </a:effectLst>
                <a:cs typeface="B Nazanin" pitchFamily="2" charset="-78"/>
              </a:rPr>
              <a:t>مرد 35 ساله با یک دختر 20 ساله</a:t>
            </a:r>
            <a:r>
              <a:rPr lang="fa-IR" b="1" dirty="0" smtClean="0">
                <a:solidFill>
                  <a:schemeClr val="tx1"/>
                </a:solidFill>
                <a:effectLst>
                  <a:outerShdw blurRad="38100" dist="38100" dir="2700000" algn="tl">
                    <a:srgbClr val="000000">
                      <a:alpha val="43137"/>
                    </a:srgbClr>
                  </a:outerShdw>
                </a:effectLst>
                <a:cs typeface="B Nazanin" pitchFamily="2" charset="-78"/>
              </a:rPr>
              <a:t> مشکلات بیشتری را ایجاد             می کند تا تفاوت سنی </a:t>
            </a:r>
            <a:r>
              <a:rPr lang="fa-IR" b="1" dirty="0" smtClean="0">
                <a:solidFill>
                  <a:srgbClr val="FF0000"/>
                </a:solidFill>
                <a:effectLst>
                  <a:outerShdw blurRad="38100" dist="38100" dir="2700000" algn="tl">
                    <a:srgbClr val="000000">
                      <a:alpha val="43137"/>
                    </a:srgbClr>
                  </a:outerShdw>
                </a:effectLst>
                <a:cs typeface="B Nazanin" pitchFamily="2" charset="-78"/>
              </a:rPr>
              <a:t>یک مرد 55 ساله با یک                            خانم 40 ساله</a:t>
            </a:r>
            <a:r>
              <a:rPr lang="fa-IR" b="1" dirty="0" smtClean="0">
                <a:solidFill>
                  <a:schemeClr val="tx1"/>
                </a:solidFill>
                <a:effectLst>
                  <a:outerShdw blurRad="38100" dist="38100" dir="2700000" algn="tl">
                    <a:srgbClr val="000000">
                      <a:alpha val="43137"/>
                    </a:srgbClr>
                  </a:outerShdw>
                </a:effectLst>
                <a:cs typeface="B Nazanin" pitchFamily="2" charset="-78"/>
              </a:rPr>
              <a:t> . چون پختگی و سطح تجربیات زوج اول در مقایسه با زوج دوم کمتر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0000"/>
                </a:solidFill>
                <a:effectLst>
                  <a:outerShdw blurRad="38100" dist="38100" dir="2700000" algn="tl">
                    <a:srgbClr val="000000">
                      <a:alpha val="43137"/>
                    </a:srgbClr>
                  </a:outerShdw>
                </a:effectLst>
                <a:cs typeface="B Titr" pitchFamily="2" charset="-78"/>
              </a:rPr>
              <a:t>نکته مهم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rtl="1"/>
            <a:r>
              <a:rPr lang="fa-IR" sz="2400" b="1" dirty="0" smtClean="0">
                <a:solidFill>
                  <a:srgbClr val="FF0000"/>
                </a:solidFill>
                <a:effectLst>
                  <a:outerShdw blurRad="38100" dist="38100" dir="2700000" algn="tl">
                    <a:srgbClr val="000000">
                      <a:alpha val="43137"/>
                    </a:srgbClr>
                  </a:outerShdw>
                </a:effectLst>
                <a:cs typeface="2 Nasim" pitchFamily="2" charset="-78"/>
              </a:rPr>
              <a:t>حال اگر از همسر خود بزرگتر باشید چه اتفاقی می افتد:</a:t>
            </a:r>
            <a:endParaRPr lang="fa-IR"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اینکه چقدر بزرگتر باشید مهم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در چنین شرایطی باید سایر معیارها را چک کرد مانند : تحصیلات، خانواده، شخصیت ، درآمد و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چون معدل معیارها مهم است که به حد قابل قبولی برسد.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اگر فاصله زیاد باشید در چنین شرایطی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ممکن است رابطه دختر و پسر بطور ناخودآگاه رابطه مادر-فرزندی /پدر – فرزندی پیدا کند.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3" descr="E:\PIKCHER\عکس\12250499712.jpg"/>
          <p:cNvPicPr>
            <a:picLocks noChangeAspect="1" noChangeArrowheads="1"/>
          </p:cNvPicPr>
          <p:nvPr/>
        </p:nvPicPr>
        <p:blipFill>
          <a:blip r:embed="rId2"/>
          <a:srcRect/>
          <a:stretch>
            <a:fillRect/>
          </a:stretch>
        </p:blipFill>
        <p:spPr bwMode="auto">
          <a:xfrm>
            <a:off x="533400" y="4648200"/>
            <a:ext cx="2378242" cy="18669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endParaRPr lang="fa-IR" sz="2800" b="1" dirty="0" smtClean="0">
              <a:latin typeface="Algerian" pitchFamily="82" charset="0"/>
              <a:cs typeface="2 Yagut" pitchFamily="2" charset="-78"/>
            </a:endParaRPr>
          </a:p>
          <a:p>
            <a:pPr algn="just" rtl="1"/>
            <a:endParaRPr lang="fa-IR" sz="2800" b="1" dirty="0" smtClean="0">
              <a:latin typeface="Algerian" pitchFamily="82" charset="0"/>
              <a:cs typeface="2 Yagut" pitchFamily="2" charset="-78"/>
            </a:endParaRPr>
          </a:p>
          <a:p>
            <a:pPr algn="just" rtl="1"/>
            <a:r>
              <a:rPr lang="fa-IR" sz="4000" b="1" dirty="0" smtClean="0">
                <a:solidFill>
                  <a:srgbClr val="FF33CC"/>
                </a:solidFill>
                <a:latin typeface="Algerian" pitchFamily="82" charset="0"/>
                <a:cs typeface="2 Nazanin" pitchFamily="2" charset="-78"/>
              </a:rPr>
              <a:t>آیا تا کنون از خودمان پرسیده ایم: </a:t>
            </a:r>
          </a:p>
          <a:p>
            <a:pPr algn="just" rtl="1"/>
            <a:r>
              <a:rPr lang="fa-IR" sz="4000" b="1" dirty="0" smtClean="0">
                <a:solidFill>
                  <a:schemeClr val="tx1"/>
                </a:solidFill>
                <a:latin typeface="Algerian" pitchFamily="82" charset="0"/>
                <a:cs typeface="2 Nazanin" pitchFamily="2" charset="-78"/>
              </a:rPr>
              <a:t>که چرا برخی از خانواده ها زندگی را با شادکامی می گذرانند در حالی که بعضی دیگر در روابط زناشویی با دشواری و سردرگمی مواجه هستند؟</a:t>
            </a:r>
            <a:endParaRPr lang="en-US" sz="4000" b="1" dirty="0">
              <a:solidFill>
                <a:schemeClr val="tx1"/>
              </a:solidFill>
              <a:effectLst>
                <a:outerShdw blurRad="38100" dist="38100" dir="2700000" algn="tl">
                  <a:srgbClr val="000000">
                    <a:alpha val="43137"/>
                  </a:srgbClr>
                </a:outerShdw>
              </a:effectLst>
              <a:cs typeface="2 Nazanin" pitchFamily="2" charset="-78"/>
            </a:endParaRPr>
          </a:p>
        </p:txBody>
      </p:sp>
      <p:pic>
        <p:nvPicPr>
          <p:cNvPr id="18433" name="Picture 1" descr="C:\Documents and Settings\x\Desktop\MH\عکس\7.jpg"/>
          <p:cNvPicPr>
            <a:picLocks noChangeAspect="1" noChangeArrowheads="1"/>
          </p:cNvPicPr>
          <p:nvPr/>
        </p:nvPicPr>
        <p:blipFill>
          <a:blip r:embed="rId2"/>
          <a:srcRect/>
          <a:stretch>
            <a:fillRect/>
          </a:stretch>
        </p:blipFill>
        <p:spPr bwMode="auto">
          <a:xfrm>
            <a:off x="533400" y="4267200"/>
            <a:ext cx="2133600" cy="1962150"/>
          </a:xfrm>
          <a:prstGeom prst="rect">
            <a:avLst/>
          </a:prstGeom>
          <a:noFill/>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E:\PIKCHER\عکس\12250499712.jpg"/>
          <p:cNvPicPr>
            <a:picLocks noChangeAspect="1" noChangeArrowheads="1"/>
          </p:cNvPicPr>
          <p:nvPr/>
        </p:nvPicPr>
        <p:blipFill>
          <a:blip r:embed="rId2"/>
          <a:srcRect/>
          <a:stretch>
            <a:fillRect/>
          </a:stretch>
        </p:blipFill>
        <p:spPr bwMode="auto">
          <a:xfrm>
            <a:off x="0" y="4000500"/>
            <a:ext cx="4511842" cy="2857500"/>
          </a:xfrm>
          <a:prstGeom prst="rect">
            <a:avLst/>
          </a:prstGeom>
          <a:noFill/>
        </p:spPr>
      </p:pic>
      <p:sp>
        <p:nvSpPr>
          <p:cNvPr id="3" name="Subtitle 2"/>
          <p:cNvSpPr>
            <a:spLocks noGrp="1"/>
          </p:cNvSpPr>
          <p:nvPr>
            <p:ph type="subTitle" idx="1"/>
          </p:nvPr>
        </p:nvSpPr>
        <p:spPr>
          <a:xfrm>
            <a:off x="0" y="228600"/>
            <a:ext cx="9144000" cy="6248400"/>
          </a:xfrm>
        </p:spPr>
        <p:txBody>
          <a:bodyPr>
            <a:noAutofit/>
          </a:bodyPr>
          <a:lstStyle/>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لذا بجای </a:t>
            </a:r>
            <a:r>
              <a:rPr lang="fa-IR" b="1" dirty="0" smtClean="0">
                <a:solidFill>
                  <a:srgbClr val="FF0000"/>
                </a:solidFill>
                <a:effectLst>
                  <a:outerShdw blurRad="38100" dist="38100" dir="2700000" algn="tl">
                    <a:srgbClr val="000000">
                      <a:alpha val="43137"/>
                    </a:srgbClr>
                  </a:outerShdw>
                </a:effectLst>
                <a:cs typeface="B Nazanin" pitchFamily="2" charset="-78"/>
              </a:rPr>
              <a:t>عشق زناشویی</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u="sng" dirty="0" smtClean="0">
                <a:solidFill>
                  <a:srgbClr val="FF33CC"/>
                </a:solidFill>
                <a:effectLst>
                  <a:outerShdw blurRad="38100" dist="38100" dir="2700000" algn="tl">
                    <a:srgbClr val="000000">
                      <a:alpha val="43137"/>
                    </a:srgbClr>
                  </a:outerShdw>
                </a:effectLst>
                <a:cs typeface="B Nazanin" pitchFamily="2" charset="-78"/>
              </a:rPr>
              <a:t>عشق مادر - فرزندی</a:t>
            </a:r>
            <a:r>
              <a:rPr lang="fa-IR" b="1" dirty="0" smtClean="0">
                <a:solidFill>
                  <a:schemeClr val="tx1"/>
                </a:solidFill>
                <a:effectLst>
                  <a:outerShdw blurRad="38100" dist="38100" dir="2700000" algn="tl">
                    <a:srgbClr val="000000">
                      <a:alpha val="43137"/>
                    </a:srgbClr>
                  </a:outerShdw>
                </a:effectLst>
                <a:cs typeface="B Nazanin" pitchFamily="2" charset="-78"/>
              </a:rPr>
              <a:t>/ </a:t>
            </a:r>
            <a:r>
              <a:rPr lang="fa-IR" b="1" u="sng" dirty="0" smtClean="0">
                <a:solidFill>
                  <a:srgbClr val="FF33CC"/>
                </a:solidFill>
                <a:effectLst>
                  <a:outerShdw blurRad="38100" dist="38100" dir="2700000" algn="tl">
                    <a:srgbClr val="000000">
                      <a:alpha val="43137"/>
                    </a:srgbClr>
                  </a:outerShdw>
                </a:effectLst>
                <a:cs typeface="B Nazanin" pitchFamily="2" charset="-78"/>
              </a:rPr>
              <a:t>پدر- فرزندی </a:t>
            </a:r>
            <a:r>
              <a:rPr lang="fa-IR" b="1" dirty="0" smtClean="0">
                <a:solidFill>
                  <a:schemeClr val="tx1"/>
                </a:solidFill>
                <a:effectLst>
                  <a:outerShdw blurRad="38100" dist="38100" dir="2700000" algn="tl">
                    <a:srgbClr val="000000">
                      <a:alpha val="43137"/>
                    </a:srgbClr>
                  </a:outerShdw>
                </a:effectLst>
                <a:cs typeface="B Nazanin" pitchFamily="2" charset="-78"/>
              </a:rPr>
              <a:t>جایگزین می شود که تاثیر مخربی بر رابطه زوجین می گذارد.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در این رابطه به علت تفاوت سنی امکان دارد که یکی حوصله دیگری را نداشته باشد. چون آنی که کوچکتر است هنوز با مسائلی درگیر است که آنی که بزرگتر است مدتها پیش آنها را پشت سر گذاشته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3600" b="1" dirty="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7" descr="vlin16"/>
          <p:cNvPicPr>
            <a:picLocks noChangeAspect="1" noChangeArrowheads="1" noCrop="1"/>
          </p:cNvPicPr>
          <p:nvPr/>
        </p:nvPicPr>
        <p:blipFill>
          <a:blip r:embed="rId3"/>
          <a:srcRect/>
          <a:stretch>
            <a:fillRect/>
          </a:stretch>
        </p:blipFill>
        <p:spPr>
          <a:xfrm>
            <a:off x="3276600" y="4419600"/>
            <a:ext cx="990600" cy="990600"/>
          </a:xfrm>
          <a:prstGeom prst="rect">
            <a:avLst/>
          </a:prstGeom>
          <a:noFill/>
          <a:ln/>
        </p:spPr>
      </p:pic>
      <p:pic>
        <p:nvPicPr>
          <p:cNvPr id="5" name="Picture 15" descr="butterfly120"/>
          <p:cNvPicPr>
            <a:picLocks noChangeAspect="1" noChangeArrowheads="1" noCrop="1"/>
          </p:cNvPicPr>
          <p:nvPr/>
        </p:nvPicPr>
        <p:blipFill>
          <a:blip r:embed="rId4"/>
          <a:srcRect/>
          <a:stretch>
            <a:fillRect/>
          </a:stretch>
        </p:blipFill>
        <p:spPr bwMode="auto">
          <a:xfrm>
            <a:off x="457200" y="4724400"/>
            <a:ext cx="847725" cy="762000"/>
          </a:xfrm>
          <a:prstGeom prst="rect">
            <a:avLst/>
          </a:prstGeom>
          <a:noFill/>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در این رابطه فرد بزرگتر قدرت بیشتری پیدا می کند و وسوسه                    می شود که همسر خود را کنترل کند تا دست به کارهای ناپخته و حساب نشده نزند.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rtl="1"/>
            <a:r>
              <a:rPr lang="fa-IR" b="1" dirty="0" smtClean="0">
                <a:solidFill>
                  <a:srgbClr val="9966FF"/>
                </a:solidFill>
                <a:effectLst>
                  <a:outerShdw blurRad="38100" dist="38100" dir="2700000" algn="tl">
                    <a:srgbClr val="000000">
                      <a:alpha val="43137"/>
                    </a:srgbClr>
                  </a:outerShdw>
                </a:effectLst>
                <a:cs typeface="B Titr" pitchFamily="2" charset="-78"/>
              </a:rPr>
              <a:t>اگر از همسر خود جوانتر باشید</a:t>
            </a:r>
            <a:endParaRPr lang="en-US" b="1" dirty="0" smtClean="0">
              <a:solidFill>
                <a:srgbClr val="FF0000"/>
              </a:solidFill>
              <a:effectLst>
                <a:outerShdw blurRad="38100" dist="38100" dir="2700000" algn="tl">
                  <a:srgbClr val="000000">
                    <a:alpha val="43137"/>
                  </a:srgbClr>
                </a:outerShdw>
              </a:effectLst>
              <a:cs typeface="B Titr"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این امکان وجود دارد که به او به عنوان یک الگو و آموزگار نگاه کنید لذا در مقابل او احساس ضعف و حقارت کنید چون همسر شما بزرگتر از شماست تجربه بیشتری دارد فرد بطور ناخودآگاه تحت تاثیر قرار گرفته و احساس می کند که همسرش از او بهتر است و بهترمی فهمد.</a:t>
            </a:r>
            <a:endParaRPr lang="en-US" b="1" dirty="0" smtClean="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endParaRPr lang="en-US" b="1" dirty="0">
              <a:solidFill>
                <a:schemeClr val="tx1"/>
              </a:solidFill>
              <a:effectLst>
                <a:outerShdw blurRad="38100" dist="38100" dir="2700000" algn="tl">
                  <a:srgbClr val="000000">
                    <a:alpha val="43137"/>
                  </a:srgbClr>
                </a:outerShdw>
              </a:effectLst>
              <a:cs typeface="B Nazanin" pitchFamily="2" charset="-78"/>
            </a:endParaRPr>
          </a:p>
        </p:txBody>
      </p:sp>
      <p:sp>
        <p:nvSpPr>
          <p:cNvPr id="4" name="Rectangle 3"/>
          <p:cNvSpPr/>
          <p:nvPr/>
        </p:nvSpPr>
        <p:spPr>
          <a:xfrm>
            <a:off x="533400" y="838200"/>
            <a:ext cx="8001000" cy="4154984"/>
          </a:xfrm>
          <a:prstGeom prst="rect">
            <a:avLst/>
          </a:prstGeom>
        </p:spPr>
        <p:txBody>
          <a:bodyPr wrap="square">
            <a:spAutoFit/>
          </a:bodyPr>
          <a:lstStyle/>
          <a:p>
            <a:pPr lvl="0" algn="just" rtl="1"/>
            <a:r>
              <a:rPr lang="fa-IR" sz="4400" b="1" dirty="0" smtClean="0">
                <a:effectLst>
                  <a:outerShdw blurRad="38100" dist="38100" dir="2700000" algn="tl">
                    <a:srgbClr val="000000">
                      <a:alpha val="43137"/>
                    </a:srgbClr>
                  </a:outerShdw>
                </a:effectLst>
                <a:cs typeface="B Nazanin" pitchFamily="2" charset="-78"/>
              </a:rPr>
              <a:t>این امکان وجود دارد که برای همسر خود نقش کودک را بازی کنید. به نصیحت های او گوش دهید و از او بخواهید که به شما بگوید چه بکنید وچه نکنید.</a:t>
            </a:r>
          </a:p>
          <a:p>
            <a:pPr lvl="0" algn="just" rtl="1"/>
            <a:r>
              <a:rPr lang="fa-IR" sz="4400" b="1" dirty="0" smtClean="0">
                <a:effectLst>
                  <a:outerShdw blurRad="38100" dist="38100" dir="2700000" algn="tl">
                    <a:srgbClr val="000000">
                      <a:alpha val="43137"/>
                    </a:srgbClr>
                  </a:outerShdw>
                </a:effectLst>
                <a:cs typeface="B Nazanin" pitchFamily="2" charset="-78"/>
              </a:rPr>
              <a:t>به این نوع از ارتباط می گویند:</a:t>
            </a:r>
          </a:p>
          <a:p>
            <a:pPr lvl="0" algn="just" rtl="1"/>
            <a:r>
              <a:rPr lang="fa-IR" sz="4400" b="1" dirty="0" smtClean="0">
                <a:solidFill>
                  <a:srgbClr val="FF33CC"/>
                </a:solidFill>
                <a:effectLst>
                  <a:outerShdw blurRad="38100" dist="38100" dir="2700000" algn="tl">
                    <a:srgbClr val="000000">
                      <a:alpha val="43137"/>
                    </a:srgbClr>
                  </a:outerShdw>
                </a:effectLst>
                <a:cs typeface="B Nazanin" pitchFamily="2" charset="-78"/>
              </a:rPr>
              <a:t>رابطه والد- کودک / معلم - دانش آموز</a:t>
            </a:r>
            <a:endParaRPr lang="en-US" sz="4400" b="1" dirty="0">
              <a:solidFill>
                <a:srgbClr val="FF33CC"/>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477000"/>
          </a:xfrm>
        </p:spPr>
        <p:txBody>
          <a:bodyPr>
            <a:noAutofit/>
          </a:bodyPr>
          <a:lstStyle/>
          <a:p>
            <a:pPr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a:p>
            <a:pPr rtl="1"/>
            <a:r>
              <a:rPr lang="fa-IR" sz="3600" b="1" dirty="0" smtClean="0">
                <a:solidFill>
                  <a:srgbClr val="9966FF"/>
                </a:solidFill>
                <a:effectLst>
                  <a:outerShdw blurRad="38100" dist="38100" dir="2700000" algn="tl">
                    <a:srgbClr val="000000">
                      <a:alpha val="43137"/>
                    </a:srgbClr>
                  </a:outerShdw>
                </a:effectLst>
                <a:cs typeface="B Titr" pitchFamily="2" charset="-78"/>
              </a:rPr>
              <a:t>2. تناسب و تطابق خانوادگی</a:t>
            </a:r>
            <a:endParaRPr lang="en-US"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یکی از ابعاد مهم ازدواج بعد خانواگی ازدواج است. از این رو تناسب و توافق نسبی خانواده های دو طرف مهم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هر دختر و پسری نتیجه تربیت یک خانواده است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شناخت خانوادگی طرفین مهم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پدرش کیه، مادرش کیه، نوع روابطشان، سطح تحصیلات پدر و مادر ، درآمد، فرهنگ و خرد فرهنگ خانواده، تعداد اعضای خانواده، سابقه طلاق و جدایی و ... قابل بررسی و شناخت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یادمان نره همراهی خانواده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چون ازدواج صرفا پیوند بین دو نفر نیست. ازدواج پیوند </a:t>
            </a:r>
            <a:r>
              <a:rPr lang="fa-IR" sz="3600" b="1" dirty="0" smtClean="0">
                <a:solidFill>
                  <a:srgbClr val="FF33CC"/>
                </a:solidFill>
                <a:effectLst>
                  <a:outerShdw blurRad="38100" dist="38100" dir="2700000" algn="tl">
                    <a:srgbClr val="000000">
                      <a:alpha val="43137"/>
                    </a:srgbClr>
                  </a:outerShdw>
                </a:effectLst>
                <a:cs typeface="B Nazanin" pitchFamily="2" charset="-78"/>
              </a:rPr>
              <a:t>بین دو خانواده </a:t>
            </a:r>
            <a:r>
              <a:rPr lang="fa-IR" sz="3600" b="1" dirty="0" smtClean="0">
                <a:solidFill>
                  <a:schemeClr val="tx1"/>
                </a:solidFill>
                <a:effectLst>
                  <a:outerShdw blurRad="38100" dist="38100" dir="2700000" algn="tl">
                    <a:srgbClr val="000000">
                      <a:alpha val="43137"/>
                    </a:srgbClr>
                  </a:outerShdw>
                </a:effectLst>
                <a:cs typeface="B Nazanin" pitchFamily="2" charset="-78"/>
              </a:rPr>
              <a:t>است. دو طایفه، دو نسل و دو قوم است. از این رو همراهی و رضایت والدین در پایداری ازدواج نقش مهمی دارد.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سابقه بیماری های جسمانی در خانواده، ناباروری و مسائل ژنتیک نیز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3. تناسب و تطابق جسمانی دختر و پسر</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تطابق جسمانی، تناسب اندام و تطابق وزن برای انتخاب همسر نکته مهمی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اگر وضعیت جسمانی وظاهری دختر و پسر با هم تناسب داشته باشد رابطه را پایدار تر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شاید در ابتدا بگوئیم که بعد جسمانی زیاد مهم نیست ولی در ادامه زندگی در برانگیختگی و کشش جسمانی برای مرد و  زن مهم خواهد بود.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 نکته مهم در بعد جسمانی : جذابیت های ظاهری دختر و پسر است.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برای مردان جذابیت ظاهری و زیبائی زن در اکثر موارد جزء اولویت اول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به عبارت دیگر مردان دیداری/بصری هستند.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KCHER\عکس\OS38062.JPG"/>
          <p:cNvPicPr>
            <a:picLocks noChangeAspect="1" noChangeArrowheads="1"/>
          </p:cNvPicPr>
          <p:nvPr/>
        </p:nvPicPr>
        <p:blipFill>
          <a:blip r:embed="rId2"/>
          <a:srcRect/>
          <a:stretch>
            <a:fillRect/>
          </a:stretch>
        </p:blipFill>
        <p:spPr bwMode="auto">
          <a:xfrm>
            <a:off x="457200" y="1295400"/>
            <a:ext cx="1981200" cy="2315148"/>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آقایان از </a:t>
            </a:r>
            <a:r>
              <a:rPr lang="fa-IR" sz="3600" b="1" dirty="0" smtClean="0">
                <a:solidFill>
                  <a:srgbClr val="FF33CC"/>
                </a:solidFill>
                <a:effectLst>
                  <a:outerShdw blurRad="38100" dist="38100" dir="2700000" algn="tl">
                    <a:srgbClr val="000000">
                      <a:alpha val="43137"/>
                    </a:srgbClr>
                  </a:outerShdw>
                </a:effectLst>
                <a:cs typeface="B Nazanin" pitchFamily="2" charset="-78"/>
              </a:rPr>
              <a:t>زیبائی</a:t>
            </a:r>
            <a:r>
              <a:rPr lang="fa-IR" sz="3600" b="1" dirty="0" smtClean="0">
                <a:solidFill>
                  <a:schemeClr val="tx1"/>
                </a:solidFill>
                <a:effectLst>
                  <a:outerShdw blurRad="38100" dist="38100" dir="2700000" algn="tl">
                    <a:srgbClr val="000000">
                      <a:alpha val="43137"/>
                    </a:srgbClr>
                  </a:outerShdw>
                </a:effectLst>
                <a:cs typeface="B Nazanin" pitchFamily="2" charset="-78"/>
              </a:rPr>
              <a:t> شروع می کنند و بلافاصله وارد زیبائی می شوند .</a:t>
            </a: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البته : </a:t>
            </a:r>
            <a:r>
              <a:rPr lang="fa-IR" sz="3600" b="1" dirty="0" smtClean="0">
                <a:solidFill>
                  <a:srgbClr val="FF33CC"/>
                </a:solidFill>
                <a:effectLst>
                  <a:outerShdw blurRad="38100" dist="38100" dir="2700000" algn="tl">
                    <a:srgbClr val="000000">
                      <a:alpha val="43137"/>
                    </a:srgbClr>
                  </a:outerShdw>
                </a:effectLst>
                <a:cs typeface="B Nazanin" pitchFamily="2" charset="-78"/>
              </a:rPr>
              <a:t>زیبائی</a:t>
            </a:r>
            <a:r>
              <a:rPr lang="fa-IR" sz="3600" b="1" dirty="0" smtClean="0">
                <a:solidFill>
                  <a:schemeClr val="tx1"/>
                </a:solidFill>
                <a:effectLst>
                  <a:outerShdw blurRad="38100" dist="38100" dir="2700000" algn="tl">
                    <a:srgbClr val="000000">
                      <a:alpha val="43137"/>
                    </a:srgbClr>
                  </a:outerShdw>
                </a:effectLst>
                <a:cs typeface="B Nazanin" pitchFamily="2" charset="-78"/>
              </a:rPr>
              <a:t> یعنی داشتن خصوصیات حد وسط </a:t>
            </a:r>
          </a:p>
          <a:p>
            <a:pPr lvl="0" algn="just" rtl="1"/>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rgbClr val="FF33CC"/>
                </a:solidFill>
                <a:effectLst>
                  <a:outerShdw blurRad="38100" dist="38100" dir="2700000" algn="tl">
                    <a:srgbClr val="000000">
                      <a:alpha val="43137"/>
                    </a:srgbClr>
                  </a:outerShdw>
                </a:effectLst>
                <a:cs typeface="B Nazanin" pitchFamily="2" charset="-78"/>
              </a:rPr>
              <a:t>زیبائی </a:t>
            </a:r>
            <a:r>
              <a:rPr lang="fa-IR" sz="3600" b="1" dirty="0" smtClean="0">
                <a:solidFill>
                  <a:schemeClr val="tx1"/>
                </a:solidFill>
                <a:effectLst>
                  <a:outerShdw blurRad="38100" dist="38100" dir="2700000" algn="tl">
                    <a:srgbClr val="000000">
                      <a:alpha val="43137"/>
                    </a:srgbClr>
                  </a:outerShdw>
                </a:effectLst>
                <a:cs typeface="B Nazanin" pitchFamily="2" charset="-78"/>
              </a:rPr>
              <a:t>یعنی هارمونی در هماهنگی بین اجزای یک تصویر </a:t>
            </a:r>
          </a:p>
        </p:txBody>
      </p:sp>
    </p:spTree>
  </p:cSld>
  <p:clrMapOvr>
    <a:masterClrMapping/>
  </p:clrMapOvr>
  <p:transition>
    <p:newsfla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276600"/>
            <a:ext cx="2324100" cy="3581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lvl="0" algn="just" rtl="1"/>
            <a:endParaRPr lang="fa-IR"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برای زنان جذابیت شخصیتی و اجتماعی مهم است . مانند : طبقه اجتماعی، موقعیت اقتصادی، شان و منزلت اجتماعی، منزلت و اعتبار، اصالت خانوادگی، تحصیلات، شغل، قومیت و مذهب، زبان و فرهنگ، در اولویت اول است. جذابیت ظاهری و جسمانی در اولویت بعدی است.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b="1" dirty="0" smtClean="0">
                <a:solidFill>
                  <a:srgbClr val="9966FF"/>
                </a:solidFill>
                <a:effectLst>
                  <a:outerShdw blurRad="38100" dist="38100" dir="2700000" algn="tl">
                    <a:srgbClr val="000000">
                      <a:alpha val="43137"/>
                    </a:srgbClr>
                  </a:outerShdw>
                </a:effectLst>
                <a:cs typeface="B Titr" pitchFamily="2" charset="-78"/>
              </a:rPr>
              <a:t>4. تطابق و تناسب عاطفی بین دختر و پسر</a:t>
            </a:r>
            <a:endParaRPr lang="en-US" b="1" dirty="0" smtClean="0">
              <a:solidFill>
                <a:srgbClr val="9966FF"/>
              </a:solidFill>
              <a:effectLst>
                <a:outerShdw blurRad="38100" dist="38100" dir="2700000" algn="tl">
                  <a:srgbClr val="000000">
                    <a:alpha val="43137"/>
                  </a:srgbClr>
                </a:outerShdw>
              </a:effectLst>
              <a:cs typeface="B Titr" pitchFamily="2" charset="-78"/>
            </a:endParaRPr>
          </a:p>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اینکه دختر و پسر به این نکته مهم رسیده باشند که بدانند برای چه می خواهند ازدواج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به بلوغ عاطفی رسیده اند . آیا توان همراهی با یکدیگر را دارند. آیا می توانند پاسخگوی نیازهای عاطفی هم باشند؟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مساله سن ازدواج در این بعد خیلی مهم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اینکه نسبت به رفتارهای خود آگاهی و شناخت داشته باشند.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خواسته ها ونظرات خود را قاطعانه بیان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5.تناسب و تطابق اخلاقی</a:t>
            </a:r>
            <a:endParaRPr lang="en-US"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اینکه دختر و پسر از نظر اخلاقی ، خلق و خوی شان بهم نزدیک باشد.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ملاک های مورد توافق طرفین: </a:t>
            </a:r>
            <a:r>
              <a:rPr lang="fa-IR" sz="3600" b="1" dirty="0" smtClean="0">
                <a:solidFill>
                  <a:srgbClr val="FF33CC"/>
                </a:solidFill>
                <a:effectLst>
                  <a:outerShdw blurRad="38100" dist="38100" dir="2700000" algn="tl">
                    <a:srgbClr val="000000">
                      <a:alpha val="43137"/>
                    </a:srgbClr>
                  </a:outerShdw>
                </a:effectLst>
                <a:cs typeface="B Nazanin" pitchFamily="2" charset="-78"/>
              </a:rPr>
              <a:t>صداقت، وفاداری و تعهد، حساسیت ، خونگرمی، مهربانی، ملایمت، صبر و شکیبائی، متانت و سنگینی و ...</a:t>
            </a:r>
            <a:endParaRPr lang="en-US" sz="3600" b="1" dirty="0" smtClean="0">
              <a:solidFill>
                <a:srgbClr val="FF33CC"/>
              </a:solidFill>
              <a:effectLst>
                <a:outerShdw blurRad="38100" dist="38100" dir="2700000" algn="tl">
                  <a:srgbClr val="000000">
                    <a:alpha val="43137"/>
                  </a:srgbClr>
                </a:outerShdw>
              </a:effectLst>
              <a:cs typeface="B Nazanin" pitchFamily="2" charset="-78"/>
            </a:endParaRPr>
          </a:p>
        </p:txBody>
      </p:sp>
      <p:pic>
        <p:nvPicPr>
          <p:cNvPr id="37890" name="Picture 2" descr="C:\Documents and Settings\x\Desktop\MH\عکس\gallery_111232.gif"/>
          <p:cNvPicPr>
            <a:picLocks noChangeAspect="1" noChangeArrowheads="1" noCrop="1"/>
          </p:cNvPicPr>
          <p:nvPr/>
        </p:nvPicPr>
        <p:blipFill>
          <a:blip r:embed="rId2"/>
          <a:srcRect/>
          <a:stretch>
            <a:fillRect/>
          </a:stretch>
        </p:blipFill>
        <p:spPr bwMode="auto">
          <a:xfrm>
            <a:off x="0" y="3581400"/>
            <a:ext cx="2638425" cy="2857500"/>
          </a:xfrm>
          <a:prstGeom prst="rect">
            <a:avLst/>
          </a:prstGeom>
          <a:noFill/>
        </p:spPr>
      </p:pic>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381000"/>
            <a:ext cx="8501122" cy="4214842"/>
          </a:xfrm>
        </p:spPr>
        <p:txBody>
          <a:bodyPr>
            <a:normAutofit/>
          </a:bodyPr>
          <a:lstStyle/>
          <a:p>
            <a:pPr algn="just" rtl="1"/>
            <a:r>
              <a:rPr lang="fa-IR" sz="4000" b="1" dirty="0" smtClean="0">
                <a:cs typeface="2 Nazanin" pitchFamily="2" charset="-78"/>
              </a:rPr>
              <a:t>چگونه است که بسیاری از خانواده ها به رغم مشکلات اقتصادی و اجتماعی معمول از زندگی عادی برخوردار بوده و احساس رضایتمندی در روابط زوجین وجود دارد در حالی که گروهی دیگر با برخورداری از همه گونه امکانات مادی و رفاهی در گرداب مشکلات زندگی غوطه ورند؟</a:t>
            </a:r>
            <a:endParaRPr lang="en-US" sz="4000" b="1" dirty="0">
              <a:latin typeface="Algerian" pitchFamily="82" charset="0"/>
              <a:cs typeface="2 Nazanin" pitchFamily="2" charset="-78"/>
            </a:endParaRPr>
          </a:p>
        </p:txBody>
      </p:sp>
      <p:pic>
        <p:nvPicPr>
          <p:cNvPr id="3" name="Picture 2" descr="C:\Users\123\Desktop\New folder (2)\CACVKKSGCASA3RXUCAAPIK62CAOSQQ2FCADHUTXICA3QKYHLCAX7NZJFCA10APV3CAUOZCURCAJ0H1LRCAC5SOK7CAO9BPGFCAZDNWZICAD3WN9OCAVKQNHUCASV7NFICAM1ZAY9CAEBHQGWCAHJZ7JDCAKS9WQM.jpg"/>
          <p:cNvPicPr>
            <a:picLocks noChangeAspect="1" noChangeArrowheads="1"/>
          </p:cNvPicPr>
          <p:nvPr/>
        </p:nvPicPr>
        <p:blipFill>
          <a:blip r:embed="rId2"/>
          <a:srcRect/>
          <a:stretch>
            <a:fillRect/>
          </a:stretch>
        </p:blipFill>
        <p:spPr bwMode="auto">
          <a:xfrm>
            <a:off x="533400" y="4572000"/>
            <a:ext cx="2286000" cy="2286000"/>
          </a:xfrm>
          <a:prstGeom prst="rect">
            <a:avLst/>
          </a:prstGeom>
          <a:noFill/>
        </p:spPr>
      </p:pic>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نکته مهم : </a:t>
            </a:r>
            <a:r>
              <a:rPr lang="fa-IR" sz="3600" b="1" dirty="0" smtClean="0">
                <a:solidFill>
                  <a:srgbClr val="9966FF"/>
                </a:solidFill>
                <a:effectLst>
                  <a:outerShdw blurRad="38100" dist="38100" dir="2700000" algn="tl">
                    <a:srgbClr val="000000">
                      <a:alpha val="43137"/>
                    </a:srgbClr>
                  </a:outerShdw>
                </a:effectLst>
                <a:cs typeface="B Nazanin" pitchFamily="2" charset="-78"/>
              </a:rPr>
              <a:t>علیرغم همه ی این موارد</a:t>
            </a:r>
          </a:p>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اولین ملاک برای </a:t>
            </a:r>
            <a:r>
              <a:rPr lang="fa-IR" sz="3600" b="1" dirty="0" smtClean="0">
                <a:solidFill>
                  <a:srgbClr val="FF0000"/>
                </a:solidFill>
                <a:effectLst>
                  <a:outerShdw blurRad="38100" dist="38100" dir="2700000" algn="tl">
                    <a:srgbClr val="000000">
                      <a:alpha val="43137"/>
                    </a:srgbClr>
                  </a:outerShdw>
                </a:effectLst>
                <a:cs typeface="B Nazanin" pitchFamily="2" charset="-78"/>
              </a:rPr>
              <a:t>دختر دوست داشتن است نه چیز دیگر </a:t>
            </a:r>
          </a:p>
          <a:p>
            <a:pPr lvl="0"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ممکن است از پسر پرسد احساس شما نسبت به من چه هست ؟ اگر پسر جواب بدهد من هیچ احساسی ندارم . دختر جواب </a:t>
            </a:r>
            <a:r>
              <a:rPr lang="fa-IR" sz="3600" b="1" dirty="0" smtClean="0">
                <a:solidFill>
                  <a:srgbClr val="C00000"/>
                </a:solidFill>
                <a:effectLst>
                  <a:outerShdw blurRad="38100" dist="38100" dir="2700000" algn="tl">
                    <a:srgbClr val="000000">
                      <a:alpha val="43137"/>
                    </a:srgbClr>
                  </a:outerShdw>
                </a:effectLst>
                <a:cs typeface="B Nazanin" pitchFamily="2" charset="-78"/>
              </a:rPr>
              <a:t>نه</a:t>
            </a:r>
            <a:r>
              <a:rPr lang="fa-IR" sz="3600" b="1" dirty="0" smtClean="0">
                <a:solidFill>
                  <a:schemeClr val="tx1"/>
                </a:solidFill>
                <a:effectLst>
                  <a:outerShdw blurRad="38100" dist="38100" dir="2700000" algn="tl">
                    <a:srgbClr val="000000">
                      <a:alpha val="43137"/>
                    </a:srgbClr>
                  </a:outerShdw>
                </a:effectLst>
                <a:cs typeface="B Nazanin" pitchFamily="2" charset="-78"/>
              </a:rPr>
              <a:t> می دهد. </a:t>
            </a:r>
          </a:p>
          <a:p>
            <a:pPr algn="just" rtl="1"/>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KCHER\عکس\OS38062.JPG"/>
          <p:cNvPicPr>
            <a:picLocks noChangeAspect="1" noChangeArrowheads="1"/>
          </p:cNvPicPr>
          <p:nvPr/>
        </p:nvPicPr>
        <p:blipFill>
          <a:blip r:embed="rId2"/>
          <a:srcRect/>
          <a:stretch>
            <a:fillRect/>
          </a:stretch>
        </p:blipFill>
        <p:spPr bwMode="auto">
          <a:xfrm>
            <a:off x="457200" y="1295400"/>
            <a:ext cx="1981200" cy="2315148"/>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rtl="1"/>
            <a:r>
              <a:rPr lang="fa-IR" b="1" dirty="0" smtClean="0">
                <a:solidFill>
                  <a:srgbClr val="9966FF"/>
                </a:solidFill>
                <a:effectLst>
                  <a:outerShdw blurRad="38100" dist="38100" dir="2700000" algn="tl">
                    <a:srgbClr val="000000">
                      <a:alpha val="43137"/>
                    </a:srgbClr>
                  </a:outerShdw>
                </a:effectLst>
                <a:cs typeface="B Titr" pitchFamily="2" charset="-78"/>
              </a:rPr>
              <a:t>6. تطابق و تعادل روانی، شخصیتی دختر و پسر</a:t>
            </a:r>
            <a:endParaRPr lang="en-US" b="1" dirty="0" smtClean="0">
              <a:solidFill>
                <a:srgbClr val="9966FF"/>
              </a:solidFill>
              <a:effectLst>
                <a:outerShdw blurRad="38100" dist="38100" dir="2700000" algn="tl">
                  <a:srgbClr val="000000">
                    <a:alpha val="43137"/>
                  </a:srgbClr>
                </a:outerShdw>
              </a:effectLst>
              <a:cs typeface="B Titr" pitchFamily="2" charset="-78"/>
            </a:endParaRPr>
          </a:p>
          <a:p>
            <a:pPr lvl="0"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نگرش و بینش طرف مقابل به زندگی مثبت است یا منفی</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خودش را دوست دارد یا نه؟</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از اعتماد به نفس کافی برخوردار است یا نه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اهداف فعلی و آینده او چیست؟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آیا نسبت به آنچه هست، افتخار می کند؟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چقدر نسبت به مسائل مسئولیت پذیر و انعطاف پذیر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راجع به استقلال و یا وابستگی به خانواده چگونه فکر                 می کند.</a:t>
            </a: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7. تطابق و تناسب فرهنگی بین دختر و پسر</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شرایط فرهنگی، آداب و رسوم دو خانواده بهم نزدیک باشد.</a:t>
            </a:r>
            <a:endParaRPr lang="en-US"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ترجیحاً توصیه میشود برای تطابق فرهنگی اگر دختر و پسر از یک فرهنگ باشند فضای ازدواج بهتر جواب می دهد. چرا که نحوه معاشرت، روابط درون خانوادگی، روابط اجتماعی، تربیت فرزندان و ... متاثر از فرهنگ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2" descr="C:\Documents and Settings\x\Desktop\MH\عکس\11_(196).jpg"/>
          <p:cNvPicPr>
            <a:picLocks noChangeAspect="1" noChangeArrowheads="1"/>
          </p:cNvPicPr>
          <p:nvPr/>
        </p:nvPicPr>
        <p:blipFill>
          <a:blip r:embed="rId2" cstate="print"/>
          <a:srcRect/>
          <a:stretch>
            <a:fillRect/>
          </a:stretch>
        </p:blipFill>
        <p:spPr bwMode="auto">
          <a:xfrm>
            <a:off x="228600" y="4419600"/>
            <a:ext cx="2438400" cy="2209800"/>
          </a:xfrm>
          <a:prstGeom prst="rect">
            <a:avLst/>
          </a:prstGeom>
          <a:noFill/>
        </p:spPr>
      </p:pic>
    </p:spTree>
  </p:cSld>
  <p:clrMapOvr>
    <a:masterClrMapping/>
  </p:clrMapOvr>
  <p:transition>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9966FF"/>
                </a:solidFill>
                <a:effectLst>
                  <a:outerShdw blurRad="38100" dist="38100" dir="2700000" algn="tl">
                    <a:srgbClr val="000000">
                      <a:alpha val="43137"/>
                    </a:srgbClr>
                  </a:outerShdw>
                </a:effectLst>
                <a:cs typeface="B Titr" pitchFamily="2" charset="-78"/>
              </a:rPr>
              <a:t>8- تطابق و تناسب اقتصادی فرد و خانواده </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شرائط اقتصادی و مالی خانواده در فضای شکل دهی شخصیت دختر و پسر نقش بسزائی دارد . در نوع نگاه اش به زندگی ، به آینده و تصمیمات اش ، در برنامه ریزیهای زندگی و... تناسب خانوادگی بهتر به پایداری و استقلال زوجین کمک می کند .</a:t>
            </a: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 از طرفی داشتن شغل مناسب، درآمد کافی، در صورت امکان داشتن سقف برای زندگی مهم است.</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38914" name="Picture 2" descr="C:\Documents and Settings\x\Desktop\MH\عکس\RC__4.JPG"/>
          <p:cNvPicPr>
            <a:picLocks noChangeAspect="1" noChangeArrowheads="1"/>
          </p:cNvPicPr>
          <p:nvPr/>
        </p:nvPicPr>
        <p:blipFill>
          <a:blip r:embed="rId2"/>
          <a:srcRect/>
          <a:stretch>
            <a:fillRect/>
          </a:stretch>
        </p:blipFill>
        <p:spPr bwMode="auto">
          <a:xfrm>
            <a:off x="990600" y="4318000"/>
            <a:ext cx="2540000" cy="2082800"/>
          </a:xfrm>
          <a:prstGeom prst="rect">
            <a:avLst/>
          </a:prstGeom>
          <a:noFill/>
        </p:spPr>
      </p:pic>
    </p:spTree>
  </p:cSld>
  <p:clrMapOvr>
    <a:masterClrMapping/>
  </p:clrMapOvr>
  <p:transition>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9. تطابق و تناسب اعتقادی ، ارزشی و معنوی :</a:t>
            </a:r>
            <a:endParaRPr lang="en-US" sz="2800" b="1" dirty="0" smtClean="0">
              <a:solidFill>
                <a:srgbClr val="9966FF"/>
              </a:solidFill>
              <a:effectLst>
                <a:outerShdw blurRad="38100" dist="38100" dir="2700000" algn="tl">
                  <a:srgbClr val="000000">
                    <a:alpha val="43137"/>
                  </a:srgbClr>
                </a:outerShdw>
              </a:effectLst>
              <a:cs typeface="B Titr"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تطابق و تناسب فردی و خانوادگی در مسائل اعتقادی و ارزشی نقش مهمی در پایداری رابطه زوجین دارد  از این رو عدم تناسب در این بعد می تواند فضای زندگی را دستخوش اختلال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یکی حجاب را چادر می داند – دیگری حتی مانتو را هم قبول ندارد.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یکی زندگی مرفه را در تعارض با مذهب می بیند دیگری نمی بیند.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یکی مسافرت به مشهد و عتبات عالیات را می پسندد ودیگری دریا ، جنگل ، کیش و اروپا و... را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در ابتدا روی مفاهیم کلی مذهب بحث نشود، به نمودها ، مصادیق و موارد واقعی اشاره کنیم. تطابق هوشی در این بعد قابل ارزیابی است.</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en-US" sz="24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9966FF"/>
                </a:solidFill>
                <a:effectLst>
                  <a:outerShdw blurRad="38100" dist="38100" dir="2700000" algn="tl">
                    <a:srgbClr val="000000">
                      <a:alpha val="43137"/>
                    </a:srgbClr>
                  </a:outerShdw>
                </a:effectLst>
                <a:cs typeface="B Titr" pitchFamily="2" charset="-78"/>
              </a:rPr>
              <a:t>10. تناسب سطح سواد و تحصیلات : </a:t>
            </a:r>
          </a:p>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هرچه دختر و پسر از نظر معلومات و تحصیلات علمی  بهم نزدیک تر باشند بهتر است ولی این  موضوع شرط لازم است اما کافی نیست. بلکه باید سایر شرایط نیز سنجید.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بدون در نظر گرفتن سایر شرایط ، عدم تطابق سطح تحصیلات فضای ارتباط و همراهی را بهم می زند.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39938" name="Picture 2" descr="C:\Documents and Settings\x\Desktop\MH\عکس\shame.gif"/>
          <p:cNvPicPr>
            <a:picLocks noChangeAspect="1" noChangeArrowheads="1" noCrop="1"/>
          </p:cNvPicPr>
          <p:nvPr/>
        </p:nvPicPr>
        <p:blipFill>
          <a:blip r:embed="rId2"/>
          <a:srcRect/>
          <a:stretch>
            <a:fillRect/>
          </a:stretch>
        </p:blipFill>
        <p:spPr bwMode="auto">
          <a:xfrm>
            <a:off x="0" y="4757556"/>
            <a:ext cx="2209800" cy="2024244"/>
          </a:xfrm>
          <a:prstGeom prst="rect">
            <a:avLst/>
          </a:prstGeom>
          <a:noFill/>
        </p:spPr>
      </p:pic>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4000" b="1" dirty="0" smtClean="0">
                <a:solidFill>
                  <a:srgbClr val="9966FF"/>
                </a:solidFill>
                <a:effectLst>
                  <a:outerShdw blurRad="38100" dist="38100" dir="2700000" algn="tl">
                    <a:srgbClr val="000000">
                      <a:alpha val="43137"/>
                    </a:srgbClr>
                  </a:outerShdw>
                </a:effectLst>
                <a:cs typeface="B Titr" pitchFamily="2" charset="-78"/>
              </a:rPr>
              <a:t>11. بعد جغرافیایی :</a:t>
            </a:r>
          </a:p>
          <a:p>
            <a:pPr algn="just" rtl="1"/>
            <a:endParaRPr lang="fa-IR" sz="2800" b="1" dirty="0" smtClean="0">
              <a:solidFill>
                <a:srgbClr val="9966FF"/>
              </a:solidFill>
              <a:effectLst>
                <a:outerShdw blurRad="38100" dist="38100" dir="2700000" algn="tl">
                  <a:srgbClr val="000000">
                    <a:alpha val="43137"/>
                  </a:srgbClr>
                </a:outerShdw>
              </a:effectLst>
              <a:cs typeface="B Titr" pitchFamily="2" charset="-78"/>
            </a:endParaRPr>
          </a:p>
          <a:p>
            <a:pPr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بعد جغرافیائی در انتخاب همسر مهم است ضمن آنکه به بعد فرهنگی هم مربوط می شود. محل سکونت دختر و پسر ( بالای شهر و پایین شهر بودن / شهری و روستائی بودن )مهم است . </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اینکه پس از ازدواج هم کجا می خواهند زندگی کنند نیز هم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p:txBody>
      </p:sp>
      <p:pic>
        <p:nvPicPr>
          <p:cNvPr id="40962" name="Picture 2" descr="C:\Documents and Settings\x\Desktop\MH\عکس\0b208662-6b3a-4808-85c4-4a3118a969e9_(9).jpg"/>
          <p:cNvPicPr>
            <a:picLocks noChangeAspect="1" noChangeArrowheads="1"/>
          </p:cNvPicPr>
          <p:nvPr/>
        </p:nvPicPr>
        <p:blipFill>
          <a:blip r:embed="rId2" cstate="print"/>
          <a:srcRect/>
          <a:stretch>
            <a:fillRect/>
          </a:stretch>
        </p:blipFill>
        <p:spPr bwMode="auto">
          <a:xfrm>
            <a:off x="381000" y="4495800"/>
            <a:ext cx="2362200" cy="2139950"/>
          </a:xfrm>
          <a:prstGeom prst="rect">
            <a:avLst/>
          </a:prstGeom>
          <a:noFill/>
        </p:spPr>
      </p:pic>
    </p:spTree>
  </p:cSld>
  <p:clrMapOvr>
    <a:masterClrMapping/>
  </p:clrMapOvr>
  <p:transition>
    <p:newsfla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12. بعد سیاسی ازدواج :</a:t>
            </a:r>
            <a:endParaRPr lang="en-US"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سیاست گذار اصلی در خانواده دختر و پسر، پدراست یا مادر مهم است. چون در شکل گیری شخصیت مرد خیلی دخالت دارد.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ویژگی های زنانه – پسر قوی تر است یا ویژگی های مردانه – دختر مهم است.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آنیما  روان زنانه در مردان –آنیموس روان مردانه در زنان</a:t>
            </a:r>
          </a:p>
          <a:p>
            <a:pPr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اینکه دختر و پسر نقش والد ، بالغ یا کودک را در فضای زندگی ایفا کند بخشی به این سیاست گذاریها بر می گردد.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41986" name="Picture 2" descr="C:\Documents and Settings\x\Desktop\MH\عکس\5.jpg"/>
          <p:cNvPicPr>
            <a:picLocks noChangeAspect="1" noChangeArrowheads="1"/>
          </p:cNvPicPr>
          <p:nvPr/>
        </p:nvPicPr>
        <p:blipFill>
          <a:blip r:embed="rId2" cstate="print"/>
          <a:srcRect/>
          <a:stretch>
            <a:fillRect/>
          </a:stretch>
        </p:blipFill>
        <p:spPr bwMode="auto">
          <a:xfrm>
            <a:off x="228600" y="5105400"/>
            <a:ext cx="2133600" cy="1447800"/>
          </a:xfrm>
          <a:prstGeom prst="rect">
            <a:avLst/>
          </a:prstGeom>
          <a:noFill/>
        </p:spPr>
      </p:pic>
    </p:spTree>
  </p:cSld>
  <p:clrMapOvr>
    <a:masterClrMapping/>
  </p:clrMapOvr>
  <p:transition>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در فضای انتخاب گاه دختر در سطح ناخودآگاه ممکن است پسری را که قیافه اش یا حالاتش شبیه حالات و قیافه پدرش است را انتخاب کند. به عبارتی دنبال کسی می رود که عین پدرش است. یا پسر در سطح ناخودآگاه ممکن است دختری را انتخاب کند که شبیه مادرش باشد.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در فضای مشاوره باید این تصویر یا </a:t>
            </a:r>
            <a:r>
              <a:rPr lang="en-US" b="1" dirty="0" err="1" smtClean="0">
                <a:solidFill>
                  <a:schemeClr val="tx1"/>
                </a:solidFill>
                <a:effectLst>
                  <a:outerShdw blurRad="38100" dist="38100" dir="2700000" algn="tl">
                    <a:srgbClr val="000000">
                      <a:alpha val="43137"/>
                    </a:srgbClr>
                  </a:outerShdw>
                </a:effectLst>
                <a:cs typeface="B Nazanin" pitchFamily="2" charset="-78"/>
              </a:rPr>
              <a:t>Imag</a:t>
            </a:r>
            <a:r>
              <a:rPr lang="fa-IR" b="1" dirty="0" smtClean="0">
                <a:solidFill>
                  <a:schemeClr val="tx1"/>
                </a:solidFill>
                <a:effectLst>
                  <a:outerShdw blurRad="38100" dist="38100" dir="2700000" algn="tl">
                    <a:srgbClr val="000000">
                      <a:alpha val="43137"/>
                    </a:srgbClr>
                  </a:outerShdw>
                </a:effectLst>
                <a:cs typeface="B Nazanin" pitchFamily="2" charset="-78"/>
              </a:rPr>
              <a:t> اصلاح کرد . گاه بیانگر مشکل در روابط والد، فرزندی است. (پدر-فرزندی/مادر-فرزندی)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36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3010" name="Picture 2" descr="C:\Documents and Settings\x\Desktop\MH\عکس\7.jpg"/>
          <p:cNvPicPr>
            <a:picLocks noChangeAspect="1" noChangeArrowheads="1"/>
          </p:cNvPicPr>
          <p:nvPr/>
        </p:nvPicPr>
        <p:blipFill>
          <a:blip r:embed="rId2"/>
          <a:srcRect/>
          <a:stretch>
            <a:fillRect/>
          </a:stretch>
        </p:blipFill>
        <p:spPr bwMode="auto">
          <a:xfrm>
            <a:off x="685800" y="4800600"/>
            <a:ext cx="2565400" cy="2057400"/>
          </a:xfrm>
          <a:prstGeom prst="rect">
            <a:avLst/>
          </a:prstGeom>
          <a:noFill/>
        </p:spPr>
      </p:pic>
    </p:spTree>
  </p:cSld>
  <p:clrMapOvr>
    <a:masterClrMapping/>
  </p:clrMapOvr>
  <p:transition>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lnSpc>
                <a:spcPct val="150000"/>
              </a:lnSpc>
            </a:pPr>
            <a:r>
              <a:rPr lang="fa-IR" sz="3600" b="1" dirty="0" smtClean="0">
                <a:solidFill>
                  <a:schemeClr val="tx1"/>
                </a:solidFill>
                <a:effectLst>
                  <a:outerShdw blurRad="38100" dist="38100" dir="2700000" algn="tl">
                    <a:srgbClr val="000000">
                      <a:alpha val="43137"/>
                    </a:srgbClr>
                  </a:outerShdw>
                </a:effectLst>
                <a:cs typeface="B Nazanin" pitchFamily="2" charset="-78"/>
              </a:rPr>
              <a:t>معیارهای ازدواج همانند ستون های یک ساختمان است که فاصله مناسب بنای ساختمان را با هم نگه  می دانند. از این رو هر یک از ستون ها سر جای خودش مهم است. پس در ازدواج هر یک از این معیارها مهم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5058" name="Picture 2" descr="C:\Documents and Settings\x\Desktop\MH\عکس\12_(2).jpg"/>
          <p:cNvPicPr>
            <a:picLocks noChangeAspect="1" noChangeArrowheads="1"/>
          </p:cNvPicPr>
          <p:nvPr/>
        </p:nvPicPr>
        <p:blipFill>
          <a:blip r:embed="rId2" cstate="print"/>
          <a:srcRect/>
          <a:stretch>
            <a:fillRect/>
          </a:stretch>
        </p:blipFill>
        <p:spPr bwMode="auto">
          <a:xfrm>
            <a:off x="381000" y="4495800"/>
            <a:ext cx="3429000" cy="2133600"/>
          </a:xfrm>
          <a:prstGeom prst="rect">
            <a:avLst/>
          </a:prstGeom>
          <a:noFill/>
        </p:spPr>
      </p:pic>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381000" y="228600"/>
            <a:ext cx="8382000" cy="388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b="1" i="0" u="none" strike="noStrike" cap="none" normalizeH="0" baseline="0" dirty="0" smtClean="0">
              <a:ln>
                <a:noFill/>
              </a:ln>
              <a:solidFill>
                <a:schemeClr val="tx1"/>
              </a:solidFill>
              <a:effectLst/>
              <a:latin typeface="Calibri" pitchFamily="34" charset="0"/>
              <a:ea typeface="Calibri" pitchFamily="34" charset="0"/>
              <a:cs typeface="2 Nazanin" pitchFamily="2" charset="-78"/>
            </a:endParaRPr>
          </a:p>
          <a:p>
            <a:pPr>
              <a:lnSpc>
                <a:spcPct val="150000"/>
              </a:lnSpc>
            </a:pPr>
            <a:r>
              <a:rPr lang="fa-IR" sz="4000" b="1" dirty="0" smtClean="0">
                <a:solidFill>
                  <a:schemeClr val="tx1"/>
                </a:solidFill>
                <a:cs typeface="2 Nazanin" pitchFamily="2" charset="-78"/>
              </a:rPr>
              <a:t>براستی چرا بنیان مقدس خانواده در جامعه ما، رو به سستی و تضعیف گرائیده است؟</a:t>
            </a:r>
          </a:p>
          <a:p>
            <a:endParaRPr lang="en-US" sz="3600" b="1" dirty="0" smtClean="0">
              <a:solidFill>
                <a:schemeClr val="tx1"/>
              </a:solidFill>
              <a:cs typeface="2 Nazanin" pitchFamily="2" charset="-78"/>
            </a:endParaRPr>
          </a:p>
          <a:p>
            <a:r>
              <a:rPr lang="fa-IR" sz="3600" b="1" dirty="0" smtClean="0">
                <a:solidFill>
                  <a:schemeClr val="tx1"/>
                </a:solidFill>
                <a:cs typeface="2 Nazanin" pitchFamily="2" charset="-78"/>
              </a:rPr>
              <a:t>- چرا آمار طلاق در جامعه ما رو به افزایش است؟ </a:t>
            </a:r>
            <a:endParaRPr kumimoji="0" lang="fa-IR" sz="4400" b="1" i="0" u="none" strike="noStrike" cap="none" normalizeH="0" baseline="0" dirty="0" smtClean="0">
              <a:ln>
                <a:noFill/>
              </a:ln>
              <a:solidFill>
                <a:schemeClr val="tx1"/>
              </a:solidFill>
              <a:effectLst/>
              <a:latin typeface="Arial" pitchFamily="34" charset="0"/>
              <a:cs typeface="2 Nazanin" pitchFamily="2" charset="-78"/>
            </a:endParaRPr>
          </a:p>
        </p:txBody>
      </p:sp>
      <p:pic>
        <p:nvPicPr>
          <p:cNvPr id="16386" name="Picture 2" descr="C:\Documents and Settings\x\Desktop\MH\عکس\b6ebf758-e158-4259-9537-84ead0c17530.jpg"/>
          <p:cNvPicPr>
            <a:picLocks noChangeAspect="1" noChangeArrowheads="1"/>
          </p:cNvPicPr>
          <p:nvPr/>
        </p:nvPicPr>
        <p:blipFill>
          <a:blip r:embed="rId3"/>
          <a:srcRect/>
          <a:stretch>
            <a:fillRect/>
          </a:stretch>
        </p:blipFill>
        <p:spPr bwMode="auto">
          <a:xfrm>
            <a:off x="381000" y="4419600"/>
            <a:ext cx="3848100" cy="2133600"/>
          </a:xfrm>
          <a:prstGeom prst="rect">
            <a:avLst/>
          </a:prstGeom>
          <a:noFill/>
        </p:spPr>
      </p:pic>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نباید نگاه وسواس گونه داشت و این معیارها را خیلی                    ایده آلی دید. باید بالغانه دید – دختر و پسر باید در حد خودشان رشد کرده باشند . باید نیمه پر لیوان را دید نه نیمه خالی را. طرفین نباید از همدیگر انتظار کامل و صد در صد داشته باشند. – مدل معیارها مهم و تعیین کننده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6082" name="Picture 2" descr="C:\Documents and Settings\x\Desktop\MH\عکس\d03333181fb0.gif"/>
          <p:cNvPicPr>
            <a:picLocks noChangeAspect="1" noChangeArrowheads="1" noCrop="1"/>
          </p:cNvPicPr>
          <p:nvPr/>
        </p:nvPicPr>
        <p:blipFill>
          <a:blip r:embed="rId2"/>
          <a:srcRect/>
          <a:stretch>
            <a:fillRect/>
          </a:stretch>
        </p:blipFill>
        <p:spPr bwMode="auto">
          <a:xfrm>
            <a:off x="228600" y="4800600"/>
            <a:ext cx="2590800" cy="1752600"/>
          </a:xfrm>
          <a:prstGeom prst="rect">
            <a:avLst/>
          </a:prstGeom>
          <a:noFill/>
        </p:spPr>
      </p:pic>
    </p:spTree>
  </p:cSld>
  <p:clrMapOvr>
    <a:masterClrMapping/>
  </p:clrMapOvr>
  <p:transition>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rtl="1"/>
            <a:endParaRPr lang="fa-IR" sz="3600" b="1" dirty="0" smtClean="0">
              <a:solidFill>
                <a:srgbClr val="9966FF"/>
              </a:solidFill>
              <a:effectLst>
                <a:outerShdw blurRad="38100" dist="38100" dir="2700000" algn="tl">
                  <a:srgbClr val="000000">
                    <a:alpha val="43137"/>
                  </a:srgbClr>
                </a:outerShdw>
              </a:effectLst>
              <a:cs typeface="B Titr"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فضای ازدواج فضای همراهی</a:t>
            </a:r>
            <a:r>
              <a:rPr lang="fa-IR" sz="3600" b="1" dirty="0">
                <a:solidFill>
                  <a:schemeClr val="tx1"/>
                </a:solidFill>
                <a:effectLst>
                  <a:outerShdw blurRad="38100" dist="38100" dir="2700000" algn="tl">
                    <a:srgbClr val="000000">
                      <a:alpha val="43137"/>
                    </a:srgbClr>
                  </a:outerShdw>
                </a:effectLst>
                <a:cs typeface="B Nazanin" pitchFamily="2" charset="-78"/>
              </a:rPr>
              <a:t>،</a:t>
            </a:r>
            <a:r>
              <a:rPr lang="fa-IR" sz="3600" b="1" dirty="0" smtClean="0">
                <a:solidFill>
                  <a:schemeClr val="tx1"/>
                </a:solidFill>
                <a:effectLst>
                  <a:outerShdw blurRad="38100" dist="38100" dir="2700000" algn="tl">
                    <a:srgbClr val="000000">
                      <a:alpha val="43137"/>
                    </a:srgbClr>
                  </a:outerShdw>
                </a:effectLst>
                <a:cs typeface="B Nazanin" pitchFamily="2" charset="-78"/>
              </a:rPr>
              <a:t> رشد دادن و رشد کردن است.</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3600" b="1" dirty="0" smtClean="0">
                <a:solidFill>
                  <a:schemeClr val="tx1"/>
                </a:solidFill>
                <a:effectLst>
                  <a:outerShdw blurRad="38100" dist="38100" dir="2700000" algn="tl">
                    <a:srgbClr val="000000">
                      <a:alpha val="43137"/>
                    </a:srgbClr>
                  </a:outerShdw>
                </a:effectLst>
                <a:cs typeface="B Nazanin" pitchFamily="2" charset="-78"/>
              </a:rPr>
              <a:t>جذابیت ازدواج به آن است که در فضای همراهی اتفاق قشنگی رخ دهد و زن و مرد در مسیر هم و همراه هم حرکت نموده و پاسخگوی نیازهای روانی، عاطفی، جسمانی و ... باشند.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b="1" dirty="0" smtClean="0">
              <a:solidFill>
                <a:srgbClr val="9966FF"/>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گاه برخی دختران و پسران بجای توجه به نقش واهمیت هر یک از معیارها- صرفا به یک یا دو معیار بسنده می کند. </a:t>
            </a: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مانند: پسرخوش تیپ و خوش هیکلی است و بس!! دختر خیلی زیبا است و بس.</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یک معیار جواب نمی دهد، نمی توان سایر معیارها را زیر یک معیار مخفی نمود.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اگر یک ویژگی یا چند ویژگی روی ویژگی یا ویژگی های دیگر تاثیر بگذارد. خطای هاله ای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افرادی که برای ازدواج مناسب نیستند.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افرادی که معتاد به مصرف مواد یا دارو و الکل هستند.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6629400"/>
          </a:xfrm>
        </p:spPr>
        <p:txBody>
          <a:bodyPr>
            <a:noAutofit/>
          </a:bodyPr>
          <a:lstStyle/>
          <a:p>
            <a:pPr rtl="1"/>
            <a:r>
              <a:rPr lang="fa-IR" sz="3600" b="1" dirty="0" smtClean="0">
                <a:solidFill>
                  <a:srgbClr val="9966FF"/>
                </a:solidFill>
                <a:effectLst>
                  <a:outerShdw blurRad="38100" dist="38100" dir="2700000" algn="tl">
                    <a:srgbClr val="000000">
                      <a:alpha val="43137"/>
                    </a:srgbClr>
                  </a:outerShdw>
                </a:effectLst>
                <a:cs typeface="B Titr" pitchFamily="2" charset="-78"/>
              </a:rPr>
              <a:t>توصیه های مهم :</a:t>
            </a:r>
          </a:p>
          <a:p>
            <a:pPr algn="just" rtl="1"/>
            <a:r>
              <a:rPr lang="fa-IR" sz="4400" b="1" dirty="0" smtClean="0">
                <a:solidFill>
                  <a:srgbClr val="C00000"/>
                </a:solidFill>
                <a:effectLst>
                  <a:outerShdw blurRad="38100" dist="38100" dir="2700000" algn="tl">
                    <a:srgbClr val="000000">
                      <a:alpha val="43137"/>
                    </a:srgbClr>
                  </a:outerShdw>
                </a:effectLst>
                <a:cs typeface="B Nazanin" pitchFamily="2" charset="-78"/>
              </a:rPr>
              <a:t> 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معتاد به مصرف مواد یا دارو و الکل هستند.</a:t>
            </a: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بسرعت و به شدت عصبانیت و خشمگین           می شوند.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مسئولیت زندگی خود را به عهده نمی گیرند.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دیگران را بخاطر مشکلات خود سرزنش می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 دخترو پسری که خشم خود را سرکوب می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6629400"/>
          </a:xfrm>
        </p:spPr>
        <p:txBody>
          <a:bodyPr>
            <a:noAutofit/>
          </a:bodyPr>
          <a:lstStyle/>
          <a:p>
            <a:pPr rtl="1"/>
            <a:r>
              <a:rPr lang="fa-IR" b="1" dirty="0" smtClean="0">
                <a:solidFill>
                  <a:srgbClr val="C00000"/>
                </a:solidFill>
                <a:effectLst>
                  <a:outerShdw blurRad="38100" dist="38100" dir="2700000" algn="tl">
                    <a:srgbClr val="000000">
                      <a:alpha val="43137"/>
                    </a:srgbClr>
                  </a:outerShdw>
                </a:effectLst>
                <a:cs typeface="B Nazanin" pitchFamily="2" charset="-78"/>
              </a:rPr>
              <a:t>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just"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فکر می کنند ضعیف و درمانده هستند.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دیگران را کنترل می کنند.</a:t>
            </a: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اختلال جنسی دارند.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کودک درون آنها رشد نکرده و بالغ نشدند.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قابل اعتماد نیستند.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lnSpc>
                <a:spcPct val="150000"/>
              </a:lnSpc>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دخترو پسری که در زندگی هدف مند نیستند.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7106" name="Picture 2" descr="C:\Documents and Settings\x\Desktop\MH\عکس\CA2IZ2EECAG44439CALHMR15CAGJ9AT2CAWBAILVCAS8XFUTCAGR39BUCARPPFPHCAD7SKN2CAQBUQF9CAM8ONS9CAWW1GPRCACBSE2GCA37NEBXCA2LAI6SCAO0JBGZCAIMDSFVCA7L5ACOCAMRXP88CACE.jpg"/>
          <p:cNvPicPr>
            <a:picLocks noChangeAspect="1" noChangeArrowheads="1"/>
          </p:cNvPicPr>
          <p:nvPr/>
        </p:nvPicPr>
        <p:blipFill>
          <a:blip r:embed="rId2"/>
          <a:srcRect/>
          <a:stretch>
            <a:fillRect/>
          </a:stretch>
        </p:blipFill>
        <p:spPr bwMode="auto">
          <a:xfrm>
            <a:off x="228600" y="4419600"/>
            <a:ext cx="2143125" cy="2143125"/>
          </a:xfrm>
          <a:prstGeom prst="rect">
            <a:avLst/>
          </a:prstGeom>
          <a:noFill/>
        </p:spPr>
      </p:pic>
    </p:spTree>
  </p:cSld>
  <p:clrMapOvr>
    <a:masterClrMapping/>
  </p:clrMapOvr>
  <p:transition>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6629400"/>
          </a:xfrm>
        </p:spPr>
        <p:txBody>
          <a:bodyPr>
            <a:noAutofit/>
          </a:bodyPr>
          <a:lstStyle/>
          <a:p>
            <a:pPr rtl="1"/>
            <a:r>
              <a:rPr lang="fa-IR" b="1" dirty="0" smtClean="0">
                <a:solidFill>
                  <a:srgbClr val="C00000"/>
                </a:solidFill>
                <a:effectLst>
                  <a:outerShdw blurRad="38100" dist="38100" dir="2700000" algn="tl">
                    <a:srgbClr val="000000">
                      <a:alpha val="43137"/>
                    </a:srgbClr>
                  </a:outerShdw>
                </a:effectLst>
                <a:cs typeface="B Nazanin" pitchFamily="2" charset="-78"/>
              </a:rPr>
              <a:t>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عواطف و احساسات خود را بیان نمی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نمی توانند یا نمی خواهند درباره احساسات خود صحبت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از روابط قبلی خود هستند التیام نیافتند.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هنوز خشم و انزجار شدیدی نسبت به معشوق قبلی خود دردل دارند.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هنوز بخاطر ارتباط قبلی احساس گناه                می کنند و خود را مسئول می دانند.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b="1" dirty="0" smtClean="0">
                <a:solidFill>
                  <a:schemeClr val="tx1"/>
                </a:solidFill>
                <a:effectLst>
                  <a:outerShdw blurRad="38100" dist="38100" dir="2700000" algn="tl">
                    <a:srgbClr val="000000">
                      <a:alpha val="43137"/>
                    </a:srgbClr>
                  </a:outerShdw>
                </a:effectLst>
                <a:cs typeface="B Nazanin" pitchFamily="2" charset="-78"/>
              </a:rPr>
              <a:t>دختر و پسری که خانواده ای آزار دهنده دارند و نمی توانند در مقابل خانواده از همسر خود حمایت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spTree>
  </p:cSld>
  <p:clrMapOvr>
    <a:masterClrMapping/>
  </p:clrMapOvr>
  <p:transition>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
            <a:ext cx="8915400" cy="6629400"/>
          </a:xfrm>
        </p:spPr>
        <p:txBody>
          <a:bodyPr>
            <a:noAutofit/>
          </a:bodyPr>
          <a:lstStyle/>
          <a:p>
            <a:pPr rtl="1"/>
            <a:r>
              <a:rPr lang="fa-IR" b="1" dirty="0" smtClean="0">
                <a:solidFill>
                  <a:srgbClr val="C00000"/>
                </a:solidFill>
                <a:effectLst>
                  <a:outerShdw blurRad="38100" dist="38100" dir="2700000" algn="tl">
                    <a:srgbClr val="000000">
                      <a:alpha val="43137"/>
                    </a:srgbClr>
                  </a:outerShdw>
                </a:effectLst>
                <a:cs typeface="B Nazanin" pitchFamily="2" charset="-78"/>
              </a:rPr>
              <a:t>افرادی که برای ازدواج مناسب هم نیستند:</a:t>
            </a:r>
            <a:endParaRPr lang="en-US" sz="4400" b="1" dirty="0" smtClean="0">
              <a:solidFill>
                <a:srgbClr val="C00000"/>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تفاوت سنی زیاد با یکدیگردارند.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و پسری که تفاوت دینی و مذهبی با یکدیگردارند.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و پسری که تفاوت های اجتماعی، قومی ، تحصیلی با یکدیگردارند.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دادن و دختر گرفتن از یک خانواده.</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r" rtl="1">
              <a:buFont typeface="Arial" pitchFamily="34" charset="0"/>
              <a:buChar char="•"/>
            </a:pPr>
            <a:r>
              <a:rPr lang="fa-IR" sz="3600" b="1" dirty="0" smtClean="0">
                <a:solidFill>
                  <a:schemeClr val="tx1"/>
                </a:solidFill>
                <a:effectLst>
                  <a:outerShdw blurRad="38100" dist="38100" dir="2700000" algn="tl">
                    <a:srgbClr val="000000">
                      <a:alpha val="43137"/>
                    </a:srgbClr>
                  </a:outerShdw>
                </a:effectLst>
                <a:cs typeface="B Nazanin" pitchFamily="2" charset="-78"/>
              </a:rPr>
              <a:t>دختر و پسری که از یکدیگر دور هستند. همیشه روی خوب سکه را آشکار می سازند.</a:t>
            </a:r>
            <a:endParaRPr lang="en-US" sz="36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buFont typeface="Arial" pitchFamily="34" charset="0"/>
              <a:buChar char="•"/>
            </a:pP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r" rtl="1"/>
            <a:endParaRPr lang="en-US" sz="2800" b="1" dirty="0" smtClean="0">
              <a:solidFill>
                <a:srgbClr val="9966FF"/>
              </a:solidFill>
              <a:effectLst>
                <a:outerShdw blurRad="38100" dist="38100" dir="2700000" algn="tl">
                  <a:srgbClr val="000000">
                    <a:alpha val="43137"/>
                  </a:srgbClr>
                </a:outerShdw>
              </a:effectLst>
              <a:cs typeface="B Titr" pitchFamily="2" charset="-78"/>
            </a:endParaRPr>
          </a:p>
        </p:txBody>
      </p:sp>
      <p:pic>
        <p:nvPicPr>
          <p:cNvPr id="48130" name="Picture 2" descr="C:\Documents and Settings\x\Desktop\MH\عکس\CAUGHLTACAJNW914CAP7YQFVCAYV9VT0CABMVX69CAJ0Q54ICA5NIJOVCA0XKKFBCAJ55TMECA4ITZHJCAK6YMWCCAZVNO3CCAJA1F10CA4C13RBCAX4EAH0CANO0I4VCAPLIQMLCALW1HU4CAC9TDIECALE.jpg"/>
          <p:cNvPicPr>
            <a:picLocks noChangeAspect="1" noChangeArrowheads="1"/>
          </p:cNvPicPr>
          <p:nvPr/>
        </p:nvPicPr>
        <p:blipFill>
          <a:blip r:embed="rId2"/>
          <a:srcRect/>
          <a:stretch>
            <a:fillRect/>
          </a:stretch>
        </p:blipFill>
        <p:spPr bwMode="auto">
          <a:xfrm>
            <a:off x="228600" y="4800600"/>
            <a:ext cx="2057400" cy="1676400"/>
          </a:xfrm>
          <a:prstGeom prst="rect">
            <a:avLst/>
          </a:prstGeom>
          <a:noFill/>
        </p:spPr>
      </p:pic>
    </p:spTree>
  </p:cSld>
  <p:clrMapOvr>
    <a:masterClrMapping/>
  </p:clrMapOvr>
  <p:transition>
    <p:newsfla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FF0000"/>
                </a:solidFill>
                <a:effectLst>
                  <a:outerShdw blurRad="38100" dist="38100" dir="2700000" algn="tl">
                    <a:srgbClr val="000000">
                      <a:alpha val="43137"/>
                    </a:srgbClr>
                  </a:outerShdw>
                </a:effectLst>
                <a:cs typeface="B Titr" pitchFamily="2" charset="-78"/>
              </a:rPr>
              <a:t>روابطی که مناسب نیستند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یکی از طرفین بیشتر عشق بورزد.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در آن یک نفر احساس کند طرف مقابل نیاز به تغییر دارد.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در آن یک نفر می خواهد دیگری را نجات دهد.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در آن به همسر آینده خود به چشم یک الگو یا آموزگار نگاه می کنید.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تنها به دلیل چند ویژگی خاص ایجاد شود وتداوم یابد.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ای که به دلیل لجاجت و سرکشی با خانواده ایجاد شود و تداوم یابد.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با کسی که در تضاد کامل با معشوق یا نامزد قبلی فرد باشد.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رابطه با فردی که با یک نفر دیگر است.</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228600"/>
            <a:ext cx="4648200" cy="6248400"/>
          </a:xfrm>
        </p:spPr>
        <p:txBody>
          <a:bodyPr>
            <a:noAutofit/>
          </a:bodyPr>
          <a:lstStyle/>
          <a:p>
            <a:pPr algn="just" rtl="1"/>
            <a:r>
              <a:rPr lang="fa-IR" sz="2800" b="1" dirty="0" smtClean="0">
                <a:solidFill>
                  <a:srgbClr val="9966FF"/>
                </a:solidFill>
                <a:effectLst>
                  <a:outerShdw blurRad="38100" dist="38100" dir="2700000" algn="tl">
                    <a:srgbClr val="000000">
                      <a:alpha val="43137"/>
                    </a:srgbClr>
                  </a:outerShdw>
                </a:effectLst>
                <a:cs typeface="B Titr" pitchFamily="2" charset="-78"/>
              </a:rPr>
              <a:t> </a:t>
            </a:r>
          </a:p>
          <a:p>
            <a:pPr algn="just" rtl="1"/>
            <a:r>
              <a:rPr lang="fa-IR" sz="3600" b="1" dirty="0" smtClean="0">
                <a:solidFill>
                  <a:srgbClr val="FF6600"/>
                </a:solidFill>
                <a:effectLst>
                  <a:outerShdw blurRad="38100" dist="38100" dir="2700000" algn="tl">
                    <a:srgbClr val="000000">
                      <a:alpha val="43137"/>
                    </a:srgbClr>
                  </a:outerShdw>
                </a:effectLst>
                <a:cs typeface="B Titr" pitchFamily="2" charset="-78"/>
              </a:rPr>
              <a:t>13. بعد اجتماعی ازدواج</a:t>
            </a:r>
          </a:p>
          <a:p>
            <a:pPr algn="just" rtl="1"/>
            <a:r>
              <a:rPr lang="fa-IR" sz="3600" b="1" dirty="0" smtClean="0">
                <a:solidFill>
                  <a:srgbClr val="9966FF"/>
                </a:solidFill>
                <a:effectLst>
                  <a:outerShdw blurRad="38100" dist="38100" dir="2700000" algn="tl">
                    <a:srgbClr val="000000">
                      <a:alpha val="43137"/>
                    </a:srgbClr>
                  </a:outerShdw>
                </a:effectLst>
                <a:cs typeface="B Titr" pitchFamily="2" charset="-78"/>
              </a:rPr>
              <a:t> </a:t>
            </a:r>
            <a:r>
              <a:rPr lang="fa-IR" sz="3600" b="1" dirty="0" smtClean="0">
                <a:solidFill>
                  <a:schemeClr val="tx1"/>
                </a:solidFill>
                <a:effectLst>
                  <a:outerShdw blurRad="38100" dist="38100" dir="2700000" algn="tl">
                    <a:srgbClr val="000000">
                      <a:alpha val="43137"/>
                    </a:srgbClr>
                  </a:outerShdw>
                </a:effectLst>
                <a:cs typeface="B Yagut" pitchFamily="2" charset="-78"/>
              </a:rPr>
              <a:t>برگزاری در مراسم یک نوع اعلان رسمی به دیگران است که ما زن و شوهریم.</a:t>
            </a:r>
            <a:endParaRPr lang="en-US" sz="3600" b="1" dirty="0" smtClean="0">
              <a:solidFill>
                <a:schemeClr val="tx1"/>
              </a:solidFill>
              <a:effectLst>
                <a:outerShdw blurRad="38100" dist="38100" dir="2700000" algn="tl">
                  <a:srgbClr val="000000">
                    <a:alpha val="43137"/>
                  </a:srgbClr>
                </a:outerShdw>
              </a:effectLst>
              <a:cs typeface="B Yagut" pitchFamily="2" charset="-78"/>
            </a:endParaRPr>
          </a:p>
        </p:txBody>
      </p:sp>
      <p:pic>
        <p:nvPicPr>
          <p:cNvPr id="6146" name="Picture 2" descr="C:\Users\123\Desktop\New folder (2)\Love.jpg"/>
          <p:cNvPicPr>
            <a:picLocks noChangeAspect="1" noChangeArrowheads="1"/>
          </p:cNvPicPr>
          <p:nvPr/>
        </p:nvPicPr>
        <p:blipFill>
          <a:blip r:embed="rId2"/>
          <a:srcRect/>
          <a:stretch>
            <a:fillRect/>
          </a:stretch>
        </p:blipFill>
        <p:spPr bwMode="auto">
          <a:xfrm>
            <a:off x="228600" y="304800"/>
            <a:ext cx="3962400" cy="5880100"/>
          </a:xfrm>
          <a:prstGeom prst="rect">
            <a:avLst/>
          </a:prstGeom>
          <a:noFill/>
        </p:spPr>
      </p:pic>
    </p:spTree>
  </p:cSld>
  <p:clrMapOvr>
    <a:masterClrMapping/>
  </p:clrMapOvr>
  <p:transition>
    <p:newsfla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4800" b="1" dirty="0" smtClean="0">
                <a:solidFill>
                  <a:srgbClr val="C00000"/>
                </a:solidFill>
                <a:effectLst>
                  <a:outerShdw blurRad="38100" dist="38100" dir="2700000" algn="tl">
                    <a:srgbClr val="000000">
                      <a:alpha val="43137"/>
                    </a:srgbClr>
                  </a:outerShdw>
                </a:effectLst>
                <a:cs typeface="B Yagut" pitchFamily="2" charset="-78"/>
              </a:rPr>
              <a:t>آشنایی:</a:t>
            </a:r>
          </a:p>
          <a:p>
            <a:pPr algn="just" rtl="1"/>
            <a:r>
              <a:rPr lang="fa-IR" sz="4800" b="1" dirty="0" smtClean="0">
                <a:solidFill>
                  <a:schemeClr val="tx1"/>
                </a:solidFill>
                <a:effectLst>
                  <a:outerShdw blurRad="38100" dist="38100" dir="2700000" algn="tl">
                    <a:srgbClr val="000000">
                      <a:alpha val="43137"/>
                    </a:srgbClr>
                  </a:outerShdw>
                </a:effectLst>
                <a:cs typeface="B Yagut" pitchFamily="2" charset="-78"/>
              </a:rPr>
              <a:t> یک جریان یا فرایند تبادل اطلاعات وعواطف بین دو نفر از جنس مقابل زیر نظر خانواده بمنظور تصمیم گیری برای ازدواج است.</a:t>
            </a:r>
          </a:p>
          <a:p>
            <a:pPr algn="just" rtl="1"/>
            <a:endParaRPr lang="en-US" sz="4800" b="1" dirty="0">
              <a:solidFill>
                <a:schemeClr val="tx1"/>
              </a:solidFill>
              <a:effectLst>
                <a:outerShdw blurRad="38100" dist="38100" dir="2700000" algn="tl">
                  <a:srgbClr val="000000">
                    <a:alpha val="43137"/>
                  </a:srgbClr>
                </a:outerShdw>
              </a:effectLst>
              <a:cs typeface="B Yagut" pitchFamily="2" charset="-78"/>
            </a:endParaRPr>
          </a:p>
        </p:txBody>
      </p:sp>
      <p:pic>
        <p:nvPicPr>
          <p:cNvPr id="49154" name="Picture 2" descr="C:\Documents and Settings\x\Desktop\MH\عکس\12646328_533x400.jpg"/>
          <p:cNvPicPr>
            <a:picLocks noChangeAspect="1" noChangeArrowheads="1"/>
          </p:cNvPicPr>
          <p:nvPr/>
        </p:nvPicPr>
        <p:blipFill>
          <a:blip r:embed="rId2"/>
          <a:srcRect/>
          <a:stretch>
            <a:fillRect/>
          </a:stretch>
        </p:blipFill>
        <p:spPr bwMode="auto">
          <a:xfrm>
            <a:off x="381000" y="3657600"/>
            <a:ext cx="2995613" cy="2819400"/>
          </a:xfrm>
          <a:prstGeom prst="rect">
            <a:avLst/>
          </a:prstGeom>
          <a:noFill/>
        </p:spPr>
      </p:pic>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10600" cy="5867400"/>
          </a:xfrm>
        </p:spPr>
        <p:txBody>
          <a:bodyPr>
            <a:noAutofit/>
          </a:bodyPr>
          <a:lstStyle/>
          <a:p>
            <a:pPr algn="just">
              <a:lnSpc>
                <a:spcPct val="150000"/>
              </a:lnSpc>
            </a:pPr>
            <a:r>
              <a:rPr lang="fa-IR" sz="4400" b="1" dirty="0" smtClean="0">
                <a:solidFill>
                  <a:schemeClr val="tx1"/>
                </a:solidFill>
                <a:cs typeface="2 Nazanin" pitchFamily="2" charset="-78"/>
              </a:rPr>
              <a:t>چرا زن و شوهر در زیر یک سقف زندگی میکنند ،اما خیلی از هم دورند؟ به یک نقطه توقف رسیدند و طلاق </a:t>
            </a:r>
            <a:r>
              <a:rPr lang="fa-IR" sz="4400" b="1" dirty="0" smtClean="0">
                <a:solidFill>
                  <a:schemeClr val="tx1"/>
                </a:solidFill>
                <a:cs typeface="2 Yagut" pitchFamily="2" charset="-78"/>
              </a:rPr>
              <a:t>روانی، عاطفی بین آنها وجود دارد؟                </a:t>
            </a:r>
            <a:endParaRPr lang="en-US" sz="4000" dirty="0">
              <a:solidFill>
                <a:schemeClr val="tx1"/>
              </a:solidFill>
              <a:cs typeface="2 Yagut" pitchFamily="2" charset="-78"/>
            </a:endParaRPr>
          </a:p>
        </p:txBody>
      </p:sp>
      <p:pic>
        <p:nvPicPr>
          <p:cNvPr id="15361" name="Picture 1" descr="C:\Documents and Settings\x\Desktop\MH\عکس\11_(184).jpg"/>
          <p:cNvPicPr>
            <a:picLocks noChangeAspect="1" noChangeArrowheads="1"/>
          </p:cNvPicPr>
          <p:nvPr/>
        </p:nvPicPr>
        <p:blipFill>
          <a:blip r:embed="rId2" cstate="print"/>
          <a:srcRect/>
          <a:stretch>
            <a:fillRect/>
          </a:stretch>
        </p:blipFill>
        <p:spPr bwMode="auto">
          <a:xfrm>
            <a:off x="381000" y="4648200"/>
            <a:ext cx="2667000" cy="1981200"/>
          </a:xfrm>
          <a:prstGeom prst="rect">
            <a:avLst/>
          </a:prstGeom>
          <a:noFill/>
        </p:spPr>
      </p:pic>
    </p:spTree>
  </p:cSld>
  <p:clrMapOvr>
    <a:masterClrMapping/>
  </p:clrMapOvr>
  <p:transition>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8800" b="1" dirty="0" smtClean="0">
                <a:solidFill>
                  <a:srgbClr val="FF33CC"/>
                </a:solidFill>
                <a:effectLst>
                  <a:outerShdw blurRad="38100" dist="38100" dir="2700000" algn="tl">
                    <a:srgbClr val="000000">
                      <a:alpha val="43137"/>
                    </a:srgbClr>
                  </a:outerShdw>
                </a:effectLst>
                <a:cs typeface="B Yagut" pitchFamily="2" charset="-78"/>
              </a:rPr>
              <a:t>آشنایی:</a:t>
            </a:r>
          </a:p>
          <a:p>
            <a:pPr algn="just" rtl="1"/>
            <a:r>
              <a:rPr lang="fa-IR" sz="4800" b="1" dirty="0" smtClean="0">
                <a:solidFill>
                  <a:schemeClr val="tx1"/>
                </a:solidFill>
                <a:effectLst>
                  <a:outerShdw blurRad="38100" dist="38100" dir="2700000" algn="tl">
                    <a:srgbClr val="000000">
                      <a:alpha val="43137"/>
                    </a:srgbClr>
                  </a:outerShdw>
                </a:effectLst>
                <a:cs typeface="B Yagut" pitchFamily="2" charset="-78"/>
              </a:rPr>
              <a:t> </a:t>
            </a:r>
            <a:endParaRPr lang="en-US" sz="4800" b="1" dirty="0">
              <a:solidFill>
                <a:schemeClr val="tx1"/>
              </a:solidFill>
              <a:effectLst>
                <a:outerShdw blurRad="38100" dist="38100" dir="2700000" algn="tl">
                  <a:srgbClr val="000000">
                    <a:alpha val="43137"/>
                  </a:srgbClr>
                </a:outerShdw>
              </a:effectLst>
              <a:cs typeface="B Yagut" pitchFamily="2" charset="-78"/>
            </a:endParaRPr>
          </a:p>
        </p:txBody>
      </p:sp>
      <p:pic>
        <p:nvPicPr>
          <p:cNvPr id="4" name="Picture 2" descr="C:\Documents and Settings\x\Desktop\MH\عکس\12646328_533x400.jpg"/>
          <p:cNvPicPr>
            <a:picLocks noChangeAspect="1" noChangeArrowheads="1"/>
          </p:cNvPicPr>
          <p:nvPr/>
        </p:nvPicPr>
        <p:blipFill>
          <a:blip r:embed="rId2"/>
          <a:srcRect/>
          <a:stretch>
            <a:fillRect/>
          </a:stretch>
        </p:blipFill>
        <p:spPr bwMode="auto">
          <a:xfrm>
            <a:off x="914400" y="1524000"/>
            <a:ext cx="7391400" cy="3810000"/>
          </a:xfrm>
          <a:prstGeom prst="rect">
            <a:avLst/>
          </a:prstGeom>
          <a:noFill/>
        </p:spPr>
      </p:pic>
    </p:spTree>
  </p:cSld>
  <p:clrMapOvr>
    <a:masterClrMapping/>
  </p:clrMapOvr>
  <p:transition>
    <p:newsfla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00CC00"/>
                </a:solidFill>
                <a:effectLst>
                  <a:outerShdw blurRad="38100" dist="38100" dir="2700000" algn="tl">
                    <a:srgbClr val="000000">
                      <a:alpha val="43137"/>
                    </a:srgbClr>
                  </a:outerShdw>
                </a:effectLst>
                <a:cs typeface="B Titr" pitchFamily="2" charset="-78"/>
              </a:rPr>
              <a:t>ملاک های دو طرف برای آشنایی :</a:t>
            </a:r>
            <a:endParaRPr lang="en-US" sz="2800" b="1" dirty="0" smtClean="0">
              <a:solidFill>
                <a:srgbClr val="00CC00"/>
              </a:solidFill>
              <a:effectLst>
                <a:outerShdw blurRad="38100" dist="38100" dir="2700000" algn="tl">
                  <a:srgbClr val="000000">
                    <a:alpha val="43137"/>
                  </a:srgbClr>
                </a:outerShdw>
              </a:effectLst>
              <a:cs typeface="B Titr"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1-صداقت</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2- وفاداری و تعهد</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3-حساسیت</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4- خونگرمی</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5-مهربانی</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6-خلق و خو</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7-ملایمت</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8-صبر و شکیبایی</a:t>
            </a: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9-متانت و سنگینی</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7171" name="Picture 3" descr="C:\Users\123\Desktop\New folder (2)\mihanpatogh34ddf0f7dabbf1a8436b76f8212c6875_wht_cascade.jpg"/>
          <p:cNvPicPr>
            <a:picLocks noChangeAspect="1" noChangeArrowheads="1"/>
          </p:cNvPicPr>
          <p:nvPr/>
        </p:nvPicPr>
        <p:blipFill>
          <a:blip r:embed="rId2"/>
          <a:srcRect/>
          <a:stretch>
            <a:fillRect/>
          </a:stretch>
        </p:blipFill>
        <p:spPr bwMode="auto">
          <a:xfrm>
            <a:off x="0" y="-457200"/>
            <a:ext cx="4114800" cy="7315200"/>
          </a:xfrm>
          <a:prstGeom prst="rect">
            <a:avLst/>
          </a:prstGeom>
          <a:noFill/>
        </p:spPr>
      </p:pic>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IKCHER\عکس\1111.JPG"/>
          <p:cNvPicPr>
            <a:picLocks noChangeAspect="1" noChangeArrowheads="1"/>
          </p:cNvPicPr>
          <p:nvPr/>
        </p:nvPicPr>
        <p:blipFill>
          <a:blip r:embed="rId2"/>
          <a:srcRect/>
          <a:stretch>
            <a:fillRect/>
          </a:stretch>
        </p:blipFill>
        <p:spPr bwMode="auto">
          <a:xfrm>
            <a:off x="0" y="4419600"/>
            <a:ext cx="2438400" cy="2438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C00000"/>
                </a:solidFill>
                <a:effectLst>
                  <a:outerShdw blurRad="38100" dist="38100" dir="2700000" algn="tl">
                    <a:srgbClr val="000000">
                      <a:alpha val="43137"/>
                    </a:srgbClr>
                  </a:outerShdw>
                </a:effectLst>
                <a:cs typeface="B Titr" pitchFamily="2" charset="-78"/>
              </a:rPr>
              <a:t>چهار فایده آشنایی :</a:t>
            </a:r>
            <a:endParaRPr lang="en-US" sz="2800" b="1" dirty="0" smtClean="0">
              <a:solidFill>
                <a:srgbClr val="C00000"/>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1. مشاهده متفاوت بودن دختر و پسر با یکدیگر – آشنا شدن به فرد کمک می کند تا این تفاوتها را از نزدیک درک کنند.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2. این تعامل به فرد کمک می کند تا خود را بهتر محک زده و بهتر بشناسد.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3. در فرایند آشنایی فرد می فهمد از چه چیزهایی خوشش می آید واز چه چیزهایی خوشش نمی آید. فرد میفهمد از چه خصلتهایی راحت است و خوش اش می آید و چه خصلتهائی او را ناراحت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4. آشنایی به مهارت ارتباطی فرد کمک می کند ، فرصت مناسبی برای تجربه کردن است تا شیوه های مهارت ارتباطی خود</a:t>
            </a: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 را بررسی کند.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276600"/>
            <a:ext cx="2324100" cy="3581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0000"/>
                </a:solidFill>
                <a:effectLst>
                  <a:outerShdw blurRad="38100" dist="38100" dir="2700000" algn="tl">
                    <a:srgbClr val="000000">
                      <a:alpha val="43137"/>
                    </a:srgbClr>
                  </a:outerShdw>
                </a:effectLst>
                <a:cs typeface="B Titr" pitchFamily="2" charset="-78"/>
              </a:rPr>
              <a:t>محدودیت های آشنایی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1.در فرایند آشنایی هر دو طرف تلاش می کنند تا فقط جنبه های مثبت خود را بیان کنند.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2. دور شدن از دوستان و فعالیت های معمول روزمره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3. کوتاهی در مواجهه با موضوعات ومسائل مشترک در زمان آشنایی.</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4.آشنایی در صورتی که بدون حدو مرز باشد آمادگی هر دو نفر را برای ازدواج تضعیف می کند.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lnSpc>
                <a:spcPct val="150000"/>
              </a:lnSpc>
            </a:pPr>
            <a:r>
              <a:rPr lang="fa-IR" sz="2800" b="1" dirty="0" smtClean="0">
                <a:solidFill>
                  <a:schemeClr val="tx1"/>
                </a:solidFill>
                <a:effectLst>
                  <a:outerShdw blurRad="38100" dist="38100" dir="2700000" algn="tl">
                    <a:srgbClr val="000000">
                      <a:alpha val="43137"/>
                    </a:srgbClr>
                  </a:outerShdw>
                </a:effectLst>
                <a:cs typeface="B Nazanin" pitchFamily="2" charset="-78"/>
              </a:rPr>
              <a:t>5.آشنایی شرط لازم است اما کافی نیست.</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sz="2800" b="1" dirty="0" smtClean="0">
                <a:solidFill>
                  <a:srgbClr val="FF33CC"/>
                </a:solidFill>
                <a:effectLst>
                  <a:outerShdw blurRad="38100" dist="38100" dir="2700000" algn="tl">
                    <a:srgbClr val="000000">
                      <a:alpha val="43137"/>
                    </a:srgbClr>
                  </a:outerShdw>
                </a:effectLst>
                <a:cs typeface="B Titr" pitchFamily="2" charset="-78"/>
              </a:rPr>
              <a:t>اشتباهات رایج در آشنایی :</a:t>
            </a:r>
            <a:endParaRPr lang="en-US" sz="2800" b="1" dirty="0" smtClean="0">
              <a:solidFill>
                <a:srgbClr val="FF33CC"/>
              </a:solidFill>
              <a:effectLst>
                <a:outerShdw blurRad="38100" dist="38100" dir="2700000" algn="tl">
                  <a:srgbClr val="000000">
                    <a:alpha val="43137"/>
                  </a:srgbClr>
                </a:outerShdw>
              </a:effectLst>
              <a:cs typeface="B Titr" pitchFamily="2" charset="-78"/>
            </a:endParaRPr>
          </a:p>
          <a:p>
            <a:pPr lvl="0" algn="just" rtl="1"/>
            <a:r>
              <a:rPr lang="fa-IR" b="1" dirty="0" smtClean="0">
                <a:solidFill>
                  <a:srgbClr val="CC00CC"/>
                </a:solidFill>
                <a:effectLst>
                  <a:outerShdw blurRad="38100" dist="38100" dir="2700000" algn="tl">
                    <a:srgbClr val="000000">
                      <a:alpha val="43137"/>
                    </a:srgbClr>
                  </a:outerShdw>
                </a:effectLst>
                <a:cs typeface="B Nazanin" pitchFamily="2" charset="-78"/>
              </a:rPr>
              <a:t>1- سئوالات کافی نمی پرسم به چند دلیل :</a:t>
            </a:r>
            <a:endParaRPr lang="en-US" b="1" dirty="0" smtClean="0">
              <a:solidFill>
                <a:srgbClr val="CC00CC"/>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الف- نکنه از من همان سوالات را بپرسد.  </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ب – ارتباط عاشقانه را مخدوش شود.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ج – نمی خواهیم در برخی مواقع جواب سئوالات خود را بدانیم.</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د – نمی دانم درباره چه موضوعاتی سئوال کنم.</a:t>
            </a:r>
            <a:endParaRPr lang="en-US" b="1" dirty="0">
              <a:solidFill>
                <a:schemeClr val="tx1"/>
              </a:solidFill>
              <a:effectLst>
                <a:outerShdw blurRad="38100" dist="38100" dir="2700000" algn="tl">
                  <a:srgbClr val="000000">
                    <a:alpha val="43137"/>
                  </a:srgbClr>
                </a:outerShdw>
              </a:effectLst>
              <a:cs typeface="B Nazanin" pitchFamily="2" charset="-78"/>
            </a:endParaRPr>
          </a:p>
        </p:txBody>
      </p:sp>
      <p:pic>
        <p:nvPicPr>
          <p:cNvPr id="8194" name="Picture 2" descr="C:\Users\123\Desktop\New folder (2)\1_55871199132903940294.gif"/>
          <p:cNvPicPr>
            <a:picLocks noChangeAspect="1" noChangeArrowheads="1" noCrop="1"/>
          </p:cNvPicPr>
          <p:nvPr/>
        </p:nvPicPr>
        <p:blipFill>
          <a:blip r:embed="rId2"/>
          <a:srcRect/>
          <a:stretch>
            <a:fillRect/>
          </a:stretch>
        </p:blipFill>
        <p:spPr bwMode="auto">
          <a:xfrm>
            <a:off x="609600" y="3946814"/>
            <a:ext cx="2667000" cy="2606386"/>
          </a:xfrm>
          <a:prstGeom prst="rect">
            <a:avLst/>
          </a:prstGeom>
          <a:noFill/>
        </p:spPr>
      </p:pic>
    </p:spTree>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b="1" dirty="0" smtClean="0">
                <a:solidFill>
                  <a:srgbClr val="CC00CC"/>
                </a:solidFill>
                <a:effectLst>
                  <a:outerShdw blurRad="38100" dist="38100" dir="2700000" algn="tl">
                    <a:srgbClr val="000000">
                      <a:alpha val="43137"/>
                    </a:srgbClr>
                  </a:outerShdw>
                </a:effectLst>
                <a:cs typeface="B Nazanin" pitchFamily="2" charset="-78"/>
              </a:rPr>
              <a:t>2- نشانه های هشدار دهنده را نادیده می گیریم:</a:t>
            </a:r>
            <a:endParaRPr lang="en-US" b="1" dirty="0" smtClean="0">
              <a:solidFill>
                <a:srgbClr val="CC00CC"/>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الف- کارهای اور ا توجیه می کنیم. </a:t>
            </a:r>
            <a:r>
              <a:rPr lang="fa-IR" sz="2000" b="1" dirty="0" smtClean="0">
                <a:solidFill>
                  <a:schemeClr val="tx1"/>
                </a:solidFill>
                <a:effectLst>
                  <a:outerShdw blurRad="38100" dist="38100" dir="2700000" algn="tl">
                    <a:srgbClr val="000000">
                      <a:alpha val="43137"/>
                    </a:srgbClr>
                  </a:outerShdw>
                </a:effectLst>
                <a:cs typeface="B Nazanin" pitchFamily="2" charset="-78"/>
              </a:rPr>
              <a:t>(سیگار می کشد، خیلی ها سیگار می کشند)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 – مسائل را کم اهمیت جلوه می دهیم. خیلی ها در ابتدای زندگی با مسائل مواجه هستند بعداً حل می شود.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ج- مسائل و مشکلات را انکار می کنیم.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CC00CC"/>
                </a:solidFill>
                <a:effectLst>
                  <a:outerShdw blurRad="38100" dist="38100" dir="2700000" algn="tl">
                    <a:srgbClr val="000000">
                      <a:alpha val="43137"/>
                    </a:srgbClr>
                  </a:outerShdw>
                </a:effectLst>
                <a:cs typeface="B Nazanin" pitchFamily="2" charset="-78"/>
              </a:rPr>
              <a:t>3- عجولانه و زودهنگام سازش می کنیم.</a:t>
            </a:r>
            <a:endParaRPr lang="en-US" b="1" dirty="0" smtClean="0">
              <a:solidFill>
                <a:srgbClr val="CC00CC"/>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الف – از باورها وارزش های خود چشم پوشی می کنیم.</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ب – از علائق و فعالیت های خود دست بر می داریم.</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ج – از دوستان و خانواده کناره گیری می کنیم.</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9218" name="Picture 2" descr="C:\Users\123\Desktop\New folder (2)\1_1_4wlgje4n.gif"/>
          <p:cNvPicPr>
            <a:picLocks noChangeAspect="1" noChangeArrowheads="1" noCrop="1"/>
          </p:cNvPicPr>
          <p:nvPr/>
        </p:nvPicPr>
        <p:blipFill>
          <a:blip r:embed="rId2"/>
          <a:srcRect/>
          <a:stretch>
            <a:fillRect/>
          </a:stretch>
        </p:blipFill>
        <p:spPr bwMode="auto">
          <a:xfrm>
            <a:off x="304800" y="4343400"/>
            <a:ext cx="2286000" cy="2286000"/>
          </a:xfrm>
          <a:prstGeom prst="rect">
            <a:avLst/>
          </a:prstGeom>
          <a:noFill/>
        </p:spPr>
      </p:pic>
    </p:spTree>
  </p:cSld>
  <p:clrMapOvr>
    <a:masterClrMapping/>
  </p:clrMapOvr>
  <p:transition>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4- تسلیم نیاز جنسی می شویم.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5- تسلیم زرق و برق های مادی و ظاهری می شویم.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6- تعهد را مقدم بر تفاهم بدانیم.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7-تردید های خود را نادیده بگیریم.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8-تفاهم را بر علاقه و محبت مقدم بداریم.</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9-بر این باور هستیم که فرد مقابل ما تغییر خواهد کرد.</a:t>
            </a:r>
            <a:endParaRPr lang="en-US" b="1" dirty="0" smtClean="0">
              <a:solidFill>
                <a:srgbClr val="9933FF"/>
              </a:solidFill>
              <a:effectLst>
                <a:outerShdw blurRad="38100" dist="38100" dir="2700000" algn="tl">
                  <a:srgbClr val="000000">
                    <a:alpha val="43137"/>
                  </a:srgbClr>
                </a:outerShdw>
              </a:effectLst>
              <a:cs typeface="B Nazanin" pitchFamily="2" charset="-78"/>
            </a:endParaRP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10-بر این باور هستیم که پس از ازدواج مشکلات کم       </a:t>
            </a:r>
          </a:p>
          <a:p>
            <a:pPr algn="just" rtl="1"/>
            <a:r>
              <a:rPr lang="fa-IR" b="1" dirty="0" smtClean="0">
                <a:solidFill>
                  <a:srgbClr val="9933FF"/>
                </a:solidFill>
                <a:effectLst>
                  <a:outerShdw blurRad="38100" dist="38100" dir="2700000" algn="tl">
                    <a:srgbClr val="000000">
                      <a:alpha val="43137"/>
                    </a:srgbClr>
                  </a:outerShdw>
                </a:effectLst>
                <a:cs typeface="B Nazanin" pitchFamily="2" charset="-78"/>
              </a:rPr>
              <a:t>می شود.</a:t>
            </a:r>
            <a:endParaRPr lang="en-US" b="1" dirty="0">
              <a:solidFill>
                <a:srgbClr val="9933FF"/>
              </a:solidFill>
              <a:effectLst>
                <a:outerShdw blurRad="38100" dist="38100" dir="2700000" algn="tl">
                  <a:srgbClr val="000000">
                    <a:alpha val="43137"/>
                  </a:srgbClr>
                </a:outerShdw>
              </a:effectLst>
              <a:cs typeface="B Nazanin" pitchFamily="2" charset="-78"/>
            </a:endParaRPr>
          </a:p>
        </p:txBody>
      </p:sp>
      <p:pic>
        <p:nvPicPr>
          <p:cNvPr id="10242" name="Picture 2" descr="C:\Users\123\Desktop\New folder (2)\12646328_533x400.jpg"/>
          <p:cNvPicPr>
            <a:picLocks noChangeAspect="1" noChangeArrowheads="1"/>
          </p:cNvPicPr>
          <p:nvPr/>
        </p:nvPicPr>
        <p:blipFill>
          <a:blip r:embed="rId2"/>
          <a:srcRect/>
          <a:stretch>
            <a:fillRect/>
          </a:stretch>
        </p:blipFill>
        <p:spPr bwMode="auto">
          <a:xfrm>
            <a:off x="609600" y="4381143"/>
            <a:ext cx="5105400" cy="2476857"/>
          </a:xfrm>
          <a:prstGeom prst="rect">
            <a:avLst/>
          </a:prstGeom>
          <a:noFill/>
        </p:spPr>
      </p:pic>
    </p:spTree>
  </p:cSld>
  <p:clrMapOvr>
    <a:masterClrMapping/>
  </p:clrMapOvr>
  <p:transition>
    <p:newsfla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PIKCHER\عکس\yhst-98900102954387_1907_32844310.jpg"/>
          <p:cNvPicPr>
            <a:picLocks noChangeAspect="1" noChangeArrowheads="1"/>
          </p:cNvPicPr>
          <p:nvPr/>
        </p:nvPicPr>
        <p:blipFill>
          <a:blip r:embed="rId2"/>
          <a:srcRect/>
          <a:stretch>
            <a:fillRect/>
          </a:stretch>
        </p:blipFill>
        <p:spPr bwMode="auto">
          <a:xfrm>
            <a:off x="0" y="5029200"/>
            <a:ext cx="4800600" cy="18288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chemeClr val="accent6">
                    <a:lumMod val="75000"/>
                  </a:schemeClr>
                </a:solidFill>
                <a:effectLst>
                  <a:outerShdw blurRad="38100" dist="38100" dir="2700000" algn="tl">
                    <a:srgbClr val="000000">
                      <a:alpha val="43137"/>
                    </a:srgbClr>
                  </a:outerShdw>
                </a:effectLst>
                <a:cs typeface="B Titr" pitchFamily="2" charset="-78"/>
              </a:rPr>
              <a:t>علائم هشدار دهنده در ازدواج :</a:t>
            </a:r>
            <a:endParaRPr lang="en-US" sz="2800" b="1" dirty="0" smtClean="0">
              <a:solidFill>
                <a:schemeClr val="accent6">
                  <a:lumMod val="75000"/>
                </a:schemeClr>
              </a:solidFill>
              <a:effectLst>
                <a:outerShdw blurRad="38100" dist="38100" dir="2700000" algn="tl">
                  <a:srgbClr val="000000">
                    <a:alpha val="43137"/>
                  </a:srgbClr>
                </a:outerShdw>
              </a:effectLst>
              <a:cs typeface="B Titr" pitchFamily="2" charset="-78"/>
            </a:endParaRPr>
          </a:p>
          <a:p>
            <a:pPr lvl="0" algn="just" rtl="1"/>
            <a:r>
              <a:rPr lang="fa-IR" sz="2800" b="1" dirty="0" smtClean="0">
                <a:solidFill>
                  <a:schemeClr val="tx1"/>
                </a:solidFill>
                <a:effectLst>
                  <a:outerShdw blurRad="38100" dist="38100" dir="2700000" algn="tl">
                    <a:srgbClr val="000000">
                      <a:alpha val="43137"/>
                    </a:srgbClr>
                  </a:outerShdw>
                </a:effectLst>
                <a:cs typeface="B Nazanin" pitchFamily="2" charset="-78"/>
              </a:rPr>
              <a:t>زوجین به فاصله کوتاهی با هم آشنا شده و ازدواج نماید. توصیه     می شود </a:t>
            </a:r>
            <a:r>
              <a:rPr lang="fa-IR" sz="2800" b="1" dirty="0" smtClean="0">
                <a:solidFill>
                  <a:srgbClr val="C00000"/>
                </a:solidFill>
                <a:effectLst>
                  <a:outerShdw blurRad="38100" dist="38100" dir="2700000" algn="tl">
                    <a:srgbClr val="000000">
                      <a:alpha val="43137"/>
                    </a:srgbClr>
                  </a:outerShdw>
                </a:effectLst>
                <a:cs typeface="B Nazanin" pitchFamily="2" charset="-78"/>
              </a:rPr>
              <a:t>حداقل نامزدی 6 ماه و حداکثر تا دو سال باشد.</a:t>
            </a:r>
            <a:endParaRPr lang="en-US" sz="2800" b="1" dirty="0" smtClean="0">
              <a:solidFill>
                <a:srgbClr val="C00000"/>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آرزوی دور شدن از یک نفر در خانواده پدری عاملی برای ازدواج باشد.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پیشینه و سابقه دو نفر بطور معناداری با هم متفاوت باشد. (مذهب، تحصیل، طبقه اجتماعی، قومیت و سن و ...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دختر و پسر از جمع برادر و خواهر ناسازگار برخاسته باشند.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دختر و پسریا خیلی نزدیک یا خیلی دور نسبت به خانواده هایشان سکونت داشته باشد.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دختر و پسراز نظر مالی و عاطفی به خانواده های خود وابسته باشند.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ازدواج قبل از 20 سالگی – فضای هیجانی و احساسی وعدم بلوغ دوران عاطفی فرد.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مدت آشنایی و نامزدی کمتر از 6 ماه باشد و یا اینکه بیشتر از 3 سال باشد.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مراسم ازدواج بدون حضورخانواده یا دوستان فعلی انجام شود. (بعد خانوادگی و اجتماعی ازدواج مهم است)</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زن قبل از ازواج رسمی حامله شود.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زوجین دوره کودکی یا نوجوانی خود را دوره ای ناشاد و بد محسوب کنند.</a:t>
            </a:r>
            <a:endParaRPr lang="en-US" b="1" dirty="0" smtClean="0">
              <a:solidFill>
                <a:schemeClr val="tx1"/>
              </a:solidFill>
              <a:effectLst>
                <a:outerShdw blurRad="38100" dist="38100" dir="2700000" algn="tl">
                  <a:srgbClr val="000000">
                    <a:alpha val="43137"/>
                  </a:srgbClr>
                </a:outerShdw>
              </a:effectLst>
              <a:cs typeface="B Nazanin" pitchFamily="2" charset="-78"/>
            </a:endParaRPr>
          </a:p>
          <a:p>
            <a:pPr lvl="0" algn="just" rtl="1"/>
            <a:r>
              <a:rPr lang="fa-IR" b="1" dirty="0" smtClean="0">
                <a:solidFill>
                  <a:schemeClr val="tx1"/>
                </a:solidFill>
                <a:effectLst>
                  <a:outerShdw blurRad="38100" dist="38100" dir="2700000" algn="tl">
                    <a:srgbClr val="000000">
                      <a:alpha val="43137"/>
                    </a:srgbClr>
                  </a:outerShdw>
                </a:effectLst>
                <a:cs typeface="B Nazanin" pitchFamily="2" charset="-78"/>
              </a:rPr>
              <a:t>زوجین رابطه ضعیفی با خواهر و برادرو والدین خود داشته باشد.</a:t>
            </a: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CC00CC"/>
                </a:solidFill>
                <a:effectLst>
                  <a:outerShdw blurRad="38100" dist="38100" dir="2700000" algn="tl">
                    <a:srgbClr val="000000">
                      <a:alpha val="43137"/>
                    </a:srgbClr>
                  </a:outerShdw>
                </a:effectLst>
                <a:cs typeface="B Titr" pitchFamily="2" charset="-78"/>
              </a:rPr>
              <a:t>ملاک ها و معیارهای ازدواج موفق :</a:t>
            </a:r>
            <a:endParaRPr lang="en-US" sz="2800" b="1" dirty="0" smtClean="0">
              <a:solidFill>
                <a:srgbClr val="CC00CC"/>
              </a:solidFill>
              <a:effectLst>
                <a:outerShdw blurRad="38100" dist="38100" dir="2700000" algn="tl">
                  <a:srgbClr val="000000">
                    <a:alpha val="43137"/>
                  </a:srgbClr>
                </a:outerShdw>
              </a:effectLst>
              <a:cs typeface="B Titr" pitchFamily="2" charset="-78"/>
            </a:endParaRPr>
          </a:p>
          <a:p>
            <a:pPr lvl="0" algn="r" rtl="1"/>
            <a:r>
              <a:rPr lang="en-US" sz="2800" b="1" dirty="0" smtClean="0">
                <a:solidFill>
                  <a:schemeClr val="tx1"/>
                </a:solidFill>
                <a:effectLst>
                  <a:outerShdw blurRad="38100" dist="38100" dir="2700000" algn="tl">
                    <a:srgbClr val="000000">
                      <a:alpha val="43137"/>
                    </a:srgbClr>
                  </a:outerShdw>
                </a:effectLst>
                <a:cs typeface="B Nazanin" pitchFamily="2" charset="-78"/>
              </a:rPr>
              <a:t> </a:t>
            </a:r>
            <a:r>
              <a:rPr lang="fa-IR" sz="2800" b="1" dirty="0" smtClean="0">
                <a:solidFill>
                  <a:schemeClr val="tx1"/>
                </a:solidFill>
                <a:effectLst>
                  <a:outerShdw blurRad="38100" dist="38100" dir="2700000" algn="tl">
                    <a:srgbClr val="000000">
                      <a:alpha val="43137"/>
                    </a:srgbClr>
                  </a:outerShdw>
                </a:effectLst>
                <a:cs typeface="B Nazanin" pitchFamily="2" charset="-78"/>
              </a:rPr>
              <a:t>1.قبل از ازدواج هر دو نفر باید مستقل و پخته باشند.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2. هر دو نفر به همان اندازه که دیگری را دوست دارند خودشان را هم دوست بداند.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3. هر دونفر بتوانند همان گونه ازبا هم بودن لذت می برند از تنهایی هم لذت ببرند.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4. هر دو نفر در شغل و حرفه خود ثبات داشته باشند.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5. هر دو نفر بتوانند نظرات و خواسته های خود را قاطعانه بیان کنند.</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6. هر دو نفر سعی کنند خود خواه نباشند و به خواسته طرف مقابل هم توجه کنند.</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50178" name="Picture 2" descr="C:\Documents and Settings\x\Desktop\MH\عکس\b6ebf758-e158-4259-9537-84ead0c17530.jpg"/>
          <p:cNvPicPr>
            <a:picLocks noChangeAspect="1" noChangeArrowheads="1"/>
          </p:cNvPicPr>
          <p:nvPr/>
        </p:nvPicPr>
        <p:blipFill>
          <a:blip r:embed="rId2"/>
          <a:srcRect/>
          <a:stretch>
            <a:fillRect/>
          </a:stretch>
        </p:blipFill>
        <p:spPr bwMode="auto">
          <a:xfrm>
            <a:off x="381000" y="4876800"/>
            <a:ext cx="3886200" cy="198120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E:\PIKCHER\عکس\12250499712.jpg"/>
          <p:cNvPicPr>
            <a:picLocks noChangeAspect="1" noChangeArrowheads="1"/>
          </p:cNvPicPr>
          <p:nvPr/>
        </p:nvPicPr>
        <p:blipFill>
          <a:blip r:embed="rId2"/>
          <a:srcRect/>
          <a:stretch>
            <a:fillRect/>
          </a:stretch>
        </p:blipFill>
        <p:spPr bwMode="auto">
          <a:xfrm>
            <a:off x="0" y="4000500"/>
            <a:ext cx="4511842" cy="28575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algn="r"/>
            <a:endParaRPr lang="fa-IR" sz="2800" b="1" dirty="0" smtClean="0">
              <a:solidFill>
                <a:schemeClr val="tx1"/>
              </a:solidFill>
              <a:cs typeface="2 Yagut" pitchFamily="2" charset="-78"/>
            </a:endParaRPr>
          </a:p>
          <a:p>
            <a:pPr algn="r"/>
            <a:endParaRPr lang="fa-IR" sz="2800" b="1" dirty="0" smtClean="0">
              <a:solidFill>
                <a:schemeClr val="tx1"/>
              </a:solidFill>
              <a:cs typeface="2 Yagut" pitchFamily="2" charset="-78"/>
            </a:endParaRPr>
          </a:p>
          <a:p>
            <a:r>
              <a:rPr lang="fa-IR" sz="4400" b="1" dirty="0" smtClean="0">
                <a:solidFill>
                  <a:schemeClr val="tx1"/>
                </a:solidFill>
                <a:cs typeface="2 Nazanin" pitchFamily="2" charset="-78"/>
              </a:rPr>
              <a:t>براستی مارا چه شده است !! که این چنین عمل می کنیم ؟</a:t>
            </a:r>
            <a:endParaRPr lang="en-US" sz="4400" dirty="0" smtClean="0">
              <a:solidFill>
                <a:schemeClr val="tx1"/>
              </a:solidFill>
              <a:cs typeface="2 Nazanin" pitchFamily="2" charset="-78"/>
            </a:endParaRPr>
          </a:p>
        </p:txBody>
      </p:sp>
      <p:pic>
        <p:nvPicPr>
          <p:cNvPr id="4" name="Picture 7" descr="vlin16"/>
          <p:cNvPicPr>
            <a:picLocks noChangeAspect="1" noChangeArrowheads="1" noCrop="1"/>
          </p:cNvPicPr>
          <p:nvPr/>
        </p:nvPicPr>
        <p:blipFill>
          <a:blip r:embed="rId3"/>
          <a:srcRect/>
          <a:stretch>
            <a:fillRect/>
          </a:stretch>
        </p:blipFill>
        <p:spPr>
          <a:xfrm>
            <a:off x="3276600" y="4419600"/>
            <a:ext cx="990600" cy="990600"/>
          </a:xfrm>
          <a:prstGeom prst="rect">
            <a:avLst/>
          </a:prstGeom>
          <a:noFill/>
          <a:ln/>
        </p:spPr>
      </p:pic>
      <p:pic>
        <p:nvPicPr>
          <p:cNvPr id="5" name="Picture 15" descr="butterfly120"/>
          <p:cNvPicPr>
            <a:picLocks noChangeAspect="1" noChangeArrowheads="1" noCrop="1"/>
          </p:cNvPicPr>
          <p:nvPr/>
        </p:nvPicPr>
        <p:blipFill>
          <a:blip r:embed="rId4"/>
          <a:srcRect/>
          <a:stretch>
            <a:fillRect/>
          </a:stretch>
        </p:blipFill>
        <p:spPr bwMode="auto">
          <a:xfrm>
            <a:off x="457200" y="4724400"/>
            <a:ext cx="847725" cy="762000"/>
          </a:xfrm>
          <a:prstGeom prst="rect">
            <a:avLst/>
          </a:prstGeom>
          <a:noFill/>
        </p:spPr>
      </p:pic>
    </p:spTree>
  </p:cSld>
  <p:clrMapOvr>
    <a:masterClrMapping/>
  </p:clrMapOvr>
  <p:transition>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228600"/>
            <a:ext cx="5257800" cy="6248400"/>
          </a:xfrm>
        </p:spPr>
        <p:txBody>
          <a:bodyPr>
            <a:noAutofit/>
          </a:bodyPr>
          <a:lstStyle/>
          <a:p>
            <a:pPr algn="r" rtl="1"/>
            <a:endParaRPr lang="fa-IR" b="1" dirty="0" smtClean="0">
              <a:solidFill>
                <a:srgbClr val="33CC33"/>
              </a:solidFill>
              <a:effectLst>
                <a:outerShdw blurRad="38100" dist="38100" dir="2700000" algn="tl">
                  <a:srgbClr val="000000">
                    <a:alpha val="43137"/>
                  </a:srgbClr>
                </a:outerShdw>
              </a:effectLst>
              <a:cs typeface="B Titr" pitchFamily="2" charset="-78"/>
            </a:endParaRPr>
          </a:p>
          <a:p>
            <a:pPr algn="r" rtl="1"/>
            <a:r>
              <a:rPr lang="fa-IR" b="1" dirty="0" smtClean="0">
                <a:solidFill>
                  <a:srgbClr val="C00000"/>
                </a:solidFill>
                <a:effectLst>
                  <a:outerShdw blurRad="38100" dist="38100" dir="2700000" algn="tl">
                    <a:srgbClr val="000000">
                      <a:alpha val="43137"/>
                    </a:srgbClr>
                  </a:outerShdw>
                </a:effectLst>
                <a:cs typeface="B Titr" pitchFamily="2" charset="-78"/>
              </a:rPr>
              <a:t>پیش بینی کننده های ازدواج موفق :</a:t>
            </a:r>
          </a:p>
          <a:p>
            <a:pPr algn="r" rtl="1"/>
            <a:endParaRPr lang="en-US" sz="2000" b="1" dirty="0" smtClean="0">
              <a:solidFill>
                <a:srgbClr val="33CC33"/>
              </a:solidFill>
              <a:effectLst>
                <a:outerShdw blurRad="38100" dist="38100" dir="2700000" algn="tl">
                  <a:srgbClr val="000000">
                    <a:alpha val="43137"/>
                  </a:srgbClr>
                </a:outerShdw>
              </a:effectLst>
              <a:cs typeface="B Titr"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انتظارات واقع بینانه ای از مسائل ازدواج داشتن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خوب ارتباط برقرار کردن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مسائل را بصورت مناسب حل کردن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احساس خوبی از شخصیت همسر خود داشتن</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توافق بر سر ارزشهای اخلاقی و مذهبی</a:t>
            </a:r>
            <a:endParaRPr lang="en-US" sz="2800" b="1" dirty="0" smtClean="0">
              <a:solidFill>
                <a:schemeClr val="tx1"/>
              </a:solidFill>
              <a:effectLst>
                <a:outerShdw blurRad="38100" dist="38100" dir="2700000" algn="tl">
                  <a:srgbClr val="000000">
                    <a:alpha val="43137"/>
                  </a:srgbClr>
                </a:outerShdw>
              </a:effectLst>
              <a:cs typeface="B Yagut" pitchFamily="2" charset="-78"/>
            </a:endParaRPr>
          </a:p>
          <a:p>
            <a:pPr lvl="0" algn="r" rtl="1">
              <a:buFont typeface="Arial" pitchFamily="34" charset="0"/>
              <a:buChar char="•"/>
            </a:pPr>
            <a:r>
              <a:rPr lang="fa-IR" sz="2800" b="1" dirty="0" smtClean="0">
                <a:solidFill>
                  <a:schemeClr val="tx1"/>
                </a:solidFill>
                <a:effectLst>
                  <a:outerShdw blurRad="38100" dist="38100" dir="2700000" algn="tl">
                    <a:srgbClr val="000000">
                      <a:alpha val="43137"/>
                    </a:srgbClr>
                  </a:outerShdw>
                </a:effectLst>
                <a:cs typeface="B Yagut" pitchFamily="2" charset="-78"/>
              </a:rPr>
              <a:t>نقش برابری در ارتباط با یکدیگر</a:t>
            </a:r>
            <a:endParaRPr lang="en-US" sz="2800" b="1" dirty="0">
              <a:solidFill>
                <a:schemeClr val="tx1"/>
              </a:solidFill>
              <a:effectLst>
                <a:outerShdw blurRad="38100" dist="38100" dir="2700000" algn="tl">
                  <a:srgbClr val="000000">
                    <a:alpha val="43137"/>
                  </a:srgbClr>
                </a:outerShdw>
              </a:effectLst>
              <a:cs typeface="B Yagut" pitchFamily="2" charset="-78"/>
            </a:endParaRPr>
          </a:p>
        </p:txBody>
      </p:sp>
      <p:pic>
        <p:nvPicPr>
          <p:cNvPr id="4" name="Picture 3" descr="BUTTERF5"/>
          <p:cNvPicPr>
            <a:picLocks noChangeAspect="1" noChangeArrowheads="1"/>
          </p:cNvPicPr>
          <p:nvPr/>
        </p:nvPicPr>
        <p:blipFill>
          <a:blip r:embed="rId2"/>
          <a:srcRect/>
          <a:stretch>
            <a:fillRect/>
          </a:stretch>
        </p:blipFill>
        <p:spPr bwMode="auto">
          <a:xfrm>
            <a:off x="0" y="0"/>
            <a:ext cx="37338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b="1" dirty="0" smtClean="0">
                <a:solidFill>
                  <a:srgbClr val="FF0000"/>
                </a:solidFill>
                <a:effectLst>
                  <a:outerShdw blurRad="38100" dist="38100" dir="2700000" algn="tl">
                    <a:srgbClr val="000000">
                      <a:alpha val="43137"/>
                    </a:srgbClr>
                  </a:outerShdw>
                </a:effectLst>
                <a:cs typeface="B Titr" pitchFamily="2" charset="-78"/>
              </a:rPr>
              <a:t>پرسش های قابل طرح در جلسه خواستگاری :</a:t>
            </a:r>
            <a:endParaRPr lang="en-US" sz="2800" b="1" dirty="0" smtClean="0">
              <a:solidFill>
                <a:srgbClr val="FF0000"/>
              </a:solidFill>
              <a:effectLst>
                <a:outerShdw blurRad="38100" dist="38100" dir="2700000" algn="tl">
                  <a:srgbClr val="000000">
                    <a:alpha val="43137"/>
                  </a:srgbClr>
                </a:outerShdw>
              </a:effectLst>
              <a:cs typeface="B Titr" pitchFamily="2" charset="-78"/>
            </a:endParaRPr>
          </a:p>
          <a:p>
            <a:pPr lvl="0" algn="r" rtl="1"/>
            <a:r>
              <a:rPr lang="fa-IR" sz="2800" b="1" dirty="0" smtClean="0">
                <a:solidFill>
                  <a:schemeClr val="tx1"/>
                </a:solidFill>
                <a:effectLst>
                  <a:outerShdw blurRad="38100" dist="38100" dir="2700000" algn="tl">
                    <a:srgbClr val="000000">
                      <a:alpha val="43137"/>
                    </a:srgbClr>
                  </a:outerShdw>
                </a:effectLst>
                <a:cs typeface="B Nazanin" pitchFamily="2" charset="-78"/>
              </a:rPr>
              <a:t>برخی افراد آشنایی را با خواستگاری شروع می کنند و برخی پس از آشنایی وارد مرحله خواستگاری می شوند. نامزدی زمانی شروع که دو طرف وعده ازدواج داده و عقد رسمی بین دو طرف جاری می شود.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1- معرفی کامل خود = سن ، شغل ، شخصیت ، پدر ، مادر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2- </a:t>
            </a:r>
            <a:r>
              <a:rPr lang="fa-IR" sz="2400" b="1" dirty="0" smtClean="0">
                <a:solidFill>
                  <a:schemeClr val="tx1"/>
                </a:solidFill>
                <a:effectLst>
                  <a:outerShdw blurRad="38100" dist="38100" dir="2700000" algn="tl">
                    <a:srgbClr val="000000">
                      <a:alpha val="43137"/>
                    </a:srgbClr>
                  </a:outerShdw>
                </a:effectLst>
                <a:cs typeface="B Nazanin" pitchFamily="2" charset="-78"/>
              </a:rPr>
              <a:t>هدف از خواستگاری = من فکر می کنم به سنی رسیدم که باید ازدواج کنم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3-معرفی مشخصه های شخصیتی هر فرد برای دیگری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4-ارزشهای فردی = خانه ، ماشین ، ادامه تحصیل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5-آداب و رسوم خانوادگی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6-آداب و رسوم ازدواج ( شیر بها ، مهریه و...)</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7- ارزشهای دینی و مذهبی </a:t>
            </a:r>
            <a:endParaRPr lang="en-US" sz="28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800" b="1" dirty="0" smtClean="0">
                <a:solidFill>
                  <a:schemeClr val="tx1"/>
                </a:solidFill>
                <a:effectLst>
                  <a:outerShdw blurRad="38100" dist="38100" dir="2700000" algn="tl">
                    <a:srgbClr val="000000">
                      <a:alpha val="43137"/>
                    </a:srgbClr>
                  </a:outerShdw>
                </a:effectLst>
                <a:cs typeface="B Nazanin" pitchFamily="2" charset="-78"/>
              </a:rPr>
              <a:t>8- پوشش و حجاب</a:t>
            </a:r>
            <a:endParaRPr lang="en-US" sz="2800" b="1" dirty="0">
              <a:solidFill>
                <a:schemeClr val="tx1"/>
              </a:solidFill>
              <a:effectLst>
                <a:outerShdw blurRad="38100" dist="38100" dir="2700000" algn="tl">
                  <a:srgbClr val="000000">
                    <a:alpha val="43137"/>
                  </a:srgbClr>
                </a:outerShdw>
              </a:effectLst>
              <a:cs typeface="B Nazanin" pitchFamily="2" charset="-78"/>
            </a:endParaRPr>
          </a:p>
        </p:txBody>
      </p:sp>
      <p:pic>
        <p:nvPicPr>
          <p:cNvPr id="17410" name="Picture 2" descr="C:\Users\123\Desktop\New folder (2)\CAUGHLTACAJNW914CAP7YQFVCAYV9VT0CABMVX69CAJ0Q54ICA5NIJOVCA0XKKFBCAJ55TMECA4ITZHJCAK6YMWCCAZVNO3CCAJA1F10CA4C13RBCAX4EAH0CANO0I4VCAPLIQMLCALW1HU4CAC9TDIECALEGJYY.jpg"/>
          <p:cNvPicPr>
            <a:picLocks noChangeAspect="1" noChangeArrowheads="1"/>
          </p:cNvPicPr>
          <p:nvPr/>
        </p:nvPicPr>
        <p:blipFill>
          <a:blip r:embed="rId2"/>
          <a:srcRect/>
          <a:stretch>
            <a:fillRect/>
          </a:stretch>
        </p:blipFill>
        <p:spPr bwMode="auto">
          <a:xfrm>
            <a:off x="355600" y="4267200"/>
            <a:ext cx="2849756" cy="2286000"/>
          </a:xfrm>
          <a:prstGeom prst="rect">
            <a:avLst/>
          </a:prstGeom>
          <a:noFill/>
        </p:spPr>
      </p:pic>
    </p:spTree>
  </p:cSld>
  <p:clrMapOvr>
    <a:masterClrMapping/>
  </p:clrMapOvr>
  <p:transition>
    <p:newsfla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4876800" cy="6248400"/>
          </a:xfrm>
        </p:spPr>
        <p:txBody>
          <a:bodyPr>
            <a:noAutofit/>
          </a:bodyPr>
          <a:lstStyle/>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9-شغل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10- میزان درآمد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11-نحوه هزینه کرد درآمدها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 12-روش های حل مسئله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13-نحوه کنترل خشم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 14-اهداف در زندگی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15-محل زندگی و سکونت در آینده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16-استقلال فردی و رابطه با خانواده اصلی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17-فردیت ( من همین هستم که می بینی )</a:t>
            </a:r>
            <a:endParaRPr lang="en-US" sz="2400" b="1" dirty="0" smtClean="0">
              <a:solidFill>
                <a:schemeClr val="tx1"/>
              </a:solidFill>
              <a:effectLst>
                <a:outerShdw blurRad="38100" dist="38100" dir="2700000" algn="tl">
                  <a:srgbClr val="000000">
                    <a:alpha val="43137"/>
                  </a:srgbClr>
                </a:outerShdw>
              </a:effectLst>
              <a:cs typeface="B Nazanin" pitchFamily="2" charset="-78"/>
            </a:endParaRP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18-زمان بچه دار شدن       </a:t>
            </a: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 19- نحوه گذراندن اوقات فراغت</a:t>
            </a: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20-عواطف و احساسات                </a:t>
            </a:r>
          </a:p>
          <a:p>
            <a:pPr algn="r" rtl="1"/>
            <a:r>
              <a:rPr lang="fa-IR" sz="2400" b="1" dirty="0" smtClean="0">
                <a:solidFill>
                  <a:schemeClr val="tx1"/>
                </a:solidFill>
                <a:effectLst>
                  <a:outerShdw blurRad="38100" dist="38100" dir="2700000" algn="tl">
                    <a:srgbClr val="000000">
                      <a:alpha val="43137"/>
                    </a:srgbClr>
                  </a:outerShdw>
                </a:effectLst>
                <a:cs typeface="B Nazanin" pitchFamily="2" charset="-78"/>
              </a:rPr>
              <a:t>21-احترام به خانواده ها</a:t>
            </a:r>
            <a:endParaRPr lang="en-US" sz="2400" b="1" dirty="0">
              <a:solidFill>
                <a:schemeClr val="tx1"/>
              </a:solidFill>
              <a:effectLst>
                <a:outerShdw blurRad="38100" dist="38100" dir="2700000" algn="tl">
                  <a:srgbClr val="000000">
                    <a:alpha val="43137"/>
                  </a:srgbClr>
                </a:outerShdw>
              </a:effectLst>
              <a:cs typeface="B Nazanin" pitchFamily="2" charset="-78"/>
            </a:endParaRPr>
          </a:p>
        </p:txBody>
      </p:sp>
      <p:pic>
        <p:nvPicPr>
          <p:cNvPr id="4" name="Picture 4" descr="BUTERFLY"/>
          <p:cNvPicPr>
            <a:picLocks noChangeAspect="1" noChangeArrowheads="1"/>
          </p:cNvPicPr>
          <p:nvPr/>
        </p:nvPicPr>
        <p:blipFill>
          <a:blip r:embed="rId2"/>
          <a:srcRect/>
          <a:stretch>
            <a:fillRect/>
          </a:stretch>
        </p:blipFill>
        <p:spPr bwMode="auto">
          <a:xfrm>
            <a:off x="5486400" y="0"/>
            <a:ext cx="3657600" cy="6858000"/>
          </a:xfrm>
          <a:prstGeom prst="rect">
            <a:avLst/>
          </a:prstGeom>
          <a:noFill/>
          <a:ln w="9525">
            <a:noFill/>
            <a:miter lim="800000"/>
            <a:headEnd/>
            <a:tailEnd/>
          </a:ln>
        </p:spPr>
      </p:pic>
    </p:spTree>
  </p:cSld>
  <p:clrMapOvr>
    <a:masterClrMapping/>
  </p:clrMapOvr>
  <p:transition>
    <p:newsfla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6248400"/>
          </a:xfrm>
        </p:spPr>
        <p:txBody>
          <a:bodyPr>
            <a:noAutofit/>
          </a:bodyPr>
          <a:lstStyle/>
          <a:p>
            <a:pPr rtl="1"/>
            <a:r>
              <a:rPr lang="fa-IR" sz="2800" dirty="0" smtClean="0"/>
              <a:t> </a:t>
            </a:r>
            <a:endParaRPr lang="en-US" sz="2800" dirty="0"/>
          </a:p>
        </p:txBody>
      </p:sp>
      <p:pic>
        <p:nvPicPr>
          <p:cNvPr id="16386" name="Picture 2" descr="C:\Users\123\Desktop\New folder (2)\5113130_492x400.jpg"/>
          <p:cNvPicPr>
            <a:picLocks noChangeAspect="1" noChangeArrowheads="1"/>
          </p:cNvPicPr>
          <p:nvPr/>
        </p:nvPicPr>
        <p:blipFill>
          <a:blip r:embed="rId2"/>
          <a:srcRect/>
          <a:stretch>
            <a:fillRect/>
          </a:stretch>
        </p:blipFill>
        <p:spPr bwMode="auto">
          <a:xfrm>
            <a:off x="0" y="0"/>
            <a:ext cx="9144000" cy="6960220"/>
          </a:xfrm>
          <a:prstGeom prst="rect">
            <a:avLst/>
          </a:prstGeom>
          <a:noFill/>
        </p:spPr>
      </p:pic>
      <p:sp>
        <p:nvSpPr>
          <p:cNvPr id="4" name="TextBox 3"/>
          <p:cNvSpPr txBox="1"/>
          <p:nvPr/>
        </p:nvSpPr>
        <p:spPr>
          <a:xfrm>
            <a:off x="2438400" y="2286000"/>
            <a:ext cx="4648200" cy="1200329"/>
          </a:xfrm>
          <a:prstGeom prst="rect">
            <a:avLst/>
          </a:prstGeom>
          <a:noFill/>
        </p:spPr>
        <p:txBody>
          <a:bodyPr wrap="square" rtlCol="1">
            <a:spAutoFit/>
          </a:bodyPr>
          <a:lstStyle/>
          <a:p>
            <a:pPr algn="ctr" rtl="1"/>
            <a:r>
              <a:rPr lang="fa-IR" sz="7200" b="1" dirty="0" smtClean="0">
                <a:solidFill>
                  <a:srgbClr val="FF0000"/>
                </a:solidFill>
                <a:cs typeface="2 Arash" pitchFamily="2" charset="-78"/>
              </a:rPr>
              <a:t>شادکام باشید</a:t>
            </a:r>
            <a:endParaRPr lang="fa-IR" sz="7200" b="1" dirty="0">
              <a:solidFill>
                <a:srgbClr val="FF0000"/>
              </a:solidFill>
              <a:cs typeface="2 Arash" pitchFamily="2" charset="-78"/>
            </a:endParaRPr>
          </a:p>
        </p:txBody>
      </p:sp>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KCHER\عکس\OS38064.JPG"/>
          <p:cNvPicPr>
            <a:picLocks noChangeAspect="1" noChangeArrowheads="1"/>
          </p:cNvPicPr>
          <p:nvPr/>
        </p:nvPicPr>
        <p:blipFill>
          <a:blip r:embed="rId2"/>
          <a:srcRect/>
          <a:stretch>
            <a:fillRect/>
          </a:stretch>
        </p:blipFill>
        <p:spPr bwMode="auto">
          <a:xfrm>
            <a:off x="533400" y="3276600"/>
            <a:ext cx="2324100" cy="3581400"/>
          </a:xfrm>
          <a:prstGeom prst="rect">
            <a:avLst/>
          </a:prstGeom>
          <a:noFill/>
        </p:spPr>
      </p:pic>
      <p:sp>
        <p:nvSpPr>
          <p:cNvPr id="3" name="Subtitle 2"/>
          <p:cNvSpPr>
            <a:spLocks noGrp="1"/>
          </p:cNvSpPr>
          <p:nvPr>
            <p:ph type="subTitle" idx="1"/>
          </p:nvPr>
        </p:nvSpPr>
        <p:spPr>
          <a:xfrm>
            <a:off x="381000" y="228600"/>
            <a:ext cx="8382000" cy="6248400"/>
          </a:xfrm>
        </p:spPr>
        <p:txBody>
          <a:bodyPr>
            <a:noAutofit/>
          </a:bodyPr>
          <a:lstStyle/>
          <a:p>
            <a:pPr algn="just" rtl="1"/>
            <a:endParaRPr lang="fa-IR" sz="2800" b="1" dirty="0" smtClean="0">
              <a:solidFill>
                <a:schemeClr val="tx1"/>
              </a:solidFill>
              <a:effectLst>
                <a:outerShdw blurRad="38100" dist="38100" dir="2700000" algn="tl">
                  <a:srgbClr val="000000">
                    <a:alpha val="43137"/>
                  </a:srgbClr>
                </a:outerShdw>
              </a:effectLst>
              <a:cs typeface="B Nazanin" pitchFamily="2" charset="-78"/>
            </a:endParaRP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ریشه همه ی این مسائل در خودآگاهی است !! آدم تا ابعاد وجودی خودش را نشناسد و کشف نکند نمی تواند دیگری و دیگران را بشناسد !</a:t>
            </a:r>
          </a:p>
          <a:p>
            <a:pPr algn="just" rtl="1"/>
            <a:r>
              <a:rPr lang="fa-IR" b="1" dirty="0" smtClean="0">
                <a:solidFill>
                  <a:schemeClr val="tx1"/>
                </a:solidFill>
                <a:effectLst>
                  <a:outerShdw blurRad="38100" dist="38100" dir="2700000" algn="tl">
                    <a:srgbClr val="000000">
                      <a:alpha val="43137"/>
                    </a:srgbClr>
                  </a:outerShdw>
                </a:effectLst>
                <a:cs typeface="B Nazanin" pitchFamily="2" charset="-78"/>
              </a:rPr>
              <a:t>چراکه شرط شناخت دیگری شناخت ، خویشتن است . جوان باید به مرحله ای از رشد برسد که اول ظرف وجودی خودش را بشناسد تا ظرف وجود طرف مقابل را بفهمد !!</a:t>
            </a:r>
            <a:endParaRPr lang="en-US" b="1" dirty="0">
              <a:solidFill>
                <a:schemeClr val="tx1"/>
              </a:solidFill>
              <a:effectLst>
                <a:outerShdw blurRad="38100" dist="38100" dir="2700000" algn="tl">
                  <a:srgbClr val="000000">
                    <a:alpha val="43137"/>
                  </a:srgbClr>
                </a:outerShdw>
              </a:effectLst>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0"/>
            <a:ext cx="8610600" cy="6858000"/>
          </a:xfrm>
        </p:spPr>
        <p:txBody>
          <a:bodyPr>
            <a:noAutofit/>
          </a:bodyPr>
          <a:lstStyle/>
          <a:p>
            <a:pPr algn="just" rtl="1">
              <a:lnSpc>
                <a:spcPct val="150000"/>
              </a:lnSpc>
            </a:pPr>
            <a:r>
              <a:rPr lang="fa-IR" b="1" dirty="0" smtClean="0">
                <a:solidFill>
                  <a:schemeClr val="tx1"/>
                </a:solidFill>
                <a:effectLst>
                  <a:outerShdw blurRad="38100" dist="38100" dir="2700000" algn="tl">
                    <a:srgbClr val="000000">
                      <a:alpha val="43137"/>
                    </a:srgbClr>
                  </a:outerShdw>
                </a:effectLst>
                <a:cs typeface="B Nazanin" pitchFamily="2" charset="-78"/>
              </a:rPr>
              <a:t>از طرفی شرط ارتباط با دیگری ارتباط با خویشتن </a:t>
            </a:r>
            <a:r>
              <a:rPr lang="fa-IR" b="1" smtClean="0">
                <a:solidFill>
                  <a:schemeClr val="tx1"/>
                </a:solidFill>
                <a:effectLst>
                  <a:outerShdw blurRad="38100" dist="38100" dir="2700000" algn="tl">
                    <a:srgbClr val="000000">
                      <a:alpha val="43137"/>
                    </a:srgbClr>
                  </a:outerShdw>
                </a:effectLst>
                <a:cs typeface="B Nazanin" pitchFamily="2" charset="-78"/>
              </a:rPr>
              <a:t>است .آدم </a:t>
            </a:r>
            <a:r>
              <a:rPr lang="fa-IR" b="1" dirty="0" smtClean="0">
                <a:solidFill>
                  <a:schemeClr val="tx1"/>
                </a:solidFill>
                <a:effectLst>
                  <a:outerShdw blurRad="38100" dist="38100" dir="2700000" algn="tl">
                    <a:srgbClr val="000000">
                      <a:alpha val="43137"/>
                    </a:srgbClr>
                  </a:outerShdw>
                </a:effectLst>
                <a:cs typeface="B Nazanin" pitchFamily="2" charset="-78"/>
              </a:rPr>
              <a:t>تا با ابعاد وجودی خودش ارتباط درستی نداشته باشد                    نمی تواند در ارتباط با دیگران درست عمل کند .</a:t>
            </a:r>
            <a:endParaRPr lang="en-US" b="1" dirty="0">
              <a:solidFill>
                <a:schemeClr val="tx1"/>
              </a:solidFill>
              <a:effectLst>
                <a:outerShdw blurRad="38100" dist="38100" dir="2700000" algn="tl">
                  <a:srgbClr val="000000">
                    <a:alpha val="43137"/>
                  </a:srgbClr>
                </a:outerShdw>
              </a:effectLst>
              <a:cs typeface="B Nazanin" pitchFamily="2" charset="-78"/>
            </a:endParaRPr>
          </a:p>
        </p:txBody>
      </p:sp>
      <p:pic>
        <p:nvPicPr>
          <p:cNvPr id="8194" name="Picture 2" descr="C:\Users\123\Desktop\New folder (2)\1_55871199132903940294.gif"/>
          <p:cNvPicPr>
            <a:picLocks noChangeAspect="1" noChangeArrowheads="1" noCrop="1"/>
          </p:cNvPicPr>
          <p:nvPr/>
        </p:nvPicPr>
        <p:blipFill>
          <a:blip r:embed="rId2"/>
          <a:srcRect/>
          <a:stretch>
            <a:fillRect/>
          </a:stretch>
        </p:blipFill>
        <p:spPr bwMode="auto">
          <a:xfrm>
            <a:off x="609600" y="3946814"/>
            <a:ext cx="2667000" cy="2606386"/>
          </a:xfrm>
          <a:prstGeom prst="rect">
            <a:avLst/>
          </a:prstGeom>
          <a:noFill/>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ازدواج آگاهانه و پایدا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ازدواج آگاهانه و پایدار</Template>
  <TotalTime>112</TotalTime>
  <Words>4472</Words>
  <Application>Microsoft Office PowerPoint</Application>
  <PresentationFormat>On-screen Show (4:3)</PresentationFormat>
  <Paragraphs>378</Paragraphs>
  <Slides>73</Slides>
  <Notes>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ازدواج آگاهانه و پایدار</vt:lpstr>
      <vt:lpstr>PowerPoint Presentation</vt:lpstr>
      <vt:lpstr>PowerPoint Presentation</vt:lpstr>
      <vt:lpstr>PowerPoint Presentation</vt:lpstr>
      <vt:lpstr>چگونه است که بسیاری از خانواده ها به رغم مشکلات اقتصادی و اجتماعی معمول از زندگی عادی برخوردار بوده و احساس رضایتمندی در روابط زوجین وجود دارد در حالی که گروهی دیگر با برخورداری از همه گونه امکانات مادی و رفاهی در گرداب مشکلات زندگی غوطه ورند؟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 User!</dc:creator>
  <cp:lastModifiedBy>Sabah Rostami</cp:lastModifiedBy>
  <cp:revision>16</cp:revision>
  <dcterms:created xsi:type="dcterms:W3CDTF">2011-11-13T09:14:34Z</dcterms:created>
  <dcterms:modified xsi:type="dcterms:W3CDTF">2020-03-12T06:14:04Z</dcterms:modified>
</cp:coreProperties>
</file>