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53"/>
  </p:notesMasterIdLst>
  <p:handoutMasterIdLst>
    <p:handoutMasterId r:id="rId54"/>
  </p:handoutMasterIdLst>
  <p:sldIdLst>
    <p:sldId id="370" r:id="rId3"/>
    <p:sldId id="383" r:id="rId4"/>
    <p:sldId id="395" r:id="rId5"/>
    <p:sldId id="394" r:id="rId6"/>
    <p:sldId id="384" r:id="rId7"/>
    <p:sldId id="385" r:id="rId8"/>
    <p:sldId id="386" r:id="rId9"/>
    <p:sldId id="387" r:id="rId10"/>
    <p:sldId id="388" r:id="rId11"/>
    <p:sldId id="389" r:id="rId12"/>
    <p:sldId id="390" r:id="rId13"/>
    <p:sldId id="391" r:id="rId14"/>
    <p:sldId id="392" r:id="rId15"/>
    <p:sldId id="393" r:id="rId16"/>
    <p:sldId id="256" r:id="rId17"/>
    <p:sldId id="330" r:id="rId18"/>
    <p:sldId id="331" r:id="rId19"/>
    <p:sldId id="332" r:id="rId20"/>
    <p:sldId id="361" r:id="rId21"/>
    <p:sldId id="362" r:id="rId22"/>
    <p:sldId id="333" r:id="rId23"/>
    <p:sldId id="334" r:id="rId24"/>
    <p:sldId id="335" r:id="rId25"/>
    <p:sldId id="337" r:id="rId26"/>
    <p:sldId id="338" r:id="rId27"/>
    <p:sldId id="339" r:id="rId28"/>
    <p:sldId id="347" r:id="rId29"/>
    <p:sldId id="340" r:id="rId30"/>
    <p:sldId id="342" r:id="rId31"/>
    <p:sldId id="343" r:id="rId32"/>
    <p:sldId id="309" r:id="rId33"/>
    <p:sldId id="329" r:id="rId34"/>
    <p:sldId id="310" r:id="rId35"/>
    <p:sldId id="311" r:id="rId36"/>
    <p:sldId id="312" r:id="rId37"/>
    <p:sldId id="313" r:id="rId38"/>
    <p:sldId id="314" r:id="rId39"/>
    <p:sldId id="316" r:id="rId40"/>
    <p:sldId id="349" r:id="rId41"/>
    <p:sldId id="353" r:id="rId42"/>
    <p:sldId id="358" r:id="rId43"/>
    <p:sldId id="319" r:id="rId44"/>
    <p:sldId id="360" r:id="rId45"/>
    <p:sldId id="359" r:id="rId46"/>
    <p:sldId id="322" r:id="rId47"/>
    <p:sldId id="352" r:id="rId48"/>
    <p:sldId id="366" r:id="rId49"/>
    <p:sldId id="367" r:id="rId50"/>
    <p:sldId id="326" r:id="rId51"/>
    <p:sldId id="346" r:id="rId52"/>
  </p:sldIdLst>
  <p:sldSz cx="9144000" cy="6858000" type="screen4x3"/>
  <p:notesSz cx="6858000" cy="9144000"/>
  <p:defaultTextStyle>
    <a:defPPr>
      <a:defRPr lang="fr-FR"/>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C26C08B6-925B-400C-959C-D45AB6F8F510}">
          <p14:sldIdLst>
            <p14:sldId id="370"/>
            <p14:sldId id="383"/>
          </p14:sldIdLst>
        </p14:section>
        <p14:section name="Untitled Section" id="{B8144E0C-8C14-41E8-9D3F-9C9F4C60C0F5}">
          <p14:sldIdLst>
            <p14:sldId id="395"/>
            <p14:sldId id="394"/>
            <p14:sldId id="384"/>
            <p14:sldId id="385"/>
            <p14:sldId id="386"/>
            <p14:sldId id="387"/>
            <p14:sldId id="388"/>
            <p14:sldId id="389"/>
            <p14:sldId id="390"/>
            <p14:sldId id="391"/>
            <p14:sldId id="392"/>
            <p14:sldId id="393"/>
            <p14:sldId id="256"/>
            <p14:sldId id="330"/>
            <p14:sldId id="331"/>
            <p14:sldId id="332"/>
            <p14:sldId id="361"/>
            <p14:sldId id="362"/>
            <p14:sldId id="333"/>
            <p14:sldId id="334"/>
            <p14:sldId id="335"/>
            <p14:sldId id="337"/>
            <p14:sldId id="338"/>
            <p14:sldId id="339"/>
            <p14:sldId id="347"/>
            <p14:sldId id="340"/>
            <p14:sldId id="342"/>
            <p14:sldId id="343"/>
            <p14:sldId id="309"/>
            <p14:sldId id="329"/>
            <p14:sldId id="310"/>
            <p14:sldId id="311"/>
            <p14:sldId id="312"/>
            <p14:sldId id="313"/>
            <p14:sldId id="314"/>
            <p14:sldId id="316"/>
            <p14:sldId id="349"/>
            <p14:sldId id="353"/>
            <p14:sldId id="358"/>
            <p14:sldId id="319"/>
            <p14:sldId id="360"/>
            <p14:sldId id="359"/>
            <p14:sldId id="322"/>
            <p14:sldId id="352"/>
            <p14:sldId id="366"/>
            <p14:sldId id="367"/>
            <p14:sldId id="326"/>
            <p14:sldId id="34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82516"/>
    <a:srgbClr val="1504F2"/>
    <a:srgbClr val="000000"/>
    <a:srgbClr val="4D4D4D"/>
    <a:srgbClr val="0F03A9"/>
    <a:srgbClr val="88410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168" autoAdjust="0"/>
  </p:normalViewPr>
  <p:slideViewPr>
    <p:cSldViewPr>
      <p:cViewPr varScale="1">
        <p:scale>
          <a:sx n="81" d="100"/>
          <a:sy n="81" d="100"/>
        </p:scale>
        <p:origin x="-1056" y="-4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6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D571D-130B-472A-99FB-E74558D90FD0}" type="doc">
      <dgm:prSet loTypeId="urn:microsoft.com/office/officeart/2005/8/layout/hChevron3" loCatId="process" qsTypeId="urn:microsoft.com/office/officeart/2005/8/quickstyle/3d1" qsCatId="3D" csTypeId="urn:microsoft.com/office/officeart/2005/8/colors/accent6_2" csCatId="accent6" phldr="1"/>
      <dgm:spPr/>
    </dgm:pt>
    <dgm:pt modelId="{22D08364-903C-4E1B-95D9-7A906F5D503B}">
      <dgm:prSet phldrT="[Text]" custT="1"/>
      <dgm:spPr>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dgm:spPr>
      <dgm:t>
        <a:bodyPr/>
        <a:lstStyle/>
        <a:p>
          <a:pPr rtl="1"/>
          <a:r>
            <a:rPr lang="fa-IR" sz="2000" b="0" spc="0" dirty="0" smtClean="0">
              <a:effectLst/>
              <a:latin typeface="Century Gothic" pitchFamily="34" charset="0"/>
              <a:cs typeface="+mn-cs"/>
            </a:rPr>
            <a:t>دوره‎ی کلاسیک ها</a:t>
          </a:r>
          <a:endParaRPr lang="fa-IR" sz="2000" b="0" spc="0" dirty="0">
            <a:effectLst/>
            <a:cs typeface="+mn-cs"/>
          </a:endParaRPr>
        </a:p>
      </dgm:t>
    </dgm:pt>
    <dgm:pt modelId="{563B43C6-76CC-463F-A266-36BEC4597B86}" type="parTrans" cxnId="{DC5F32A6-0DE6-483E-ACA8-8D87294BFB28}">
      <dgm:prSet/>
      <dgm:spPr/>
      <dgm:t>
        <a:bodyPr/>
        <a:lstStyle/>
        <a:p>
          <a:pPr rtl="1"/>
          <a:endParaRPr lang="fa-IR"/>
        </a:p>
      </dgm:t>
    </dgm:pt>
    <dgm:pt modelId="{372115B3-9379-4206-ACAB-EC9FB38CA75A}" type="sibTrans" cxnId="{DC5F32A6-0DE6-483E-ACA8-8D87294BFB28}">
      <dgm:prSet/>
      <dgm:spPr/>
      <dgm:t>
        <a:bodyPr/>
        <a:lstStyle/>
        <a:p>
          <a:pPr rtl="1"/>
          <a:endParaRPr lang="fa-IR"/>
        </a:p>
      </dgm:t>
    </dgm:pt>
    <dgm:pt modelId="{2BD8ABB6-127E-45D7-B93F-2CC6A2D24335}">
      <dgm:prSet phldrT="[Text]" custT="1"/>
      <dgm:spPr>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dgm:spPr>
      <dgm:t>
        <a:bodyPr/>
        <a:lstStyle/>
        <a:p>
          <a:pPr rtl="1"/>
          <a:r>
            <a:rPr lang="fa-IR" sz="2000" b="0" spc="0" dirty="0" smtClean="0">
              <a:effectLst/>
              <a:latin typeface="Century Gothic" pitchFamily="34" charset="0"/>
              <a:cs typeface="+mn-cs"/>
            </a:rPr>
            <a:t>عصر نئوکلاسیک‎ها</a:t>
          </a:r>
          <a:endParaRPr lang="fa-IR" sz="2000" b="0" spc="0" dirty="0">
            <a:effectLst/>
            <a:cs typeface="+mn-cs"/>
          </a:endParaRPr>
        </a:p>
      </dgm:t>
    </dgm:pt>
    <dgm:pt modelId="{7EB37967-73AE-4348-9E4E-1409CA4BE718}" type="parTrans" cxnId="{26B80297-9DF4-48B4-BB22-91B630A6641A}">
      <dgm:prSet/>
      <dgm:spPr/>
      <dgm:t>
        <a:bodyPr/>
        <a:lstStyle/>
        <a:p>
          <a:pPr rtl="1"/>
          <a:endParaRPr lang="fa-IR"/>
        </a:p>
      </dgm:t>
    </dgm:pt>
    <dgm:pt modelId="{7A67A066-C261-443D-9165-52279EC2EFE1}" type="sibTrans" cxnId="{26B80297-9DF4-48B4-BB22-91B630A6641A}">
      <dgm:prSet/>
      <dgm:spPr/>
      <dgm:t>
        <a:bodyPr/>
        <a:lstStyle/>
        <a:p>
          <a:pPr rtl="1"/>
          <a:endParaRPr lang="fa-IR"/>
        </a:p>
      </dgm:t>
    </dgm:pt>
    <dgm:pt modelId="{42D34231-B6DD-4321-A810-E39466087B82}">
      <dgm:prSet custT="1"/>
      <dgm:spPr>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dgm:spPr>
      <dgm:t>
        <a:bodyPr/>
        <a:lstStyle/>
        <a:p>
          <a:pPr rtl="1"/>
          <a:r>
            <a:rPr lang="fa-IR" sz="2000" b="0" spc="0" dirty="0" smtClean="0">
              <a:effectLst/>
              <a:latin typeface="Century Gothic" pitchFamily="34" charset="0"/>
              <a:cs typeface="+mn-cs"/>
            </a:rPr>
            <a:t>علوم رفتاری</a:t>
          </a:r>
          <a:endParaRPr lang="fa-IR" sz="2000" b="0" spc="0" dirty="0">
            <a:effectLst/>
            <a:cs typeface="+mn-cs"/>
          </a:endParaRPr>
        </a:p>
      </dgm:t>
    </dgm:pt>
    <dgm:pt modelId="{CF6A3830-4AA5-4599-810F-9E994D273BB5}" type="parTrans" cxnId="{7404A082-3FA7-487A-B5E0-7FAC09F55C90}">
      <dgm:prSet/>
      <dgm:spPr/>
      <dgm:t>
        <a:bodyPr/>
        <a:lstStyle/>
        <a:p>
          <a:pPr rtl="1"/>
          <a:endParaRPr lang="fa-IR"/>
        </a:p>
      </dgm:t>
    </dgm:pt>
    <dgm:pt modelId="{66D4345E-5577-4F78-AB0A-ED2AFF4A7624}" type="sibTrans" cxnId="{7404A082-3FA7-487A-B5E0-7FAC09F55C90}">
      <dgm:prSet/>
      <dgm:spPr/>
      <dgm:t>
        <a:bodyPr/>
        <a:lstStyle/>
        <a:p>
          <a:pPr rtl="1"/>
          <a:endParaRPr lang="fa-IR"/>
        </a:p>
      </dgm:t>
    </dgm:pt>
    <dgm:pt modelId="{4197CA52-AED3-427E-A115-80286BC29AAF}">
      <dgm:prSet custT="1"/>
      <dgm:spPr>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dgm:spPr>
      <dgm:t>
        <a:bodyPr/>
        <a:lstStyle/>
        <a:p>
          <a:pPr rtl="1"/>
          <a:r>
            <a:rPr lang="fa-IR" sz="2000" b="0" spc="0" dirty="0" smtClean="0">
              <a:effectLst/>
              <a:latin typeface="Century Gothic" pitchFamily="34" charset="0"/>
              <a:cs typeface="+mn-cs"/>
            </a:rPr>
            <a:t>نهضت نوین مدیریت</a:t>
          </a:r>
          <a:endParaRPr lang="fa-IR" sz="2000" b="0" spc="0" dirty="0">
            <a:effectLst/>
            <a:cs typeface="+mn-cs"/>
          </a:endParaRPr>
        </a:p>
      </dgm:t>
    </dgm:pt>
    <dgm:pt modelId="{F9F402B4-40DD-4ECB-A6FD-B0A3210762FF}" type="parTrans" cxnId="{69FB35E4-8717-4F9D-933C-FE6E8E6DA153}">
      <dgm:prSet/>
      <dgm:spPr/>
      <dgm:t>
        <a:bodyPr/>
        <a:lstStyle/>
        <a:p>
          <a:pPr rtl="1"/>
          <a:endParaRPr lang="fa-IR"/>
        </a:p>
      </dgm:t>
    </dgm:pt>
    <dgm:pt modelId="{C0B47975-AA17-4226-A3FF-432FB9328EBD}" type="sibTrans" cxnId="{69FB35E4-8717-4F9D-933C-FE6E8E6DA153}">
      <dgm:prSet/>
      <dgm:spPr/>
      <dgm:t>
        <a:bodyPr/>
        <a:lstStyle/>
        <a:p>
          <a:pPr rtl="1"/>
          <a:endParaRPr lang="fa-IR"/>
        </a:p>
      </dgm:t>
    </dgm:pt>
    <dgm:pt modelId="{8796FA1E-188E-4E4B-A0CA-C5810BCFBF85}">
      <dgm:prSet phldrT="[Text]" custT="1"/>
      <dgm:spPr>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dgm:spPr>
      <dgm:t>
        <a:bodyPr/>
        <a:lstStyle/>
        <a:p>
          <a:pPr rtl="1"/>
          <a:r>
            <a:rPr lang="fa-IR" sz="2000" b="0" spc="0" dirty="0" smtClean="0">
              <a:effectLst/>
              <a:latin typeface="Century Gothic" pitchFamily="34" charset="0"/>
              <a:cs typeface="+mn-cs"/>
            </a:rPr>
            <a:t>نخستین نظریات</a:t>
          </a:r>
          <a:endParaRPr lang="fa-IR" sz="2000" b="0" spc="0" dirty="0">
            <a:effectLst/>
            <a:cs typeface="+mn-cs"/>
          </a:endParaRPr>
        </a:p>
      </dgm:t>
    </dgm:pt>
    <dgm:pt modelId="{9213AF5B-2EB2-4B39-91D0-5B389046FC53}" type="sibTrans" cxnId="{48C7DCAF-CBD5-4854-A6BC-3115099815D8}">
      <dgm:prSet/>
      <dgm:spPr/>
      <dgm:t>
        <a:bodyPr/>
        <a:lstStyle/>
        <a:p>
          <a:pPr rtl="1"/>
          <a:endParaRPr lang="fa-IR"/>
        </a:p>
      </dgm:t>
    </dgm:pt>
    <dgm:pt modelId="{D5468E2D-7FBD-4C29-B642-F37C1D8118C6}" type="parTrans" cxnId="{48C7DCAF-CBD5-4854-A6BC-3115099815D8}">
      <dgm:prSet/>
      <dgm:spPr/>
      <dgm:t>
        <a:bodyPr/>
        <a:lstStyle/>
        <a:p>
          <a:pPr rtl="1"/>
          <a:endParaRPr lang="fa-IR"/>
        </a:p>
      </dgm:t>
    </dgm:pt>
    <dgm:pt modelId="{B7FFCD56-94A5-4E84-9132-2B15BC64A5F7}" type="pres">
      <dgm:prSet presAssocID="{EDFD571D-130B-472A-99FB-E74558D90FD0}" presName="Name0" presStyleCnt="0">
        <dgm:presLayoutVars>
          <dgm:dir/>
          <dgm:resizeHandles val="exact"/>
        </dgm:presLayoutVars>
      </dgm:prSet>
      <dgm:spPr/>
    </dgm:pt>
    <dgm:pt modelId="{D8779E85-B724-4DDA-9ACB-1ACA3A7E7EC3}" type="pres">
      <dgm:prSet presAssocID="{8796FA1E-188E-4E4B-A0CA-C5810BCFBF85}" presName="parTxOnly" presStyleLbl="node1" presStyleIdx="0" presStyleCnt="5" custLinFactY="-93579" custLinFactNeighborX="99761" custLinFactNeighborY="-100000">
        <dgm:presLayoutVars>
          <dgm:bulletEnabled val="1"/>
        </dgm:presLayoutVars>
      </dgm:prSet>
      <dgm:spPr/>
      <dgm:t>
        <a:bodyPr/>
        <a:lstStyle/>
        <a:p>
          <a:pPr rtl="1"/>
          <a:endParaRPr lang="fa-IR"/>
        </a:p>
      </dgm:t>
    </dgm:pt>
    <dgm:pt modelId="{D629F594-5D79-47ED-BCC8-A53EB590C6D6}" type="pres">
      <dgm:prSet presAssocID="{9213AF5B-2EB2-4B39-91D0-5B389046FC53}" presName="parSpace" presStyleCnt="0"/>
      <dgm:spPr/>
    </dgm:pt>
    <dgm:pt modelId="{D91222D4-DDA7-4F1F-A2A5-4DAEF66D62E0}" type="pres">
      <dgm:prSet presAssocID="{22D08364-903C-4E1B-95D9-7A906F5D503B}" presName="parTxOnly" presStyleLbl="node1" presStyleIdx="1" presStyleCnt="5" custLinFactNeighborX="-16836" custLinFactNeighborY="-93554">
        <dgm:presLayoutVars>
          <dgm:bulletEnabled val="1"/>
        </dgm:presLayoutVars>
      </dgm:prSet>
      <dgm:spPr/>
      <dgm:t>
        <a:bodyPr/>
        <a:lstStyle/>
        <a:p>
          <a:pPr rtl="1"/>
          <a:endParaRPr lang="fa-IR"/>
        </a:p>
      </dgm:t>
    </dgm:pt>
    <dgm:pt modelId="{FF28818B-68B6-4B1F-8734-4C72F9797DD4}" type="pres">
      <dgm:prSet presAssocID="{372115B3-9379-4206-ACAB-EC9FB38CA75A}" presName="parSpace" presStyleCnt="0"/>
      <dgm:spPr/>
    </dgm:pt>
    <dgm:pt modelId="{3443AE4E-3082-4C28-96BC-8B0DF5589519}" type="pres">
      <dgm:prSet presAssocID="{2BD8ABB6-127E-45D7-B93F-2CC6A2D24335}" presName="parTxOnly" presStyleLbl="node1" presStyleIdx="2" presStyleCnt="5" custLinFactX="-3352" custLinFactNeighborX="-100000" custLinFactNeighborY="6471">
        <dgm:presLayoutVars>
          <dgm:bulletEnabled val="1"/>
        </dgm:presLayoutVars>
      </dgm:prSet>
      <dgm:spPr/>
      <dgm:t>
        <a:bodyPr/>
        <a:lstStyle/>
        <a:p>
          <a:pPr rtl="1"/>
          <a:endParaRPr lang="fa-IR"/>
        </a:p>
      </dgm:t>
    </dgm:pt>
    <dgm:pt modelId="{5954D0C3-8DA3-4204-9D3C-69460B3BFF84}" type="pres">
      <dgm:prSet presAssocID="{7A67A066-C261-443D-9165-52279EC2EFE1}" presName="parSpace" presStyleCnt="0"/>
      <dgm:spPr/>
    </dgm:pt>
    <dgm:pt modelId="{FA5122C5-EAF1-4610-B3D4-7A5A2F98AC4D}" type="pres">
      <dgm:prSet presAssocID="{42D34231-B6DD-4321-A810-E39466087B82}" presName="parTxOnly" presStyleLbl="node1" presStyleIdx="3" presStyleCnt="5" custLinFactX="-26672" custLinFactY="6496" custLinFactNeighborX="-100000" custLinFactNeighborY="100000">
        <dgm:presLayoutVars>
          <dgm:bulletEnabled val="1"/>
        </dgm:presLayoutVars>
      </dgm:prSet>
      <dgm:spPr/>
      <dgm:t>
        <a:bodyPr/>
        <a:lstStyle/>
        <a:p>
          <a:pPr rtl="1"/>
          <a:endParaRPr lang="fa-IR"/>
        </a:p>
      </dgm:t>
    </dgm:pt>
    <dgm:pt modelId="{2F266B31-49FB-4CDC-95FC-0C0E102FF00C}" type="pres">
      <dgm:prSet presAssocID="{66D4345E-5577-4F78-AB0A-ED2AFF4A7624}" presName="parSpace" presStyleCnt="0"/>
      <dgm:spPr/>
    </dgm:pt>
    <dgm:pt modelId="{D9EF2F30-D3D6-4798-B6DB-92F40393F8DB}" type="pres">
      <dgm:prSet presAssocID="{4197CA52-AED3-427E-A115-80286BC29AAF}" presName="parTxOnly" presStyleLbl="node1" presStyleIdx="4" presStyleCnt="5" custLinFactX="-50163" custLinFactY="100000" custLinFactNeighborX="-100000" custLinFactNeighborY="117498">
        <dgm:presLayoutVars>
          <dgm:bulletEnabled val="1"/>
        </dgm:presLayoutVars>
      </dgm:prSet>
      <dgm:spPr/>
      <dgm:t>
        <a:bodyPr/>
        <a:lstStyle/>
        <a:p>
          <a:pPr rtl="1"/>
          <a:endParaRPr lang="fa-IR"/>
        </a:p>
      </dgm:t>
    </dgm:pt>
  </dgm:ptLst>
  <dgm:cxnLst>
    <dgm:cxn modelId="{AD697B8A-6106-4CE7-B8E8-BBCA3FFC4E34}" type="presOf" srcId="{4197CA52-AED3-427E-A115-80286BC29AAF}" destId="{D9EF2F30-D3D6-4798-B6DB-92F40393F8DB}" srcOrd="0" destOrd="0" presId="urn:microsoft.com/office/officeart/2005/8/layout/hChevron3"/>
    <dgm:cxn modelId="{7404A082-3FA7-487A-B5E0-7FAC09F55C90}" srcId="{EDFD571D-130B-472A-99FB-E74558D90FD0}" destId="{42D34231-B6DD-4321-A810-E39466087B82}" srcOrd="3" destOrd="0" parTransId="{CF6A3830-4AA5-4599-810F-9E994D273BB5}" sibTransId="{66D4345E-5577-4F78-AB0A-ED2AFF4A7624}"/>
    <dgm:cxn modelId="{DC5F32A6-0DE6-483E-ACA8-8D87294BFB28}" srcId="{EDFD571D-130B-472A-99FB-E74558D90FD0}" destId="{22D08364-903C-4E1B-95D9-7A906F5D503B}" srcOrd="1" destOrd="0" parTransId="{563B43C6-76CC-463F-A266-36BEC4597B86}" sibTransId="{372115B3-9379-4206-ACAB-EC9FB38CA75A}"/>
    <dgm:cxn modelId="{168B8956-9ADA-47B7-B921-009E1B14D714}" type="presOf" srcId="{2BD8ABB6-127E-45D7-B93F-2CC6A2D24335}" destId="{3443AE4E-3082-4C28-96BC-8B0DF5589519}" srcOrd="0" destOrd="0" presId="urn:microsoft.com/office/officeart/2005/8/layout/hChevron3"/>
    <dgm:cxn modelId="{26B80297-9DF4-48B4-BB22-91B630A6641A}" srcId="{EDFD571D-130B-472A-99FB-E74558D90FD0}" destId="{2BD8ABB6-127E-45D7-B93F-2CC6A2D24335}" srcOrd="2" destOrd="0" parTransId="{7EB37967-73AE-4348-9E4E-1409CA4BE718}" sibTransId="{7A67A066-C261-443D-9165-52279EC2EFE1}"/>
    <dgm:cxn modelId="{317446DB-B589-43A8-A8BA-BBDEC0CE0F18}" type="presOf" srcId="{8796FA1E-188E-4E4B-A0CA-C5810BCFBF85}" destId="{D8779E85-B724-4DDA-9ACB-1ACA3A7E7EC3}" srcOrd="0" destOrd="0" presId="urn:microsoft.com/office/officeart/2005/8/layout/hChevron3"/>
    <dgm:cxn modelId="{517C9F99-8890-45F8-84EE-4BF1ECE2F3D5}" type="presOf" srcId="{42D34231-B6DD-4321-A810-E39466087B82}" destId="{FA5122C5-EAF1-4610-B3D4-7A5A2F98AC4D}" srcOrd="0" destOrd="0" presId="urn:microsoft.com/office/officeart/2005/8/layout/hChevron3"/>
    <dgm:cxn modelId="{69FB35E4-8717-4F9D-933C-FE6E8E6DA153}" srcId="{EDFD571D-130B-472A-99FB-E74558D90FD0}" destId="{4197CA52-AED3-427E-A115-80286BC29AAF}" srcOrd="4" destOrd="0" parTransId="{F9F402B4-40DD-4ECB-A6FD-B0A3210762FF}" sibTransId="{C0B47975-AA17-4226-A3FF-432FB9328EBD}"/>
    <dgm:cxn modelId="{D79FAD55-F4E9-4975-9271-BF4FDA1A4596}" type="presOf" srcId="{22D08364-903C-4E1B-95D9-7A906F5D503B}" destId="{D91222D4-DDA7-4F1F-A2A5-4DAEF66D62E0}" srcOrd="0" destOrd="0" presId="urn:microsoft.com/office/officeart/2005/8/layout/hChevron3"/>
    <dgm:cxn modelId="{447898B9-45BF-4CA6-8C48-FD7BDB2B834E}" type="presOf" srcId="{EDFD571D-130B-472A-99FB-E74558D90FD0}" destId="{B7FFCD56-94A5-4E84-9132-2B15BC64A5F7}" srcOrd="0" destOrd="0" presId="urn:microsoft.com/office/officeart/2005/8/layout/hChevron3"/>
    <dgm:cxn modelId="{48C7DCAF-CBD5-4854-A6BC-3115099815D8}" srcId="{EDFD571D-130B-472A-99FB-E74558D90FD0}" destId="{8796FA1E-188E-4E4B-A0CA-C5810BCFBF85}" srcOrd="0" destOrd="0" parTransId="{D5468E2D-7FBD-4C29-B642-F37C1D8118C6}" sibTransId="{9213AF5B-2EB2-4B39-91D0-5B389046FC53}"/>
    <dgm:cxn modelId="{C5A75F66-AF9D-4E48-9EB5-81246AD91543}" type="presParOf" srcId="{B7FFCD56-94A5-4E84-9132-2B15BC64A5F7}" destId="{D8779E85-B724-4DDA-9ACB-1ACA3A7E7EC3}" srcOrd="0" destOrd="0" presId="urn:microsoft.com/office/officeart/2005/8/layout/hChevron3"/>
    <dgm:cxn modelId="{20BF053B-53CE-41B2-A154-9079B0C425B7}" type="presParOf" srcId="{B7FFCD56-94A5-4E84-9132-2B15BC64A5F7}" destId="{D629F594-5D79-47ED-BCC8-A53EB590C6D6}" srcOrd="1" destOrd="0" presId="urn:microsoft.com/office/officeart/2005/8/layout/hChevron3"/>
    <dgm:cxn modelId="{9FA8323D-A665-48CE-9682-37ED6CB2D496}" type="presParOf" srcId="{B7FFCD56-94A5-4E84-9132-2B15BC64A5F7}" destId="{D91222D4-DDA7-4F1F-A2A5-4DAEF66D62E0}" srcOrd="2" destOrd="0" presId="urn:microsoft.com/office/officeart/2005/8/layout/hChevron3"/>
    <dgm:cxn modelId="{0D7C062F-097E-4841-BA2D-C8540F59CB51}" type="presParOf" srcId="{B7FFCD56-94A5-4E84-9132-2B15BC64A5F7}" destId="{FF28818B-68B6-4B1F-8734-4C72F9797DD4}" srcOrd="3" destOrd="0" presId="urn:microsoft.com/office/officeart/2005/8/layout/hChevron3"/>
    <dgm:cxn modelId="{0079DC28-5964-4312-AF8D-B44A82AA2901}" type="presParOf" srcId="{B7FFCD56-94A5-4E84-9132-2B15BC64A5F7}" destId="{3443AE4E-3082-4C28-96BC-8B0DF5589519}" srcOrd="4" destOrd="0" presId="urn:microsoft.com/office/officeart/2005/8/layout/hChevron3"/>
    <dgm:cxn modelId="{DDAE51FB-1A14-4E1D-86EA-963D8FE02158}" type="presParOf" srcId="{B7FFCD56-94A5-4E84-9132-2B15BC64A5F7}" destId="{5954D0C3-8DA3-4204-9D3C-69460B3BFF84}" srcOrd="5" destOrd="0" presId="urn:microsoft.com/office/officeart/2005/8/layout/hChevron3"/>
    <dgm:cxn modelId="{F9604DC5-7B98-4585-966F-76CA23B155AC}" type="presParOf" srcId="{B7FFCD56-94A5-4E84-9132-2B15BC64A5F7}" destId="{FA5122C5-EAF1-4610-B3D4-7A5A2F98AC4D}" srcOrd="6" destOrd="0" presId="urn:microsoft.com/office/officeart/2005/8/layout/hChevron3"/>
    <dgm:cxn modelId="{3AF9690C-774F-4630-87E2-523AD73CCC59}" type="presParOf" srcId="{B7FFCD56-94A5-4E84-9132-2B15BC64A5F7}" destId="{2F266B31-49FB-4CDC-95FC-0C0E102FF00C}" srcOrd="7" destOrd="0" presId="urn:microsoft.com/office/officeart/2005/8/layout/hChevron3"/>
    <dgm:cxn modelId="{F184745A-2FCE-4946-A8B6-70A9B41D6591}" type="presParOf" srcId="{B7FFCD56-94A5-4E84-9132-2B15BC64A5F7}" destId="{D9EF2F30-D3D6-4798-B6DB-92F40393F8DB}"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79E85-B724-4DDA-9ACB-1ACA3A7E7EC3}">
      <dsp:nvSpPr>
        <dsp:cNvPr id="0" name=""/>
        <dsp:cNvSpPr/>
      </dsp:nvSpPr>
      <dsp:spPr>
        <a:xfrm>
          <a:off x="420884" y="45482"/>
          <a:ext cx="2104057" cy="841623"/>
        </a:xfrm>
        <a:prstGeom prst="homePlate">
          <a:avLst/>
        </a:prstGeom>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rtl="1">
            <a:lnSpc>
              <a:spcPct val="90000"/>
            </a:lnSpc>
            <a:spcBef>
              <a:spcPct val="0"/>
            </a:spcBef>
            <a:spcAft>
              <a:spcPct val="35000"/>
            </a:spcAft>
          </a:pPr>
          <a:r>
            <a:rPr lang="fa-IR" sz="2000" b="0" kern="1200" spc="0" dirty="0" smtClean="0">
              <a:effectLst/>
              <a:latin typeface="Century Gothic" pitchFamily="34" charset="0"/>
              <a:cs typeface="+mn-cs"/>
            </a:rPr>
            <a:t>نخستین نظریات</a:t>
          </a:r>
          <a:endParaRPr lang="fa-IR" sz="2000" b="0" kern="1200" spc="0" dirty="0">
            <a:effectLst/>
            <a:cs typeface="+mn-cs"/>
          </a:endParaRPr>
        </a:p>
      </dsp:txBody>
      <dsp:txXfrm>
        <a:off x="420884" y="45482"/>
        <a:ext cx="1893651" cy="841623"/>
      </dsp:txXfrm>
    </dsp:sp>
    <dsp:sp modelId="{D91222D4-DDA7-4F1F-A2A5-4DAEF66D62E0}">
      <dsp:nvSpPr>
        <dsp:cNvPr id="0" name=""/>
        <dsp:cNvSpPr/>
      </dsp:nvSpPr>
      <dsp:spPr>
        <a:xfrm>
          <a:off x="1613477" y="887316"/>
          <a:ext cx="2104057" cy="841623"/>
        </a:xfrm>
        <a:prstGeom prst="chevron">
          <a:avLst/>
        </a:prstGeom>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rtl="1">
            <a:lnSpc>
              <a:spcPct val="90000"/>
            </a:lnSpc>
            <a:spcBef>
              <a:spcPct val="0"/>
            </a:spcBef>
            <a:spcAft>
              <a:spcPct val="35000"/>
            </a:spcAft>
          </a:pPr>
          <a:r>
            <a:rPr lang="fa-IR" sz="2000" b="0" kern="1200" spc="0" dirty="0" smtClean="0">
              <a:effectLst/>
              <a:latin typeface="Century Gothic" pitchFamily="34" charset="0"/>
              <a:cs typeface="+mn-cs"/>
            </a:rPr>
            <a:t>دوره‎ی کلاسیک ها</a:t>
          </a:r>
          <a:endParaRPr lang="fa-IR" sz="2000" b="0" kern="1200" spc="0" dirty="0">
            <a:effectLst/>
            <a:cs typeface="+mn-cs"/>
          </a:endParaRPr>
        </a:p>
      </dsp:txBody>
      <dsp:txXfrm>
        <a:off x="2034289" y="887316"/>
        <a:ext cx="1262434" cy="841623"/>
      </dsp:txXfrm>
    </dsp:sp>
    <dsp:sp modelId="{3443AE4E-3082-4C28-96BC-8B0DF5589519}">
      <dsp:nvSpPr>
        <dsp:cNvPr id="0" name=""/>
        <dsp:cNvSpPr/>
      </dsp:nvSpPr>
      <dsp:spPr>
        <a:xfrm>
          <a:off x="2876231" y="1729149"/>
          <a:ext cx="2104057" cy="841623"/>
        </a:xfrm>
        <a:prstGeom prst="chevron">
          <a:avLst/>
        </a:prstGeom>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rtl="1">
            <a:lnSpc>
              <a:spcPct val="90000"/>
            </a:lnSpc>
            <a:spcBef>
              <a:spcPct val="0"/>
            </a:spcBef>
            <a:spcAft>
              <a:spcPct val="35000"/>
            </a:spcAft>
          </a:pPr>
          <a:r>
            <a:rPr lang="fa-IR" sz="2000" b="0" kern="1200" spc="0" dirty="0" smtClean="0">
              <a:effectLst/>
              <a:latin typeface="Century Gothic" pitchFamily="34" charset="0"/>
              <a:cs typeface="+mn-cs"/>
            </a:rPr>
            <a:t>عصر نئوکلاسیک‎ها</a:t>
          </a:r>
          <a:endParaRPr lang="fa-IR" sz="2000" b="0" kern="1200" spc="0" dirty="0">
            <a:effectLst/>
            <a:cs typeface="+mn-cs"/>
          </a:endParaRPr>
        </a:p>
      </dsp:txBody>
      <dsp:txXfrm>
        <a:off x="3297043" y="1729149"/>
        <a:ext cx="1262434" cy="841623"/>
      </dsp:txXfrm>
    </dsp:sp>
    <dsp:sp modelId="{FA5122C5-EAF1-4610-B3D4-7A5A2F98AC4D}">
      <dsp:nvSpPr>
        <dsp:cNvPr id="0" name=""/>
        <dsp:cNvSpPr/>
      </dsp:nvSpPr>
      <dsp:spPr>
        <a:xfrm>
          <a:off x="4068811" y="2570983"/>
          <a:ext cx="2104057" cy="841623"/>
        </a:xfrm>
        <a:prstGeom prst="chevron">
          <a:avLst/>
        </a:prstGeom>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rtl="1">
            <a:lnSpc>
              <a:spcPct val="90000"/>
            </a:lnSpc>
            <a:spcBef>
              <a:spcPct val="0"/>
            </a:spcBef>
            <a:spcAft>
              <a:spcPct val="35000"/>
            </a:spcAft>
          </a:pPr>
          <a:r>
            <a:rPr lang="fa-IR" sz="2000" b="0" kern="1200" spc="0" dirty="0" smtClean="0">
              <a:effectLst/>
              <a:latin typeface="Century Gothic" pitchFamily="34" charset="0"/>
              <a:cs typeface="+mn-cs"/>
            </a:rPr>
            <a:t>علوم رفتاری</a:t>
          </a:r>
          <a:endParaRPr lang="fa-IR" sz="2000" b="0" kern="1200" spc="0" dirty="0">
            <a:effectLst/>
            <a:cs typeface="+mn-cs"/>
          </a:endParaRPr>
        </a:p>
      </dsp:txBody>
      <dsp:txXfrm>
        <a:off x="4489623" y="2570983"/>
        <a:ext cx="1262434" cy="841623"/>
      </dsp:txXfrm>
    </dsp:sp>
    <dsp:sp modelId="{D9EF2F30-D3D6-4798-B6DB-92F40393F8DB}">
      <dsp:nvSpPr>
        <dsp:cNvPr id="0" name=""/>
        <dsp:cNvSpPr/>
      </dsp:nvSpPr>
      <dsp:spPr>
        <a:xfrm>
          <a:off x="5257793" y="3349376"/>
          <a:ext cx="2104057" cy="841623"/>
        </a:xfrm>
        <a:prstGeom prst="chevron">
          <a:avLst/>
        </a:prstGeom>
        <a:gradFill rotWithShape="0">
          <a:gsLst>
            <a:gs pos="0">
              <a:schemeClr val="bg1">
                <a:lumMod val="1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gradFill>
            <a:gsLst>
              <a:gs pos="0">
                <a:schemeClr val="bg1">
                  <a:lumMod val="10000"/>
                </a:schemeClr>
              </a:gs>
              <a:gs pos="50000">
                <a:schemeClr val="accent1">
                  <a:tint val="44500"/>
                  <a:satMod val="160000"/>
                </a:schemeClr>
              </a:gs>
              <a:gs pos="100000">
                <a:schemeClr val="accent1">
                  <a:tint val="23500"/>
                  <a:satMod val="160000"/>
                </a:schemeClr>
              </a:gs>
            </a:gsLst>
            <a:lin ang="5400000" scaled="0"/>
          </a:grad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rtl="1">
            <a:lnSpc>
              <a:spcPct val="90000"/>
            </a:lnSpc>
            <a:spcBef>
              <a:spcPct val="0"/>
            </a:spcBef>
            <a:spcAft>
              <a:spcPct val="35000"/>
            </a:spcAft>
          </a:pPr>
          <a:r>
            <a:rPr lang="fa-IR" sz="2000" b="0" kern="1200" spc="0" dirty="0" smtClean="0">
              <a:effectLst/>
              <a:latin typeface="Century Gothic" pitchFamily="34" charset="0"/>
              <a:cs typeface="+mn-cs"/>
            </a:rPr>
            <a:t>نهضت نوین مدیریت</a:t>
          </a:r>
          <a:endParaRPr lang="fa-IR" sz="2000" b="0" kern="1200" spc="0" dirty="0">
            <a:effectLst/>
            <a:cs typeface="+mn-cs"/>
          </a:endParaRPr>
        </a:p>
      </dsp:txBody>
      <dsp:txXfrm>
        <a:off x="5678605" y="3349376"/>
        <a:ext cx="1262434" cy="8416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83C229-C2E3-41BE-962E-D966050D9CA4}" type="datetimeFigureOut">
              <a:rPr lang="en-US" smtClean="0"/>
              <a:t>3/13/2020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8227BC-3D8B-4A23-B9F3-85B370D7B5BB}" type="slidenum">
              <a:rPr lang="en-US" smtClean="0"/>
              <a:t>‹#›</a:t>
            </a:fld>
            <a:endParaRPr lang="en-US"/>
          </a:p>
        </p:txBody>
      </p:sp>
    </p:spTree>
    <p:extLst>
      <p:ext uri="{BB962C8B-B14F-4D97-AF65-F5344CB8AC3E}">
        <p14:creationId xmlns:p14="http://schemas.microsoft.com/office/powerpoint/2010/main" val="50019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dirty="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smtClean="0">
                <a:cs typeface="+mn-cs"/>
              </a:defRPr>
            </a:lvl1pPr>
          </a:lstStyle>
          <a:p>
            <a:pPr>
              <a:defRPr/>
            </a:pPr>
            <a:fld id="{50069EBE-C77C-46B0-940B-01EF296A1C47}" type="datetimeFigureOut">
              <a:rPr lang="en-US"/>
              <a:pPr>
                <a:defRPr/>
              </a:pPr>
              <a:t>3/13/2020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dirty="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smtClean="0">
                <a:cs typeface="+mn-cs"/>
              </a:defRPr>
            </a:lvl1pPr>
          </a:lstStyle>
          <a:p>
            <a:pPr>
              <a:defRPr/>
            </a:pPr>
            <a:fld id="{EB184B5D-15E8-4A81-99B8-82724033A27D}" type="slidenum">
              <a:rPr lang="en-US"/>
              <a:pPr>
                <a:defRPr/>
              </a:pPr>
              <a:t>‹#›</a:t>
            </a:fld>
            <a:endParaRPr lang="en-US" dirty="0"/>
          </a:p>
        </p:txBody>
      </p:sp>
    </p:spTree>
    <p:extLst>
      <p:ext uri="{BB962C8B-B14F-4D97-AF65-F5344CB8AC3E}">
        <p14:creationId xmlns:p14="http://schemas.microsoft.com/office/powerpoint/2010/main" val="2064437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332917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1250D4F-287D-4F8C-87FA-3729DAC6A565}" type="slidenum">
              <a:rPr lang="en-US"/>
              <a:pPr algn="r" eaLnBrk="1" hangingPunct="1"/>
              <a:t>21</a:t>
            </a:fld>
            <a:endParaRPr lang="en-US"/>
          </a:p>
        </p:txBody>
      </p:sp>
    </p:spTree>
    <p:extLst>
      <p:ext uri="{BB962C8B-B14F-4D97-AF65-F5344CB8AC3E}">
        <p14:creationId xmlns:p14="http://schemas.microsoft.com/office/powerpoint/2010/main" val="347839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6A06279-982E-4AC8-A5B4-01A41EA99C1A}" type="slidenum">
              <a:rPr lang="en-US"/>
              <a:pPr algn="r" eaLnBrk="1" hangingPunct="1"/>
              <a:t>22</a:t>
            </a:fld>
            <a:endParaRPr lang="en-US"/>
          </a:p>
        </p:txBody>
      </p:sp>
    </p:spTree>
    <p:extLst>
      <p:ext uri="{BB962C8B-B14F-4D97-AF65-F5344CB8AC3E}">
        <p14:creationId xmlns:p14="http://schemas.microsoft.com/office/powerpoint/2010/main" val="316031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defRPr>
                <a:solidFill>
                  <a:schemeClr val="tx1"/>
                </a:solidFill>
                <a:latin typeface="Arial" pitchFamily="34" charset="0"/>
              </a:defRPr>
            </a:lvl1pPr>
            <a:lvl2pPr marL="742950" indent="-285750" algn="l" rtl="0" eaLnBrk="0" hangingPunct="0">
              <a:defRPr>
                <a:solidFill>
                  <a:schemeClr val="tx1"/>
                </a:solidFill>
                <a:latin typeface="Arial" pitchFamily="34" charset="0"/>
              </a:defRPr>
            </a:lvl2pPr>
            <a:lvl3pPr marL="1143000" indent="-228600" algn="l" rtl="0" eaLnBrk="0" hangingPunct="0">
              <a:defRPr>
                <a:solidFill>
                  <a:schemeClr val="tx1"/>
                </a:solidFill>
                <a:latin typeface="Arial" pitchFamily="34" charset="0"/>
              </a:defRPr>
            </a:lvl3pPr>
            <a:lvl4pPr marL="1600200" indent="-228600" algn="l" rtl="0" eaLnBrk="0" hangingPunct="0">
              <a:defRPr>
                <a:solidFill>
                  <a:schemeClr val="tx1"/>
                </a:solidFill>
                <a:latin typeface="Arial" pitchFamily="34" charset="0"/>
              </a:defRPr>
            </a:lvl4pPr>
            <a:lvl5pPr marL="2057400" indent="-228600" algn="l" rtl="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AF851F8-D111-4FDE-BFF9-8335FABFDF2E}" type="slidenum">
              <a:rPr lang="en-US"/>
              <a:pPr algn="r" eaLnBrk="1" hangingPunct="1"/>
              <a:t>34</a:t>
            </a:fld>
            <a:endParaRPr lang="en-US"/>
          </a:p>
        </p:txBody>
      </p:sp>
    </p:spTree>
    <p:extLst>
      <p:ext uri="{BB962C8B-B14F-4D97-AF65-F5344CB8AC3E}">
        <p14:creationId xmlns:p14="http://schemas.microsoft.com/office/powerpoint/2010/main" val="115307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269274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17366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256534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374870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138576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278720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348104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altLang="fa-IR" smtClean="0"/>
          </a:p>
        </p:txBody>
      </p:sp>
      <p:sp>
        <p:nvSpPr>
          <p:cNvPr id="5124"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fa-IR" smtClean="0">
              <a:solidFill>
                <a:prstClr val="black"/>
              </a:solidFill>
            </a:endParaRPr>
          </a:p>
        </p:txBody>
      </p:sp>
    </p:spTree>
    <p:extLst>
      <p:ext uri="{BB962C8B-B14F-4D97-AF65-F5344CB8AC3E}">
        <p14:creationId xmlns:p14="http://schemas.microsoft.com/office/powerpoint/2010/main" val="205213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6" name="Slide Number Placeholder 5"/>
          <p:cNvSpPr>
            <a:spLocks noGrp="1"/>
          </p:cNvSpPr>
          <p:nvPr>
            <p:ph type="sldNum" sz="quarter" idx="12"/>
          </p:nvPr>
        </p:nvSpPr>
        <p:spPr/>
        <p:txBody>
          <a:bodyPr/>
          <a:lstStyle>
            <a:lvl1pPr>
              <a:defRPr/>
            </a:lvl1pPr>
          </a:lstStyle>
          <a:p>
            <a:pPr>
              <a:defRPr/>
            </a:pPr>
            <a:fld id="{418F24CA-4015-4EFF-86D2-ED4355D54D4C}" type="slidenum">
              <a:rPr lang="fa-IR"/>
              <a:pPr>
                <a:defRPr/>
              </a:pPr>
              <a:t>‹#›</a:t>
            </a:fld>
            <a:endParaRPr lang="fa-IR"/>
          </a:p>
        </p:txBody>
      </p:sp>
    </p:spTree>
    <p:extLst>
      <p:ext uri="{BB962C8B-B14F-4D97-AF65-F5344CB8AC3E}">
        <p14:creationId xmlns:p14="http://schemas.microsoft.com/office/powerpoint/2010/main" val="157230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6" name="Slide Number Placeholder 5"/>
          <p:cNvSpPr>
            <a:spLocks noGrp="1"/>
          </p:cNvSpPr>
          <p:nvPr>
            <p:ph type="sldNum" sz="quarter" idx="12"/>
          </p:nvPr>
        </p:nvSpPr>
        <p:spPr/>
        <p:txBody>
          <a:bodyPr/>
          <a:lstStyle>
            <a:lvl1pPr>
              <a:defRPr/>
            </a:lvl1pPr>
          </a:lstStyle>
          <a:p>
            <a:pPr>
              <a:defRPr/>
            </a:pPr>
            <a:fld id="{22FBFB83-4652-4BE6-8CAF-B975EEF9D299}" type="slidenum">
              <a:rPr lang="fa-IR"/>
              <a:pPr>
                <a:defRPr/>
              </a:pPr>
              <a:t>‹#›</a:t>
            </a:fld>
            <a:endParaRPr lang="fa-IR"/>
          </a:p>
        </p:txBody>
      </p:sp>
    </p:spTree>
    <p:extLst>
      <p:ext uri="{BB962C8B-B14F-4D97-AF65-F5344CB8AC3E}">
        <p14:creationId xmlns:p14="http://schemas.microsoft.com/office/powerpoint/2010/main" val="246061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6" name="Slide Number Placeholder 5"/>
          <p:cNvSpPr>
            <a:spLocks noGrp="1"/>
          </p:cNvSpPr>
          <p:nvPr>
            <p:ph type="sldNum" sz="quarter" idx="12"/>
          </p:nvPr>
        </p:nvSpPr>
        <p:spPr/>
        <p:txBody>
          <a:bodyPr/>
          <a:lstStyle>
            <a:lvl1pPr>
              <a:defRPr/>
            </a:lvl1pPr>
          </a:lstStyle>
          <a:p>
            <a:pPr>
              <a:defRPr/>
            </a:pPr>
            <a:fld id="{11510DAF-99E8-4F43-8043-3B4925B24F9B}" type="slidenum">
              <a:rPr lang="fa-IR"/>
              <a:pPr>
                <a:defRPr/>
              </a:pPr>
              <a:t>‹#›</a:t>
            </a:fld>
            <a:endParaRPr lang="fa-IR"/>
          </a:p>
        </p:txBody>
      </p:sp>
    </p:spTree>
    <p:extLst>
      <p:ext uri="{BB962C8B-B14F-4D97-AF65-F5344CB8AC3E}">
        <p14:creationId xmlns:p14="http://schemas.microsoft.com/office/powerpoint/2010/main" val="25445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a-I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6" name="Slide Number Placeholder 5"/>
          <p:cNvSpPr>
            <a:spLocks noGrp="1"/>
          </p:cNvSpPr>
          <p:nvPr>
            <p:ph type="sldNum" sz="quarter" idx="12"/>
          </p:nvPr>
        </p:nvSpPr>
        <p:spPr/>
        <p:txBody>
          <a:bodyPr/>
          <a:lstStyle>
            <a:lvl1pPr>
              <a:defRPr/>
            </a:lvl1pPr>
          </a:lstStyle>
          <a:p>
            <a:pPr>
              <a:defRPr/>
            </a:pPr>
            <a:fld id="{0C2A6ACC-BC3F-49BB-846F-E83C4D638616}" type="slidenum">
              <a:rPr lang="fa-IR"/>
              <a:pPr>
                <a:defRPr/>
              </a:pPr>
              <a:t>‹#›</a:t>
            </a:fld>
            <a:endParaRPr lang="fa-IR"/>
          </a:p>
        </p:txBody>
      </p:sp>
    </p:spTree>
    <p:extLst>
      <p:ext uri="{BB962C8B-B14F-4D97-AF65-F5344CB8AC3E}">
        <p14:creationId xmlns:p14="http://schemas.microsoft.com/office/powerpoint/2010/main" val="1685085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45B301A-21F1-4F1A-8384-D89E3F1BBCD9}" type="datetimeFigureOut">
              <a:rPr lang="fr-FR" smtClean="0"/>
              <a:pPr>
                <a:defRPr/>
              </a:pPr>
              <a:t>13/03/2020</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6E71577-7267-42A5-9FD7-19CA2D4DABFD}" type="slidenum">
              <a:rPr lang="fr-FR" smtClean="0"/>
              <a:pPr>
                <a:defRPr/>
              </a:pPr>
              <a:t>‹#›</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6" name="Slide Number Placeholder 5"/>
          <p:cNvSpPr>
            <a:spLocks noGrp="1"/>
          </p:cNvSpPr>
          <p:nvPr>
            <p:ph type="sldNum" sz="quarter" idx="12"/>
          </p:nvPr>
        </p:nvSpPr>
        <p:spPr/>
        <p:txBody>
          <a:bodyPr/>
          <a:lstStyle>
            <a:lvl1pPr>
              <a:defRPr/>
            </a:lvl1pPr>
          </a:lstStyle>
          <a:p>
            <a:pPr>
              <a:defRPr/>
            </a:pPr>
            <a:fld id="{BF7C6EFE-BE46-4FBE-A1D3-29FB820992BC}" type="slidenum">
              <a:rPr lang="fa-IR"/>
              <a:pPr>
                <a:defRPr/>
              </a:pPr>
              <a:t>‹#›</a:t>
            </a:fld>
            <a:endParaRPr lang="fa-IR"/>
          </a:p>
        </p:txBody>
      </p:sp>
    </p:spTree>
    <p:extLst>
      <p:ext uri="{BB962C8B-B14F-4D97-AF65-F5344CB8AC3E}">
        <p14:creationId xmlns:p14="http://schemas.microsoft.com/office/powerpoint/2010/main" val="219109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7" name="Slide Number Placeholder 5"/>
          <p:cNvSpPr>
            <a:spLocks noGrp="1"/>
          </p:cNvSpPr>
          <p:nvPr>
            <p:ph type="sldNum" sz="quarter" idx="12"/>
          </p:nvPr>
        </p:nvSpPr>
        <p:spPr/>
        <p:txBody>
          <a:bodyPr/>
          <a:lstStyle>
            <a:lvl1pPr>
              <a:defRPr/>
            </a:lvl1pPr>
          </a:lstStyle>
          <a:p>
            <a:pPr>
              <a:defRPr/>
            </a:pPr>
            <a:fld id="{1C7334F1-7683-4C69-AC87-69FDCC31CC48}" type="slidenum">
              <a:rPr lang="fa-IR"/>
              <a:pPr>
                <a:defRPr/>
              </a:pPr>
              <a:t>‹#›</a:t>
            </a:fld>
            <a:endParaRPr lang="fa-IR"/>
          </a:p>
        </p:txBody>
      </p:sp>
    </p:spTree>
    <p:extLst>
      <p:ext uri="{BB962C8B-B14F-4D97-AF65-F5344CB8AC3E}">
        <p14:creationId xmlns:p14="http://schemas.microsoft.com/office/powerpoint/2010/main" val="232473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9" name="Slide Number Placeholder 5"/>
          <p:cNvSpPr>
            <a:spLocks noGrp="1"/>
          </p:cNvSpPr>
          <p:nvPr>
            <p:ph type="sldNum" sz="quarter" idx="12"/>
          </p:nvPr>
        </p:nvSpPr>
        <p:spPr/>
        <p:txBody>
          <a:bodyPr/>
          <a:lstStyle>
            <a:lvl1pPr>
              <a:defRPr/>
            </a:lvl1pPr>
          </a:lstStyle>
          <a:p>
            <a:pPr>
              <a:defRPr/>
            </a:pPr>
            <a:fld id="{4EF164FE-128D-4691-9FBD-26B76CAAE99F}" type="slidenum">
              <a:rPr lang="fa-IR"/>
              <a:pPr>
                <a:defRPr/>
              </a:pPr>
              <a:t>‹#›</a:t>
            </a:fld>
            <a:endParaRPr lang="fa-IR"/>
          </a:p>
        </p:txBody>
      </p:sp>
    </p:spTree>
    <p:extLst>
      <p:ext uri="{BB962C8B-B14F-4D97-AF65-F5344CB8AC3E}">
        <p14:creationId xmlns:p14="http://schemas.microsoft.com/office/powerpoint/2010/main" val="423902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5" name="Slide Number Placeholder 5"/>
          <p:cNvSpPr>
            <a:spLocks noGrp="1"/>
          </p:cNvSpPr>
          <p:nvPr>
            <p:ph type="sldNum" sz="quarter" idx="12"/>
          </p:nvPr>
        </p:nvSpPr>
        <p:spPr/>
        <p:txBody>
          <a:bodyPr/>
          <a:lstStyle>
            <a:lvl1pPr>
              <a:defRPr/>
            </a:lvl1pPr>
          </a:lstStyle>
          <a:p>
            <a:pPr>
              <a:defRPr/>
            </a:pPr>
            <a:fld id="{EA4661BE-E993-46E0-BD71-A64D6BA51034}" type="slidenum">
              <a:rPr lang="fa-IR"/>
              <a:pPr>
                <a:defRPr/>
              </a:pPr>
              <a:t>‹#›</a:t>
            </a:fld>
            <a:endParaRPr lang="fa-IR"/>
          </a:p>
        </p:txBody>
      </p:sp>
    </p:spTree>
    <p:extLst>
      <p:ext uri="{BB962C8B-B14F-4D97-AF65-F5344CB8AC3E}">
        <p14:creationId xmlns:p14="http://schemas.microsoft.com/office/powerpoint/2010/main" val="15778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4" name="Slide Number Placeholder 5"/>
          <p:cNvSpPr>
            <a:spLocks noGrp="1"/>
          </p:cNvSpPr>
          <p:nvPr>
            <p:ph type="sldNum" sz="quarter" idx="12"/>
          </p:nvPr>
        </p:nvSpPr>
        <p:spPr/>
        <p:txBody>
          <a:bodyPr/>
          <a:lstStyle>
            <a:lvl1pPr>
              <a:defRPr/>
            </a:lvl1pPr>
          </a:lstStyle>
          <a:p>
            <a:pPr>
              <a:defRPr/>
            </a:pPr>
            <a:fld id="{1C2075B8-A6C1-42F8-BA94-FD0A5A673313}" type="slidenum">
              <a:rPr lang="fa-IR"/>
              <a:pPr>
                <a:defRPr/>
              </a:pPr>
              <a:t>‹#›</a:t>
            </a:fld>
            <a:endParaRPr lang="fa-IR"/>
          </a:p>
        </p:txBody>
      </p:sp>
    </p:spTree>
    <p:extLst>
      <p:ext uri="{BB962C8B-B14F-4D97-AF65-F5344CB8AC3E}">
        <p14:creationId xmlns:p14="http://schemas.microsoft.com/office/powerpoint/2010/main" val="404353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7" name="Slide Number Placeholder 5"/>
          <p:cNvSpPr>
            <a:spLocks noGrp="1"/>
          </p:cNvSpPr>
          <p:nvPr>
            <p:ph type="sldNum" sz="quarter" idx="12"/>
          </p:nvPr>
        </p:nvSpPr>
        <p:spPr/>
        <p:txBody>
          <a:bodyPr/>
          <a:lstStyle>
            <a:lvl1pPr>
              <a:defRPr/>
            </a:lvl1pPr>
          </a:lstStyle>
          <a:p>
            <a:pPr>
              <a:defRPr/>
            </a:pPr>
            <a:fld id="{604C8DC1-31AA-4B2D-913C-2365398040C3}" type="slidenum">
              <a:rPr lang="fa-IR"/>
              <a:pPr>
                <a:defRPr/>
              </a:pPr>
              <a:t>‹#›</a:t>
            </a:fld>
            <a:endParaRPr lang="fa-IR"/>
          </a:p>
        </p:txBody>
      </p:sp>
    </p:spTree>
    <p:extLst>
      <p:ext uri="{BB962C8B-B14F-4D97-AF65-F5344CB8AC3E}">
        <p14:creationId xmlns:p14="http://schemas.microsoft.com/office/powerpoint/2010/main" val="242563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fa-IR">
                <a:solidFill>
                  <a:prstClr val="black">
                    <a:tint val="75000"/>
                  </a:prstClr>
                </a:solidFill>
              </a:rPr>
              <a:t>1</a:t>
            </a:r>
          </a:p>
        </p:txBody>
      </p:sp>
      <p:sp>
        <p:nvSpPr>
          <p:cNvPr id="7" name="Slide Number Placeholder 5"/>
          <p:cNvSpPr>
            <a:spLocks noGrp="1"/>
          </p:cNvSpPr>
          <p:nvPr>
            <p:ph type="sldNum" sz="quarter" idx="12"/>
          </p:nvPr>
        </p:nvSpPr>
        <p:spPr/>
        <p:txBody>
          <a:bodyPr/>
          <a:lstStyle>
            <a:lvl1pPr>
              <a:defRPr/>
            </a:lvl1pPr>
          </a:lstStyle>
          <a:p>
            <a:pPr>
              <a:defRPr/>
            </a:pPr>
            <a:fld id="{ABB64559-8433-4711-9C07-729C52475D8C}" type="slidenum">
              <a:rPr lang="fa-IR"/>
              <a:pPr>
                <a:defRPr/>
              </a:pPr>
              <a:t>‹#›</a:t>
            </a:fld>
            <a:endParaRPr lang="fa-IR"/>
          </a:p>
        </p:txBody>
      </p:sp>
    </p:spTree>
    <p:extLst>
      <p:ext uri="{BB962C8B-B14F-4D97-AF65-F5344CB8AC3E}">
        <p14:creationId xmlns:p14="http://schemas.microsoft.com/office/powerpoint/2010/main" val="136671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fa-IR">
                <a:solidFill>
                  <a:prstClr val="black">
                    <a:tint val="75000"/>
                  </a:prstClr>
                </a:solidFill>
              </a:rPr>
              <a:t>1</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a:solidFill>
                  <a:srgbClr val="898989"/>
                </a:solidFill>
                <a:latin typeface="Calibri" panose="020F0502020204030204" pitchFamily="34" charset="0"/>
              </a:defRPr>
            </a:lvl1pPr>
          </a:lstStyle>
          <a:p>
            <a:pPr>
              <a:defRPr/>
            </a:pPr>
            <a:fld id="{0DE5B3E5-FADE-4DDA-B7E0-2D1E32BEC4D6}" type="slidenum">
              <a:rPr lang="fa-IR"/>
              <a:pPr>
                <a:defRPr/>
              </a:pPr>
              <a:t>‹#›</a:t>
            </a:fld>
            <a:endParaRPr lang="fa-IR"/>
          </a:p>
        </p:txBody>
      </p:sp>
    </p:spTree>
    <p:extLst>
      <p:ext uri="{BB962C8B-B14F-4D97-AF65-F5344CB8AC3E}">
        <p14:creationId xmlns:p14="http://schemas.microsoft.com/office/powerpoint/2010/main" val="363687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fa-IR">
              <a:solidFill>
                <a:prstClr val="black">
                  <a:tint val="75000"/>
                </a:prstClr>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fa-IR" smtClean="0">
                <a:solidFill>
                  <a:prstClr val="black">
                    <a:tint val="75000"/>
                  </a:prstClr>
                </a:solidFill>
              </a:rPr>
              <a:t>1</a:t>
            </a:r>
            <a:endParaRPr lang="fa-IR">
              <a:solidFill>
                <a:prstClr val="black">
                  <a:tint val="75000"/>
                </a:prstClr>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0DE5B3E5-FADE-4DDA-B7E0-2D1E32BEC4D6}" type="slidenum">
              <a:rPr lang="fa-IR" smtClean="0"/>
              <a:pPr>
                <a:defRPr/>
              </a:pPr>
              <a:t>‹#›</a:t>
            </a:fld>
            <a:endParaRPr lang="fa-IR"/>
          </a:p>
        </p:txBody>
      </p:sp>
      <p:sp>
        <p:nvSpPr>
          <p:cNvPr id="9" name="TextBox 8"/>
          <p:cNvSpPr txBox="1"/>
          <p:nvPr userDrawn="1"/>
        </p:nvSpPr>
        <p:spPr>
          <a:xfrm>
            <a:off x="-1295400" y="6481411"/>
            <a:ext cx="3733800" cy="369332"/>
          </a:xfrm>
          <a:prstGeom prst="rect">
            <a:avLst/>
          </a:prstGeom>
          <a:noFill/>
        </p:spPr>
        <p:txBody>
          <a:bodyPr wrap="square" rtlCol="0">
            <a:spAutoFit/>
          </a:bodyPr>
          <a:lstStyle/>
          <a:p>
            <a:r>
              <a:rPr lang="fa-IR" dirty="0" smtClean="0">
                <a:solidFill>
                  <a:srgbClr val="FFFFFF"/>
                </a:solidFill>
                <a:cs typeface="B Titr" pitchFamily="2" charset="-78"/>
              </a:rPr>
              <a:t>نشر اسلاید از فایل کده</a:t>
            </a:r>
            <a:endParaRPr lang="en-US" dirty="0">
              <a:solidFill>
                <a:srgbClr val="FFFFFF"/>
              </a:solidFill>
              <a:cs typeface="B Titr" pitchFamily="2" charset="-78"/>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p:transition>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ref.kodoom.com/%D8%A2%D8%AF%D8%A7%D9%85_%D8%A7%D8%B3%D9%85%DB%8C%D8%AA" TargetMode="External"/><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hyperlink" Target="http://ref.kodoom.com/%D9%BE%DB%8C%D8%AA%D8%B1_%D8%AF%D8%B1%D8%A7%DA%A9%D8%B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ref.kodoom.com/%D9%81%D8%B1%D8%AF%D8%B1%DB%8C%DA%A9_%D8%AA%DB%8C%D9%84%D9%88%D8%B1" TargetMode="External"/><Relationship Id="rId5" Type="http://schemas.openxmlformats.org/officeDocument/2006/relationships/hyperlink" Target="http://ref.kodoom.com/%D9%87%D9%86%D8%B1%DB%8C_%D9%81%D8%A7%DB%8C%D9%88%D9%84" TargetMode="External"/><Relationship Id="rId4" Type="http://schemas.openxmlformats.org/officeDocument/2006/relationships/hyperlink" Target="http://ref.kodoom.com/%D8%A8%D8%B1%D9%88%DA%A9%D8%B1%D8%A7%D8%B3%DB%8C_(%D9%85%D8%AF%DB%8C%D8%B1%DB%8C%D8%A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382000" cy="1470025"/>
          </a:xfrm>
        </p:spPr>
        <p:txBody>
          <a:bodyPr/>
          <a:lstStyle/>
          <a:p>
            <a:pPr rtl="1"/>
            <a:r>
              <a:rPr lang="fa-IR" sz="6000" b="1" dirty="0" smtClean="0">
                <a:solidFill>
                  <a:srgbClr val="282516"/>
                </a:solidFill>
                <a:ea typeface="+mn-ea"/>
                <a:cs typeface="B Farnaz" panose="00000400000000000000" pitchFamily="2" charset="-78"/>
              </a:rPr>
              <a:t>بسم </a:t>
            </a:r>
            <a:r>
              <a:rPr lang="fa-IR" sz="6000" b="1" dirty="0">
                <a:solidFill>
                  <a:srgbClr val="282516"/>
                </a:solidFill>
                <a:ea typeface="+mn-ea"/>
                <a:cs typeface="B Farnaz" panose="00000400000000000000" pitchFamily="2" charset="-78"/>
              </a:rPr>
              <a:t>الله الرحمن </a:t>
            </a:r>
            <a:r>
              <a:rPr lang="fa-IR" sz="6000" b="1" dirty="0" smtClean="0">
                <a:solidFill>
                  <a:srgbClr val="282516"/>
                </a:solidFill>
                <a:ea typeface="+mn-ea"/>
                <a:cs typeface="B Farnaz" panose="00000400000000000000" pitchFamily="2" charset="-78"/>
              </a:rPr>
              <a:t>الرحیم</a:t>
            </a:r>
            <a:r>
              <a:rPr lang="en-US" sz="6000" b="1" dirty="0" smtClean="0">
                <a:solidFill>
                  <a:srgbClr val="282516"/>
                </a:solidFill>
                <a:ea typeface="+mn-ea"/>
                <a:cs typeface="B Farnaz" panose="00000400000000000000" pitchFamily="2" charset="-78"/>
              </a:rPr>
              <a:t>     </a:t>
            </a:r>
            <a:r>
              <a:rPr lang="fa-IR" sz="6000" b="1" dirty="0" smtClean="0">
                <a:solidFill>
                  <a:srgbClr val="282516"/>
                </a:solidFill>
                <a:ea typeface="+mn-ea"/>
                <a:cs typeface="B Farnaz" panose="00000400000000000000" pitchFamily="2" charset="-78"/>
              </a:rPr>
              <a:t> </a:t>
            </a:r>
            <a:endParaRPr lang="en-US" dirty="0"/>
          </a:p>
        </p:txBody>
      </p:sp>
      <p:sp>
        <p:nvSpPr>
          <p:cNvPr id="3" name="Subtitle 2"/>
          <p:cNvSpPr>
            <a:spLocks noGrp="1"/>
          </p:cNvSpPr>
          <p:nvPr>
            <p:ph type="subTitle" idx="1"/>
          </p:nvPr>
        </p:nvSpPr>
        <p:spPr>
          <a:xfrm>
            <a:off x="1752600" y="2895600"/>
            <a:ext cx="5867400" cy="1752600"/>
          </a:xfrm>
        </p:spPr>
        <p:txBody>
          <a:bodyPr/>
          <a:lstStyle/>
          <a:p>
            <a:endParaRPr lang="fa-IR" dirty="0" smtClean="0">
              <a:solidFill>
                <a:srgbClr val="282516"/>
              </a:solidFill>
            </a:endParaRPr>
          </a:p>
          <a:p>
            <a:r>
              <a:rPr lang="fa-IR" sz="4800" b="1" dirty="0" smtClean="0">
                <a:solidFill>
                  <a:srgbClr val="FF0000"/>
                </a:solidFill>
              </a:rPr>
              <a:t>مبانی سازمان ومدیریت</a:t>
            </a:r>
            <a:r>
              <a:rPr lang="en-US" sz="4800" b="1" dirty="0">
                <a:solidFill>
                  <a:srgbClr val="FF0000"/>
                </a:solidFill>
              </a:rPr>
              <a:t> </a:t>
            </a:r>
          </a:p>
        </p:txBody>
      </p:sp>
    </p:spTree>
    <p:extLst>
      <p:ext uri="{BB962C8B-B14F-4D97-AF65-F5344CB8AC3E}">
        <p14:creationId xmlns:p14="http://schemas.microsoft.com/office/powerpoint/2010/main" val="327515266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endParaRPr lang="fa-IR" sz="3200" dirty="0" smtClean="0">
              <a:cs typeface="+mn-cs"/>
            </a:endParaRPr>
          </a:p>
        </p:txBody>
      </p:sp>
      <p:sp>
        <p:nvSpPr>
          <p:cNvPr id="20483" name="Content Placeholder 2"/>
          <p:cNvSpPr>
            <a:spLocks noGrp="1"/>
          </p:cNvSpPr>
          <p:nvPr>
            <p:ph idx="1"/>
          </p:nvPr>
        </p:nvSpPr>
        <p:spPr>
          <a:xfrm>
            <a:off x="285750" y="1214438"/>
            <a:ext cx="8501063" cy="5143500"/>
          </a:xfrm>
        </p:spPr>
        <p:txBody>
          <a:bodyPr/>
          <a:lstStyle/>
          <a:p>
            <a:r>
              <a:rPr lang="ar-SA" altLang="fa-IR" sz="2800" b="1" i="1" smtClean="0"/>
              <a:t>مهارتهاي‌ مديران‌ </a:t>
            </a:r>
            <a:endParaRPr lang="en-US" altLang="fa-IR" sz="2800" smtClean="0"/>
          </a:p>
          <a:p>
            <a:r>
              <a:rPr lang="ar-SA" altLang="fa-IR" sz="2800" b="1" smtClean="0"/>
              <a:t> </a:t>
            </a:r>
            <a:r>
              <a:rPr lang="ar-SA" altLang="fa-IR" sz="2800" smtClean="0"/>
              <a:t>براي‌ انجام‌ موفقيت‌آميز وظايف‌ مهارتهايي‌ مورد نياز مديران‌ است‌. هنري‌ فايول‌ </a:t>
            </a:r>
            <a:r>
              <a:rPr lang="ar-SA" altLang="fa-IR" sz="2800" b="1" smtClean="0"/>
              <a:t> </a:t>
            </a:r>
            <a:r>
              <a:rPr lang="ar-SA" altLang="fa-IR" sz="2800" smtClean="0"/>
              <a:t> سه‌ نوع‌ مهارت‌ را مورد شناسايي‌ قرار داد كه‌ عبارتند از: فني‌، انساني‌ و ادراكي‌.</a:t>
            </a:r>
            <a:endParaRPr lang="en-US" altLang="fa-IR" sz="2800" smtClean="0"/>
          </a:p>
          <a:p>
            <a:pPr eaLnBrk="1" hangingPunct="1">
              <a:buFont typeface="Arial" panose="020B0604020202020204" pitchFamily="34" charset="0"/>
              <a:buNone/>
            </a:pPr>
            <a:endParaRPr lang="fa-IR" altLang="fa-IR" sz="2800" smtClean="0"/>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spTree>
    <p:extLst>
      <p:ext uri="{BB962C8B-B14F-4D97-AF65-F5344CB8AC3E}">
        <p14:creationId xmlns:p14="http://schemas.microsoft.com/office/powerpoint/2010/main" val="1487818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r>
              <a:rPr lang="fa-IR" sz="3200" dirty="0">
                <a:cs typeface="+mn-cs"/>
              </a:rPr>
              <a:t>تفاوت مهارت هاي مديران</a:t>
            </a:r>
            <a:endParaRPr lang="fa-IR" sz="3200" dirty="0" smtClean="0">
              <a:cs typeface="+mn-cs"/>
            </a:endParaRPr>
          </a:p>
        </p:txBody>
      </p:sp>
      <p:sp>
        <p:nvSpPr>
          <p:cNvPr id="22531" name="Content Placeholder 2"/>
          <p:cNvSpPr>
            <a:spLocks noGrp="1"/>
          </p:cNvSpPr>
          <p:nvPr>
            <p:ph idx="1"/>
          </p:nvPr>
        </p:nvSpPr>
        <p:spPr>
          <a:xfrm>
            <a:off x="285750" y="1214438"/>
            <a:ext cx="8501063" cy="5143500"/>
          </a:xfrm>
        </p:spPr>
        <p:txBody>
          <a:bodyPr/>
          <a:lstStyle/>
          <a:p>
            <a:pPr algn="ctr" eaLnBrk="1" hangingPunct="1">
              <a:buFont typeface="Arial" panose="020B0604020202020204" pitchFamily="34" charset="0"/>
              <a:buNone/>
            </a:pPr>
            <a:endParaRPr lang="en-US" altLang="fa-IR" sz="2800" dirty="0" smtClean="0"/>
          </a:p>
          <a:p>
            <a:pPr eaLnBrk="1" hangingPunct="1">
              <a:buFont typeface="Arial" panose="020B0604020202020204" pitchFamily="34" charset="0"/>
              <a:buNone/>
            </a:pPr>
            <a:endParaRPr lang="fa-IR" altLang="fa-IR" sz="2800" dirty="0" smtClean="0"/>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pic>
        <p:nvPicPr>
          <p:cNvPr id="22533" name="Diagram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714500"/>
            <a:ext cx="776922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049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r>
              <a:rPr lang="fa-IR" sz="3200" dirty="0">
                <a:cs typeface="+mn-cs"/>
              </a:rPr>
              <a:t>نقش‌هاي‌ مديريت‌</a:t>
            </a:r>
            <a:endParaRPr lang="fa-IR" sz="3200" dirty="0" smtClean="0">
              <a:cs typeface="+mn-cs"/>
            </a:endParaRPr>
          </a:p>
        </p:txBody>
      </p:sp>
      <p:sp>
        <p:nvSpPr>
          <p:cNvPr id="24579" name="Content Placeholder 2"/>
          <p:cNvSpPr>
            <a:spLocks noGrp="1"/>
          </p:cNvSpPr>
          <p:nvPr>
            <p:ph idx="1"/>
          </p:nvPr>
        </p:nvSpPr>
        <p:spPr>
          <a:xfrm>
            <a:off x="285750" y="1214438"/>
            <a:ext cx="8501063" cy="5143500"/>
          </a:xfrm>
        </p:spPr>
        <p:txBody>
          <a:bodyPr/>
          <a:lstStyle/>
          <a:p>
            <a:endParaRPr lang="en-US" altLang="fa-IR" sz="2800" dirty="0" smtClean="0"/>
          </a:p>
          <a:p>
            <a:pPr>
              <a:lnSpc>
                <a:spcPct val="150000"/>
              </a:lnSpc>
            </a:pPr>
            <a:r>
              <a:rPr lang="ar-SA" altLang="fa-IR" sz="2800" dirty="0" smtClean="0"/>
              <a:t>هنري‌ مينتزبرگ‌ </a:t>
            </a:r>
            <a:r>
              <a:rPr lang="ar-SA" altLang="fa-IR" sz="2800" b="1" dirty="0" smtClean="0"/>
              <a:t> </a:t>
            </a:r>
            <a:r>
              <a:rPr lang="ar-SA" altLang="fa-IR" sz="2800" dirty="0" smtClean="0"/>
              <a:t> از جمله‌ محققيني‌ است‌ كه‌ توجه‌ خود را معطوف‌ به‌ " </a:t>
            </a:r>
            <a:r>
              <a:rPr lang="ar-SA" altLang="fa-IR" sz="2800" i="1" dirty="0" smtClean="0"/>
              <a:t>نگرش‌ توصيفي‌ </a:t>
            </a:r>
            <a:r>
              <a:rPr lang="ar-SA" altLang="fa-IR" sz="2800" dirty="0" smtClean="0"/>
              <a:t>" براي‌ فهميدن‌ مديريت‌ نموده‌ است‌. توصيف‌ها و مباحث‌ او درباره‌ كار مديران‌ بر پايه‌ مشاهدات‌ تجربي‌ بوده‌ است‌. </a:t>
            </a:r>
            <a:endParaRPr lang="fa-IR" altLang="fa-IR" sz="2800" dirty="0" smtClean="0"/>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spTree>
    <p:extLst>
      <p:ext uri="{BB962C8B-B14F-4D97-AF65-F5344CB8AC3E}">
        <p14:creationId xmlns:p14="http://schemas.microsoft.com/office/powerpoint/2010/main" val="1733082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endParaRPr lang="fa-IR" sz="3200" dirty="0" smtClean="0">
              <a:cs typeface="+mn-cs"/>
            </a:endParaRPr>
          </a:p>
        </p:txBody>
      </p:sp>
      <p:sp>
        <p:nvSpPr>
          <p:cNvPr id="26627" name="Content Placeholder 2"/>
          <p:cNvSpPr>
            <a:spLocks noGrp="1"/>
          </p:cNvSpPr>
          <p:nvPr>
            <p:ph idx="1"/>
          </p:nvPr>
        </p:nvSpPr>
        <p:spPr>
          <a:xfrm>
            <a:off x="285750" y="1214438"/>
            <a:ext cx="8501063" cy="5143500"/>
          </a:xfrm>
        </p:spPr>
        <p:txBody>
          <a:bodyPr/>
          <a:lstStyle/>
          <a:p>
            <a:pPr eaLnBrk="1" hangingPunct="1">
              <a:buFont typeface="Arial" panose="020B0604020202020204" pitchFamily="34" charset="0"/>
              <a:buNone/>
            </a:pPr>
            <a:r>
              <a:rPr lang="en-US" altLang="fa-IR" sz="2800" smtClean="0"/>
              <a:t/>
            </a:r>
            <a:br>
              <a:rPr lang="en-US" altLang="fa-IR" sz="2800" smtClean="0"/>
            </a:br>
            <a:endParaRPr lang="fa-IR" altLang="fa-IR" sz="2800" smtClean="0"/>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pic>
        <p:nvPicPr>
          <p:cNvPr id="26629" name="Diagram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714500"/>
            <a:ext cx="785812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74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solidFill>
                  <a:srgbClr val="572314"/>
                </a:solidFill>
                <a:effectLst>
                  <a:outerShdw blurRad="50000" dist="30000" dir="5400000" algn="tl" rotWithShape="0">
                    <a:srgbClr val="000000">
                      <a:alpha val="30000"/>
                    </a:srgbClr>
                  </a:outerShdw>
                </a:effectLst>
                <a:latin typeface="Gill Sans MT"/>
              </a:rPr>
              <a:t>مدیریت علم یا هنر؟</a:t>
            </a:r>
            <a:endParaRPr lang="en-US" dirty="0"/>
          </a:p>
        </p:txBody>
      </p:sp>
      <p:sp>
        <p:nvSpPr>
          <p:cNvPr id="3" name="Footer Placeholder 2"/>
          <p:cNvSpPr>
            <a:spLocks noGrp="1"/>
          </p:cNvSpPr>
          <p:nvPr>
            <p:ph type="ftr" sz="quarter" idx="11"/>
          </p:nvPr>
        </p:nvSpPr>
        <p:spPr>
          <a:xfrm>
            <a:off x="3124200" y="6416675"/>
            <a:ext cx="2895600" cy="365125"/>
          </a:xfrm>
        </p:spPr>
        <p:txBody>
          <a:bodyPr/>
          <a:lstStyle/>
          <a:p>
            <a:pPr>
              <a:defRPr/>
            </a:pPr>
            <a:r>
              <a:rPr lang="fa-IR" smtClean="0">
                <a:solidFill>
                  <a:prstClr val="black">
                    <a:tint val="75000"/>
                  </a:prstClr>
                </a:solidFill>
              </a:rPr>
              <a:t>1</a:t>
            </a:r>
            <a:endParaRPr lang="fa-IR">
              <a:solidFill>
                <a:prstClr val="black">
                  <a:tint val="75000"/>
                </a:prstClr>
              </a:solidFill>
            </a:endParaRPr>
          </a:p>
        </p:txBody>
      </p:sp>
      <p:pic>
        <p:nvPicPr>
          <p:cNvPr id="4" name="Picture 3"/>
          <p:cNvPicPr>
            <a:picLocks noChangeAspect="1"/>
          </p:cNvPicPr>
          <p:nvPr/>
        </p:nvPicPr>
        <p:blipFill>
          <a:blip r:embed="rId2"/>
          <a:stretch>
            <a:fillRect/>
          </a:stretch>
        </p:blipFill>
        <p:spPr>
          <a:xfrm>
            <a:off x="645225" y="1551269"/>
            <a:ext cx="7428208" cy="4468531"/>
          </a:xfrm>
          <a:prstGeom prst="rect">
            <a:avLst/>
          </a:prstGeom>
        </p:spPr>
      </p:pic>
    </p:spTree>
    <p:extLst>
      <p:ext uri="{BB962C8B-B14F-4D97-AF65-F5344CB8AC3E}">
        <p14:creationId xmlns:p14="http://schemas.microsoft.com/office/powerpoint/2010/main" val="53275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1643063"/>
            <a:ext cx="7772400" cy="1470025"/>
          </a:xfrm>
        </p:spPr>
        <p:txBody>
          <a:bodyPr/>
          <a:lstStyle/>
          <a:p>
            <a:r>
              <a:rPr lang="fa-IR" sz="5400" dirty="0" smtClean="0">
                <a:solidFill>
                  <a:schemeClr val="bg1"/>
                </a:solidFill>
                <a:cs typeface="B Titr" pitchFamily="2" charset="-78"/>
              </a:rPr>
              <a:t>تئوری های مدیریت</a:t>
            </a:r>
            <a:endParaRPr lang="fr-FR" sz="5400" dirty="0" smtClean="0">
              <a:solidFill>
                <a:schemeClr val="bg1"/>
              </a:solidFill>
              <a:cs typeface="B Titr" pitchFamily="2" charset="-78"/>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484798" y="1447800"/>
            <a:ext cx="8366125" cy="4625975"/>
          </a:xfrm>
          <a:prstGeom prst="rect">
            <a:avLst/>
          </a:prstGeom>
          <a:noFill/>
          <a:ln w="9525">
            <a:noFill/>
            <a:miter lim="800000"/>
            <a:headEnd/>
            <a:tailEnd/>
          </a:ln>
        </p:spPr>
        <p:txBody>
          <a:bodyPr/>
          <a:lstStyle/>
          <a:p>
            <a:pPr marL="342900" indent="-342900">
              <a:spcBef>
                <a:spcPct val="20000"/>
              </a:spcBef>
              <a:buFont typeface="Wingdings" pitchFamily="2" charset="2"/>
              <a:buChar char="ü"/>
              <a:defRPr/>
            </a:pPr>
            <a:r>
              <a:rPr lang="fa-IR" sz="2400" dirty="0">
                <a:solidFill>
                  <a:srgbClr val="FF0000"/>
                </a:solidFill>
                <a:latin typeface="+mn-lt"/>
                <a:cs typeface="B Mitra" pitchFamily="2" charset="-78"/>
              </a:rPr>
              <a:t>تئوری</a:t>
            </a:r>
            <a:r>
              <a:rPr lang="fa-IR" sz="2400" dirty="0">
                <a:solidFill>
                  <a:schemeClr val="bg1">
                    <a:lumMod val="10000"/>
                  </a:schemeClr>
                </a:solidFill>
                <a:latin typeface="+mn-lt"/>
                <a:cs typeface="B Mitra" pitchFamily="2" charset="-78"/>
              </a:rPr>
              <a:t>: یک توضیح برای ” چطور یا چرا ” رخ دادن چیزی.</a:t>
            </a:r>
          </a:p>
          <a:p>
            <a:pPr marL="342900" indent="-342900">
              <a:spcBef>
                <a:spcPct val="20000"/>
              </a:spcBef>
              <a:buFont typeface="Wingdings" pitchFamily="2" charset="2"/>
              <a:buChar char="ü"/>
              <a:defRPr/>
            </a:pPr>
            <a:r>
              <a:rPr lang="fa-IR" sz="2400" dirty="0">
                <a:solidFill>
                  <a:srgbClr val="FF0000"/>
                </a:solidFill>
                <a:latin typeface="+mn-lt"/>
                <a:cs typeface="B Mitra" pitchFamily="2" charset="-78"/>
              </a:rPr>
              <a:t>مدیریت</a:t>
            </a:r>
            <a:r>
              <a:rPr lang="fa-IR" sz="2400" dirty="0">
                <a:solidFill>
                  <a:schemeClr val="bg1">
                    <a:lumMod val="10000"/>
                  </a:schemeClr>
                </a:solidFill>
                <a:latin typeface="+mn-lt"/>
                <a:cs typeface="B Mitra" pitchFamily="2" charset="-78"/>
              </a:rPr>
              <a:t>: </a:t>
            </a:r>
            <a:r>
              <a:rPr lang="fa-IR" sz="2400" dirty="0">
                <a:solidFill>
                  <a:schemeClr val="bg1">
                    <a:lumMod val="10000"/>
                  </a:schemeClr>
                </a:solidFill>
                <a:cs typeface="B Mitra" pitchFamily="2" charset="-78"/>
              </a:rPr>
              <a:t>فرآیندی که طی آن تصمیم‌گیری در سازمان‌ها صورت می‌پذیرد.</a:t>
            </a:r>
            <a:endParaRPr lang="fa-IR" sz="2400" dirty="0">
              <a:solidFill>
                <a:schemeClr val="bg1">
                  <a:lumMod val="10000"/>
                </a:schemeClr>
              </a:solidFill>
              <a:latin typeface="+mn-lt"/>
              <a:cs typeface="B Mitra" pitchFamily="2" charset="-78"/>
            </a:endParaRPr>
          </a:p>
          <a:p>
            <a:pPr marL="342900" indent="-342900">
              <a:spcBef>
                <a:spcPct val="20000"/>
              </a:spcBef>
              <a:buFont typeface="Wingdings" pitchFamily="2" charset="2"/>
              <a:buChar char="ü"/>
              <a:defRPr/>
            </a:pPr>
            <a:r>
              <a:rPr lang="fa-IR" sz="2400" dirty="0">
                <a:solidFill>
                  <a:srgbClr val="FF0000"/>
                </a:solidFill>
                <a:latin typeface="+mn-lt"/>
                <a:cs typeface="B Mitra" pitchFamily="2" charset="-78"/>
              </a:rPr>
              <a:t>سازمان</a:t>
            </a:r>
            <a:r>
              <a:rPr lang="fa-IR" sz="2400" dirty="0">
                <a:solidFill>
                  <a:schemeClr val="bg1">
                    <a:lumMod val="10000"/>
                  </a:schemeClr>
                </a:solidFill>
                <a:latin typeface="+mn-lt"/>
                <a:cs typeface="B Mitra" pitchFamily="2" charset="-78"/>
              </a:rPr>
              <a:t>:</a:t>
            </a:r>
            <a:r>
              <a:rPr lang="fa-IR" sz="2400" dirty="0">
                <a:solidFill>
                  <a:schemeClr val="bg1">
                    <a:lumMod val="10000"/>
                  </a:schemeClr>
                </a:solidFill>
                <a:cs typeface="B Mitra" pitchFamily="2" charset="-78"/>
              </a:rPr>
              <a:t> از نقطه نظر علم مدیریت، تشكيلات اداره امور يك گروه انساني. (رسمی، غیر رسمی)</a:t>
            </a:r>
          </a:p>
          <a:p>
            <a:pPr>
              <a:buFont typeface="Wingdings" pitchFamily="2" charset="2"/>
              <a:buChar char="ü"/>
              <a:defRPr/>
            </a:pPr>
            <a:r>
              <a:rPr lang="fa-IR" sz="2400" dirty="0">
                <a:solidFill>
                  <a:schemeClr val="bg1">
                    <a:lumMod val="10000"/>
                  </a:schemeClr>
                </a:solidFill>
                <a:cs typeface="B Mitra" pitchFamily="2" charset="-78"/>
              </a:rPr>
              <a:t>  </a:t>
            </a:r>
            <a:r>
              <a:rPr lang="fa-IR" sz="2400" dirty="0">
                <a:solidFill>
                  <a:srgbClr val="FF0000"/>
                </a:solidFill>
                <a:cs typeface="B Mitra" pitchFamily="2" charset="-78"/>
              </a:rPr>
              <a:t>سازمان رسمی</a:t>
            </a:r>
            <a:r>
              <a:rPr lang="fa-IR" sz="2400" dirty="0">
                <a:solidFill>
                  <a:schemeClr val="bg1">
                    <a:lumMod val="10000"/>
                  </a:schemeClr>
                </a:solidFill>
                <a:cs typeface="B Mitra" pitchFamily="2" charset="-78"/>
              </a:rPr>
              <a:t>: عبارت است از اختيارات مقامات و روابط آن‌ها با  کارکنان برحسب مقررات و       </a:t>
            </a:r>
          </a:p>
          <a:p>
            <a:pPr>
              <a:defRPr/>
            </a:pPr>
            <a:r>
              <a:rPr lang="fa-IR" sz="2400" dirty="0">
                <a:solidFill>
                  <a:schemeClr val="bg1">
                    <a:lumMod val="10000"/>
                  </a:schemeClr>
                </a:solidFill>
                <a:cs typeface="B Mitra" pitchFamily="2" charset="-78"/>
              </a:rPr>
              <a:t>     قواعد وضع شده.</a:t>
            </a:r>
          </a:p>
          <a:p>
            <a:pPr>
              <a:buFont typeface="Wingdings" pitchFamily="2" charset="2"/>
              <a:buChar char="ü"/>
              <a:defRPr/>
            </a:pPr>
            <a:r>
              <a:rPr lang="fa-IR" sz="2400" dirty="0">
                <a:solidFill>
                  <a:schemeClr val="bg1">
                    <a:lumMod val="10000"/>
                  </a:schemeClr>
                </a:solidFill>
                <a:cs typeface="B Mitra" pitchFamily="2" charset="-78"/>
              </a:rPr>
              <a:t>  </a:t>
            </a:r>
            <a:r>
              <a:rPr lang="fa-IR" sz="2400" dirty="0">
                <a:solidFill>
                  <a:srgbClr val="FF0000"/>
                </a:solidFill>
                <a:cs typeface="B Mitra" pitchFamily="2" charset="-78"/>
              </a:rPr>
              <a:t>سازمان غير رسمی</a:t>
            </a:r>
            <a:r>
              <a:rPr lang="fa-IR" sz="2400" dirty="0">
                <a:solidFill>
                  <a:schemeClr val="bg1">
                    <a:lumMod val="10000"/>
                  </a:schemeClr>
                </a:solidFill>
                <a:cs typeface="B Mitra" pitchFamily="2" charset="-78"/>
              </a:rPr>
              <a:t>: از گروه‌ها و افرادی به وجود مي‌آيد كه در درون یک سازمان رسمی دارای   روابط شخصی و اجتماعی بين خود هستند. </a:t>
            </a:r>
            <a:endParaRPr lang="fa-IR" sz="2000" dirty="0">
              <a:solidFill>
                <a:schemeClr val="bg1">
                  <a:lumMod val="10000"/>
                </a:schemeClr>
              </a:solidFill>
              <a:cs typeface="B Mitra" pitchFamily="2" charset="-78"/>
            </a:endParaRPr>
          </a:p>
          <a:p>
            <a:pPr>
              <a:defRPr/>
            </a:pPr>
            <a:endParaRPr lang="fa-IR" sz="2000" dirty="0">
              <a:solidFill>
                <a:schemeClr val="bg1">
                  <a:lumMod val="10000"/>
                </a:schemeClr>
              </a:solidFill>
              <a:cs typeface="B Mitra" pitchFamily="2" charset="-78"/>
            </a:endParaRPr>
          </a:p>
          <a:p>
            <a:pPr>
              <a:buFont typeface="Wingdings 2" pitchFamily="18" charset="2"/>
              <a:buNone/>
              <a:defRPr/>
            </a:pPr>
            <a:r>
              <a:rPr lang="fa-IR" sz="2000" dirty="0">
                <a:solidFill>
                  <a:schemeClr val="bg1">
                    <a:lumMod val="10000"/>
                  </a:schemeClr>
                </a:solidFill>
                <a:cs typeface="B Mitra" pitchFamily="2" charset="-78"/>
              </a:rPr>
              <a:t>    </a:t>
            </a:r>
          </a:p>
          <a:p>
            <a:pPr marL="342900" indent="-342900">
              <a:spcBef>
                <a:spcPct val="20000"/>
              </a:spcBef>
              <a:defRPr/>
            </a:pPr>
            <a:endParaRPr lang="fr-FR" sz="2000" dirty="0">
              <a:solidFill>
                <a:schemeClr val="bg1">
                  <a:lumMod val="10000"/>
                </a:schemeClr>
              </a:solidFill>
              <a:latin typeface="+mn-lt"/>
              <a:cs typeface="B Mitra" pitchFamily="2" charset="-78"/>
            </a:endParaRPr>
          </a:p>
        </p:txBody>
      </p:sp>
      <p:sp>
        <p:nvSpPr>
          <p:cNvPr id="4" name="Title 3"/>
          <p:cNvSpPr>
            <a:spLocks noGrp="1"/>
          </p:cNvSpPr>
          <p:nvPr>
            <p:ph type="title"/>
          </p:nvPr>
        </p:nvSpPr>
        <p:spPr>
          <a:xfrm>
            <a:off x="457200" y="381000"/>
            <a:ext cx="7239000" cy="990600"/>
          </a:xfrm>
        </p:spPr>
        <p:txBody>
          <a:bodyPr/>
          <a:lstStyle/>
          <a:p>
            <a:pPr algn="r">
              <a:defRPr/>
            </a:pPr>
            <a:r>
              <a:rPr lang="fa-IR" sz="4000" b="1" dirty="0" smtClean="0">
                <a:solidFill>
                  <a:srgbClr val="FF0000"/>
                </a:solidFill>
                <a:cs typeface="+mn-cs"/>
              </a:rPr>
              <a:t>مفاهیم</a:t>
            </a:r>
            <a:endParaRPr lang="en-US" sz="4000" b="1" dirty="0">
              <a:solidFill>
                <a:srgbClr val="FF0000"/>
              </a:solidFill>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74638"/>
            <a:ext cx="7315200" cy="1143000"/>
          </a:xfrm>
        </p:spPr>
        <p:txBody>
          <a:bodyPr/>
          <a:lstStyle/>
          <a:p>
            <a:pPr algn="r">
              <a:defRPr/>
            </a:pPr>
            <a:r>
              <a:rPr lang="fa-IR" sz="4000" b="1" dirty="0" smtClean="0">
                <a:cs typeface="+mn-cs"/>
              </a:rPr>
              <a:t>مراحل توسعه مدیریت</a:t>
            </a:r>
            <a:endParaRPr lang="en-US" sz="4000" b="1" dirty="0">
              <a:cs typeface="+mn-cs"/>
            </a:endParaRPr>
          </a:p>
        </p:txBody>
      </p:sp>
      <p:graphicFrame>
        <p:nvGraphicFramePr>
          <p:cNvPr id="5" name="Content Placeholder 4"/>
          <p:cNvGraphicFramePr>
            <a:graphicFrameLocks noGrp="1"/>
          </p:cNvGraphicFramePr>
          <p:nvPr>
            <p:ph idx="1"/>
          </p:nvPr>
        </p:nvGraphicFramePr>
        <p:xfrm>
          <a:off x="762000" y="1828800"/>
          <a:ext cx="883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362200" y="6172200"/>
            <a:ext cx="4800600" cy="400110"/>
          </a:xfrm>
          <a:prstGeom prst="rect">
            <a:avLst/>
          </a:prstGeom>
          <a:solidFill>
            <a:schemeClr val="accent6">
              <a:lumMod val="20000"/>
              <a:lumOff val="80000"/>
            </a:schemeClr>
          </a:solidFill>
          <a:ln>
            <a:noFill/>
          </a:ln>
          <a:effectLst>
            <a:glow rad="63500">
              <a:schemeClr val="accent6">
                <a:satMod val="175000"/>
                <a:alpha val="40000"/>
              </a:schemeClr>
            </a:glow>
          </a:effectLst>
          <a:scene3d>
            <a:camera prst="orthographicFront">
              <a:rot lat="0" lon="0" rev="0"/>
            </a:camera>
            <a:lightRig rig="chilly" dir="t">
              <a:rot lat="0" lon="0" rev="18480000"/>
            </a:lightRig>
          </a:scene3d>
          <a:sp3d prstMaterial="clear">
            <a:bevelT h="63500"/>
          </a:sp3d>
        </p:spPr>
        <p:txBody>
          <a:bodyPr>
            <a:spAutoFit/>
          </a:bodyPr>
          <a:lstStyle/>
          <a:p>
            <a:pPr algn="ctr" rtl="0">
              <a:defRPr/>
            </a:pPr>
            <a:r>
              <a:rPr lang="fa-IR" sz="2000" b="1" dirty="0">
                <a:solidFill>
                  <a:schemeClr val="bg1">
                    <a:lumMod val="10000"/>
                  </a:schemeClr>
                </a:solidFill>
                <a:latin typeface="Century Gothic" pitchFamily="34" charset="0"/>
                <a:cs typeface="+mn-cs"/>
              </a:rPr>
              <a:t>طبقه بندی های افکار مدیریت توسط رابینز</a:t>
            </a:r>
            <a:endParaRPr lang="fa-IR" sz="2000" b="1" dirty="0">
              <a:solidFill>
                <a:schemeClr val="bg1">
                  <a:lumMod val="10000"/>
                </a:schemeClr>
              </a:solidFill>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7"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0-#ppt_w/2"/>
                                          </p:val>
                                        </p:tav>
                                        <p:tav tm="100000">
                                          <p:val>
                                            <p:strVal val="#ppt_x"/>
                                          </p:val>
                                        </p:tav>
                                      </p:tavLst>
                                    </p:anim>
                                    <p:anim calcmode="lin" valueType="num">
                                      <p:cBhvr additive="base">
                                        <p:cTn id="1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p:cNvSpPr txBox="1">
            <a:spLocks/>
          </p:cNvSpPr>
          <p:nvPr/>
        </p:nvSpPr>
        <p:spPr bwMode="auto">
          <a:xfrm>
            <a:off x="473075" y="2057400"/>
            <a:ext cx="8366125" cy="4549775"/>
          </a:xfrm>
          <a:prstGeom prst="rect">
            <a:avLst/>
          </a:prstGeom>
          <a:noFill/>
          <a:ln w="9525">
            <a:noFill/>
            <a:miter lim="800000"/>
            <a:headEnd/>
            <a:tailEnd/>
          </a:ln>
        </p:spPr>
        <p:txBody>
          <a:bodyPr/>
          <a:lstStyle/>
          <a:p>
            <a:pPr algn="justLow">
              <a:buFont typeface="Wingdings" pitchFamily="2" charset="2"/>
              <a:buNone/>
              <a:defRPr/>
            </a:pPr>
            <a:r>
              <a:rPr lang="fa-IR" sz="2000" dirty="0">
                <a:solidFill>
                  <a:schemeClr val="tx1">
                    <a:lumMod val="10000"/>
                  </a:schemeClr>
                </a:solidFill>
                <a:cs typeface="+mn-cs"/>
              </a:rPr>
              <a:t>تمامی مسائل مدیریتی مطرح از ابتدای تاریخ بشر تا سال </a:t>
            </a:r>
            <a:r>
              <a:rPr lang="fa-IR" sz="2000" u="sng" dirty="0">
                <a:solidFill>
                  <a:schemeClr val="tx1">
                    <a:lumMod val="10000"/>
                  </a:schemeClr>
                </a:solidFill>
                <a:cs typeface="+mn-cs"/>
              </a:rPr>
              <a:t>۱۹۱۰</a:t>
            </a:r>
            <a:r>
              <a:rPr lang="fa-IR" sz="2000" dirty="0">
                <a:solidFill>
                  <a:schemeClr val="tx1">
                    <a:lumMod val="10000"/>
                  </a:schemeClr>
                </a:solidFill>
                <a:cs typeface="+mn-cs"/>
              </a:rPr>
              <a:t> در این قسمت طبقه‌بندی می‌شود. </a:t>
            </a:r>
          </a:p>
          <a:p>
            <a:pPr algn="just">
              <a:buFont typeface="Wingdings" pitchFamily="2" charset="2"/>
              <a:buNone/>
              <a:defRPr/>
            </a:pPr>
            <a:r>
              <a:rPr lang="fa-IR" sz="2000" dirty="0">
                <a:solidFill>
                  <a:schemeClr val="tx1">
                    <a:lumMod val="10000"/>
                  </a:schemeClr>
                </a:solidFill>
                <a:cs typeface="+mn-cs"/>
              </a:rPr>
              <a:t>مسائلی نظیر سیستم‌های اداری و مدیریتی </a:t>
            </a:r>
            <a:r>
              <a:rPr lang="fa-IR" sz="2000" u="sng" dirty="0">
                <a:solidFill>
                  <a:schemeClr val="tx1">
                    <a:lumMod val="10000"/>
                  </a:schemeClr>
                </a:solidFill>
                <a:cs typeface="+mn-cs"/>
              </a:rPr>
              <a:t>سومری ها</a:t>
            </a:r>
            <a:r>
              <a:rPr lang="fa-IR" sz="2000" dirty="0">
                <a:solidFill>
                  <a:schemeClr val="tx1">
                    <a:lumMod val="10000"/>
                  </a:schemeClr>
                </a:solidFill>
                <a:cs typeface="+mn-cs"/>
              </a:rPr>
              <a:t>، </a:t>
            </a:r>
            <a:r>
              <a:rPr lang="fa-IR" sz="2000" u="sng" dirty="0">
                <a:solidFill>
                  <a:schemeClr val="tx1">
                    <a:lumMod val="10000"/>
                  </a:schemeClr>
                </a:solidFill>
                <a:cs typeface="+mn-cs"/>
              </a:rPr>
              <a:t>مصری ها</a:t>
            </a:r>
            <a:r>
              <a:rPr lang="fa-IR" sz="2000" dirty="0">
                <a:solidFill>
                  <a:schemeClr val="tx1">
                    <a:lumMod val="10000"/>
                  </a:schemeClr>
                </a:solidFill>
                <a:cs typeface="+mn-cs"/>
              </a:rPr>
              <a:t>، </a:t>
            </a:r>
            <a:r>
              <a:rPr lang="fa-IR" sz="2000" u="sng" dirty="0">
                <a:solidFill>
                  <a:schemeClr val="tx1">
                    <a:lumMod val="10000"/>
                  </a:schemeClr>
                </a:solidFill>
                <a:cs typeface="+mn-cs"/>
              </a:rPr>
              <a:t>ایرانیان باستان </a:t>
            </a:r>
            <a:r>
              <a:rPr lang="fa-IR" sz="2000" dirty="0">
                <a:solidFill>
                  <a:schemeClr val="tx1">
                    <a:lumMod val="10000"/>
                  </a:schemeClr>
                </a:solidFill>
                <a:cs typeface="+mn-cs"/>
              </a:rPr>
              <a:t>و مواردی نظیر ساخت </a:t>
            </a:r>
            <a:r>
              <a:rPr lang="fa-IR" sz="2000" dirty="0">
                <a:solidFill>
                  <a:schemeClr val="bg2">
                    <a:lumMod val="10000"/>
                  </a:schemeClr>
                </a:solidFill>
                <a:cs typeface="+mn-cs"/>
              </a:rPr>
              <a:t>تخت جمشید ایران</a:t>
            </a:r>
            <a:r>
              <a:rPr lang="fa-IR" sz="2000" dirty="0">
                <a:solidFill>
                  <a:schemeClr val="tx1">
                    <a:lumMod val="10000"/>
                  </a:schemeClr>
                </a:solidFill>
                <a:cs typeface="+mn-cs"/>
              </a:rPr>
              <a:t>، اهرام ثلاثه مصر، دیوار چین در این حوزه طبقه‌بندی می‌شود. </a:t>
            </a:r>
          </a:p>
          <a:p>
            <a:pPr algn="just">
              <a:buFont typeface="Wingdings" pitchFamily="2" charset="2"/>
              <a:buNone/>
              <a:defRPr/>
            </a:pPr>
            <a:r>
              <a:rPr lang="fa-IR" sz="2000" dirty="0">
                <a:solidFill>
                  <a:schemeClr val="tx1">
                    <a:lumMod val="10000"/>
                  </a:schemeClr>
                </a:solidFill>
                <a:cs typeface="+mn-cs"/>
              </a:rPr>
              <a:t>شخصیت‌های زیر از تأثیرگذارترین افراد دوره قبل از کلاسیک هستند</a:t>
            </a:r>
            <a:r>
              <a:rPr lang="en-US" sz="2000" dirty="0">
                <a:solidFill>
                  <a:schemeClr val="tx1">
                    <a:lumMod val="10000"/>
                  </a:schemeClr>
                </a:solidFill>
                <a:cs typeface="+mn-cs"/>
              </a:rPr>
              <a:t>:</a:t>
            </a:r>
            <a:endParaRPr lang="fa-IR" sz="2000" dirty="0">
              <a:solidFill>
                <a:schemeClr val="tx1">
                  <a:lumMod val="10000"/>
                </a:schemeClr>
              </a:solidFill>
              <a:cs typeface="+mn-cs"/>
            </a:endParaRPr>
          </a:p>
          <a:p>
            <a:pPr algn="just">
              <a:buFont typeface="Wingdings" pitchFamily="2" charset="2"/>
              <a:buNone/>
              <a:defRPr/>
            </a:pPr>
            <a:r>
              <a:rPr lang="fa-IR" sz="2000" u="sng" dirty="0">
                <a:solidFill>
                  <a:schemeClr val="tx1">
                    <a:lumMod val="10000"/>
                  </a:schemeClr>
                </a:solidFill>
                <a:cs typeface="+mn-cs"/>
              </a:rPr>
              <a:t>چارلز بابیچ</a:t>
            </a:r>
            <a:r>
              <a:rPr lang="fa-IR" sz="2000" dirty="0">
                <a:solidFill>
                  <a:schemeClr val="tx1">
                    <a:lumMod val="10000"/>
                  </a:schemeClr>
                </a:solidFill>
                <a:cs typeface="+mn-cs"/>
              </a:rPr>
              <a:t>، مخترع ماشین‌حساب مکانیکی و اولین شخصی است که به تأثیر محیط در سازمان اشاره کرده</a:t>
            </a:r>
            <a:r>
              <a:rPr lang="en-US" sz="2000" dirty="0">
                <a:solidFill>
                  <a:schemeClr val="tx1">
                    <a:lumMod val="10000"/>
                  </a:schemeClr>
                </a:solidFill>
                <a:cs typeface="+mn-cs"/>
              </a:rPr>
              <a:t>.</a:t>
            </a:r>
            <a:endParaRPr lang="fa-IR" sz="2000" dirty="0">
              <a:solidFill>
                <a:schemeClr val="tx1">
                  <a:lumMod val="10000"/>
                </a:schemeClr>
              </a:solidFill>
              <a:cs typeface="+mn-cs"/>
            </a:endParaRPr>
          </a:p>
          <a:p>
            <a:pPr algn="just">
              <a:buFont typeface="Wingdings" pitchFamily="2" charset="2"/>
              <a:buNone/>
              <a:defRPr/>
            </a:pPr>
            <a:r>
              <a:rPr lang="fa-IR" sz="2000" u="sng" dirty="0">
                <a:solidFill>
                  <a:schemeClr val="tx1">
                    <a:lumMod val="10000"/>
                  </a:schemeClr>
                </a:solidFill>
                <a:cs typeface="+mn-cs"/>
              </a:rPr>
              <a:t>هنری تاون</a:t>
            </a:r>
            <a:r>
              <a:rPr lang="fa-IR" sz="2000" dirty="0">
                <a:solidFill>
                  <a:schemeClr val="tx1">
                    <a:lumMod val="10000"/>
                  </a:schemeClr>
                </a:solidFill>
                <a:cs typeface="+mn-cs"/>
              </a:rPr>
              <a:t>، کسی که اولین مطالعات مربوط به تأثیر محیط کاری بر عملکرد کارکنان توسط وی انجام گرفته است</a:t>
            </a:r>
            <a:r>
              <a:rPr lang="en-US" sz="2000" dirty="0">
                <a:solidFill>
                  <a:schemeClr val="tx1">
                    <a:lumMod val="10000"/>
                  </a:schemeClr>
                </a:solidFill>
                <a:cs typeface="+mn-cs"/>
              </a:rPr>
              <a:t>.</a:t>
            </a:r>
            <a:endParaRPr lang="fa-IR" sz="2000" dirty="0">
              <a:solidFill>
                <a:schemeClr val="tx1">
                  <a:lumMod val="10000"/>
                </a:schemeClr>
              </a:solidFill>
              <a:cs typeface="+mn-cs"/>
              <a:hlinkClick r:id="rId3"/>
            </a:endParaRPr>
          </a:p>
          <a:p>
            <a:pPr algn="just">
              <a:buFont typeface="Wingdings" pitchFamily="2" charset="2"/>
              <a:buNone/>
              <a:defRPr/>
            </a:pPr>
            <a:r>
              <a:rPr lang="fa-IR" sz="2000" u="sng" dirty="0">
                <a:solidFill>
                  <a:schemeClr val="tx1">
                    <a:lumMod val="10000"/>
                  </a:schemeClr>
                </a:solidFill>
                <a:cs typeface="+mn-cs"/>
              </a:rPr>
              <a:t>آدام اسمیت</a:t>
            </a:r>
            <a:r>
              <a:rPr lang="fa-IR" sz="2000" dirty="0">
                <a:solidFill>
                  <a:schemeClr val="tx1">
                    <a:lumMod val="10000"/>
                  </a:schemeClr>
                </a:solidFill>
                <a:cs typeface="+mn-cs"/>
              </a:rPr>
              <a:t> ، که به پدر علم اقتصاد مشهور است و </a:t>
            </a:r>
            <a:r>
              <a:rPr lang="fa-IR" sz="2000" dirty="0" smtClean="0">
                <a:solidFill>
                  <a:schemeClr val="tx1">
                    <a:lumMod val="10000"/>
                  </a:schemeClr>
                </a:solidFill>
                <a:cs typeface="+mn-cs"/>
              </a:rPr>
              <a:t>برای</a:t>
            </a:r>
            <a:r>
              <a:rPr lang="en-US" sz="2000" dirty="0" smtClean="0">
                <a:solidFill>
                  <a:schemeClr val="tx1">
                    <a:lumMod val="10000"/>
                  </a:schemeClr>
                </a:solidFill>
                <a:cs typeface="+mn-cs"/>
              </a:rPr>
              <a:t> </a:t>
            </a:r>
            <a:r>
              <a:rPr lang="fa-IR" sz="2000" dirty="0" smtClean="0">
                <a:solidFill>
                  <a:schemeClr val="tx1">
                    <a:lumMod val="10000"/>
                  </a:schemeClr>
                </a:solidFill>
                <a:cs typeface="+mn-cs"/>
              </a:rPr>
              <a:t>اولین </a:t>
            </a:r>
            <a:r>
              <a:rPr lang="fa-IR" sz="2000" dirty="0">
                <a:solidFill>
                  <a:schemeClr val="tx1">
                    <a:lumMod val="10000"/>
                  </a:schemeClr>
                </a:solidFill>
                <a:cs typeface="+mn-cs"/>
              </a:rPr>
              <a:t>بار موضوع تقسیم کار در سازمان را مطرح نمود</a:t>
            </a:r>
            <a:r>
              <a:rPr lang="en-US" sz="2000" dirty="0">
                <a:solidFill>
                  <a:schemeClr val="tx1">
                    <a:lumMod val="10000"/>
                  </a:schemeClr>
                </a:solidFill>
                <a:cs typeface="+mn-cs"/>
              </a:rPr>
              <a:t>.</a:t>
            </a:r>
            <a:endParaRPr lang="fa-IR" sz="2000" dirty="0">
              <a:solidFill>
                <a:schemeClr val="tx1">
                  <a:lumMod val="10000"/>
                </a:schemeClr>
              </a:solidFill>
              <a:cs typeface="+mn-cs"/>
              <a:hlinkClick r:id="rId4"/>
            </a:endParaRPr>
          </a:p>
          <a:p>
            <a:pPr algn="just">
              <a:buFont typeface="Wingdings" pitchFamily="2" charset="2"/>
              <a:buNone/>
              <a:defRPr/>
            </a:pPr>
            <a:r>
              <a:rPr lang="fa-IR" sz="2000" u="sng" dirty="0">
                <a:solidFill>
                  <a:schemeClr val="tx1">
                    <a:lumMod val="10000"/>
                  </a:schemeClr>
                </a:solidFill>
                <a:cs typeface="+mn-cs"/>
              </a:rPr>
              <a:t>پیتر دراکر </a:t>
            </a:r>
            <a:r>
              <a:rPr lang="fa-IR" sz="2000" dirty="0">
                <a:solidFill>
                  <a:schemeClr val="tx1">
                    <a:lumMod val="10000"/>
                  </a:schemeClr>
                </a:solidFill>
                <a:cs typeface="+mn-cs"/>
              </a:rPr>
              <a:t>نیز از بزرگترین نظریه‌پردازان مدیریت است</a:t>
            </a:r>
            <a:r>
              <a:rPr lang="en-US" sz="2000" dirty="0">
                <a:solidFill>
                  <a:schemeClr val="tx1">
                    <a:lumMod val="10000"/>
                  </a:schemeClr>
                </a:solidFill>
                <a:cs typeface="+mn-cs"/>
              </a:rPr>
              <a:t>.</a:t>
            </a:r>
          </a:p>
          <a:p>
            <a:pPr>
              <a:defRPr/>
            </a:pPr>
            <a:endParaRPr lang="en-US" sz="2000" dirty="0">
              <a:solidFill>
                <a:schemeClr val="tx1">
                  <a:lumMod val="10000"/>
                </a:schemeClr>
              </a:solidFill>
              <a:cs typeface="+mn-cs"/>
            </a:endParaRPr>
          </a:p>
        </p:txBody>
      </p:sp>
      <p:sp>
        <p:nvSpPr>
          <p:cNvPr id="4" name="Title 3"/>
          <p:cNvSpPr>
            <a:spLocks noGrp="1"/>
          </p:cNvSpPr>
          <p:nvPr>
            <p:ph type="title"/>
          </p:nvPr>
        </p:nvSpPr>
        <p:spPr>
          <a:xfrm>
            <a:off x="533400" y="457200"/>
            <a:ext cx="7467600" cy="1143000"/>
          </a:xfrm>
        </p:spPr>
        <p:txBody>
          <a:bodyPr>
            <a:normAutofit fontScale="90000"/>
          </a:bodyPr>
          <a:lstStyle/>
          <a:p>
            <a:pPr algn="r">
              <a:defRPr/>
            </a:pPr>
            <a:r>
              <a:rPr lang="fa-IR" sz="4000" b="1" dirty="0" smtClean="0">
                <a:solidFill>
                  <a:srgbClr val="FFFFFF"/>
                </a:solidFill>
                <a:cs typeface="+mn-cs"/>
              </a:rPr>
              <a:t>دیدگاه‌های قبل از کلاسیک</a:t>
            </a:r>
            <a:r>
              <a:rPr lang="fa-IR" sz="3000" dirty="0" smtClean="0">
                <a:solidFill>
                  <a:srgbClr val="FFFFFF"/>
                </a:solidFill>
                <a:cs typeface="+mn-cs"/>
              </a:rPr>
              <a:t/>
            </a:r>
            <a:br>
              <a:rPr lang="fa-IR" sz="3000" dirty="0" smtClean="0">
                <a:solidFill>
                  <a:srgbClr val="FFFFFF"/>
                </a:solidFill>
                <a:cs typeface="+mn-cs"/>
              </a:rPr>
            </a:br>
            <a:endParaRPr lang="en-US" sz="3000" dirty="0">
              <a:solidFill>
                <a:srgbClr val="FFFFFF"/>
              </a:solidFill>
              <a:cs typeface="+mn-cs"/>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2000"/>
                                        <p:tgtEl>
                                          <p:spTgt spid="6">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2000"/>
                                        <p:tgtEl>
                                          <p:spTgt spid="6">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p:cNvSpPr txBox="1">
            <a:spLocks/>
          </p:cNvSpPr>
          <p:nvPr/>
        </p:nvSpPr>
        <p:spPr bwMode="auto">
          <a:xfrm>
            <a:off x="473075" y="2057400"/>
            <a:ext cx="8366125" cy="4549775"/>
          </a:xfrm>
          <a:prstGeom prst="rect">
            <a:avLst/>
          </a:prstGeom>
          <a:noFill/>
          <a:ln w="9525">
            <a:noFill/>
            <a:miter lim="800000"/>
            <a:headEnd/>
            <a:tailEnd/>
          </a:ln>
        </p:spPr>
        <p:txBody>
          <a:bodyPr/>
          <a:lstStyle/>
          <a:p>
            <a:pPr algn="justLow">
              <a:buFont typeface="Wingdings" pitchFamily="2" charset="2"/>
              <a:buNone/>
              <a:defRPr/>
            </a:pPr>
            <a:endParaRPr lang="en-US" sz="2000" dirty="0">
              <a:solidFill>
                <a:schemeClr val="tx1">
                  <a:lumMod val="10000"/>
                </a:schemeClr>
              </a:solidFill>
              <a:cs typeface="+mn-cs"/>
            </a:endParaRPr>
          </a:p>
          <a:p>
            <a:pPr>
              <a:defRPr/>
            </a:pPr>
            <a:endParaRPr lang="en-US" sz="2000" dirty="0">
              <a:solidFill>
                <a:schemeClr val="tx1">
                  <a:lumMod val="10000"/>
                </a:schemeClr>
              </a:solidFill>
              <a:cs typeface="+mn-cs"/>
            </a:endParaRPr>
          </a:p>
        </p:txBody>
      </p:sp>
      <p:sp>
        <p:nvSpPr>
          <p:cNvPr id="4" name="Title 3"/>
          <p:cNvSpPr>
            <a:spLocks noGrp="1"/>
          </p:cNvSpPr>
          <p:nvPr>
            <p:ph type="title"/>
          </p:nvPr>
        </p:nvSpPr>
        <p:spPr>
          <a:xfrm>
            <a:off x="-152400" y="381000"/>
            <a:ext cx="8229600" cy="1143000"/>
          </a:xfrm>
        </p:spPr>
        <p:txBody>
          <a:bodyPr>
            <a:normAutofit fontScale="90000"/>
          </a:bodyPr>
          <a:lstStyle/>
          <a:p>
            <a:pPr algn="r">
              <a:defRPr/>
            </a:pPr>
            <a:r>
              <a:rPr lang="fa-IR" sz="5400" dirty="0" smtClean="0">
                <a:solidFill>
                  <a:schemeClr val="bg1"/>
                </a:solidFill>
                <a:effectLst>
                  <a:outerShdw blurRad="38100" dist="38100" dir="2700000" algn="tl">
                    <a:srgbClr val="000000">
                      <a:alpha val="43137"/>
                    </a:srgbClr>
                  </a:outerShdw>
                </a:effectLst>
                <a:cs typeface="+mn-cs"/>
              </a:rPr>
              <a:t>چارلز بابیج</a:t>
            </a:r>
            <a:br>
              <a:rPr lang="fa-IR" sz="5400" dirty="0" smtClean="0">
                <a:solidFill>
                  <a:schemeClr val="bg1"/>
                </a:solidFill>
                <a:effectLst>
                  <a:outerShdw blurRad="38100" dist="38100" dir="2700000" algn="tl">
                    <a:srgbClr val="000000">
                      <a:alpha val="43137"/>
                    </a:srgbClr>
                  </a:outerShdw>
                </a:effectLst>
                <a:cs typeface="+mn-cs"/>
              </a:rPr>
            </a:br>
            <a:endParaRPr lang="en-US" sz="5400" dirty="0">
              <a:solidFill>
                <a:schemeClr val="bg1"/>
              </a:solidFill>
              <a:effectLst>
                <a:outerShdw blurRad="38100" dist="38100" dir="2700000" algn="tl">
                  <a:srgbClr val="000000">
                    <a:alpha val="43137"/>
                  </a:srgbClr>
                </a:outerShdw>
              </a:effectLst>
              <a:cs typeface="+mn-cs"/>
            </a:endParaRPr>
          </a:p>
        </p:txBody>
      </p:sp>
      <p:sp>
        <p:nvSpPr>
          <p:cNvPr id="8199" name="Content Placeholder 15"/>
          <p:cNvSpPr>
            <a:spLocks noGrp="1"/>
          </p:cNvSpPr>
          <p:nvPr>
            <p:ph sz="half" idx="2"/>
          </p:nvPr>
        </p:nvSpPr>
        <p:spPr>
          <a:xfrm>
            <a:off x="473076" y="1371600"/>
            <a:ext cx="8670926" cy="5322888"/>
          </a:xfrm>
        </p:spPr>
        <p:txBody>
          <a:bodyPr>
            <a:normAutofit/>
          </a:bodyPr>
          <a:lstStyle/>
          <a:p>
            <a:endParaRPr lang="fa-IR" dirty="0" smtClean="0"/>
          </a:p>
          <a:p>
            <a:pPr algn="r" rtl="1">
              <a:buFont typeface="Arial" pitchFamily="34" charset="0"/>
              <a:buNone/>
            </a:pPr>
            <a:r>
              <a:rPr lang="en-US" dirty="0" smtClean="0">
                <a:solidFill>
                  <a:srgbClr val="000000"/>
                </a:solidFill>
              </a:rPr>
              <a:t>=</a:t>
            </a:r>
            <a:r>
              <a:rPr lang="fa-IR" dirty="0" smtClean="0">
                <a:solidFill>
                  <a:srgbClr val="000000"/>
                </a:solidFill>
              </a:rPr>
              <a:t>يكي </a:t>
            </a:r>
            <a:r>
              <a:rPr lang="fa-IR" dirty="0" smtClean="0">
                <a:solidFill>
                  <a:srgbClr val="000000"/>
                </a:solidFill>
              </a:rPr>
              <a:t>از ويژگيهاي ارائه شده توسط بابيج تقسيم فيزيكي و فكري كار است .</a:t>
            </a:r>
          </a:p>
          <a:p>
            <a:pPr algn="r" rtl="1">
              <a:buFont typeface="Arial" pitchFamily="34" charset="0"/>
              <a:buNone/>
            </a:pPr>
            <a:r>
              <a:rPr lang="fa-IR" dirty="0" smtClean="0">
                <a:solidFill>
                  <a:srgbClr val="000000"/>
                </a:solidFill>
              </a:rPr>
              <a:t>-</a:t>
            </a:r>
            <a:r>
              <a:rPr lang="fa-IR" dirty="0" smtClean="0">
                <a:solidFill>
                  <a:srgbClr val="000000"/>
                </a:solidFill>
              </a:rPr>
              <a:t>به اعتقاد او تقسيم كار مهمترين اصل بين افرادي است كه با هم كار ميكنند .</a:t>
            </a:r>
          </a:p>
          <a:p>
            <a:pPr algn="r" rtl="1">
              <a:buFont typeface="Arial" pitchFamily="34" charset="0"/>
              <a:buNone/>
            </a:pPr>
            <a:r>
              <a:rPr lang="en-US" dirty="0" smtClean="0">
                <a:solidFill>
                  <a:srgbClr val="000000"/>
                </a:solidFill>
              </a:rPr>
              <a:t>=</a:t>
            </a:r>
            <a:r>
              <a:rPr lang="fa-IR" dirty="0" smtClean="0">
                <a:solidFill>
                  <a:srgbClr val="000000"/>
                </a:solidFill>
              </a:rPr>
              <a:t>از </a:t>
            </a:r>
            <a:r>
              <a:rPr lang="fa-IR" dirty="0" smtClean="0">
                <a:solidFill>
                  <a:srgbClr val="000000"/>
                </a:solidFill>
              </a:rPr>
              <a:t>نظر او تخصص گرايي ضايعات و زمان مورد نياز براي يادگيري كار را كاهش ميدهد </a:t>
            </a:r>
            <a:r>
              <a:rPr lang="fa-IR" dirty="0" smtClean="0">
                <a:solidFill>
                  <a:srgbClr val="000000"/>
                </a:solidFill>
              </a:rPr>
              <a:t>.</a:t>
            </a:r>
            <a:endParaRPr lang="en-US" dirty="0" smtClean="0">
              <a:solidFill>
                <a:srgbClr val="000000"/>
              </a:solidFill>
            </a:endParaRPr>
          </a:p>
          <a:p>
            <a:pPr algn="r" rtl="1">
              <a:buFont typeface="Arial" pitchFamily="34" charset="0"/>
              <a:buNone/>
            </a:pPr>
            <a:r>
              <a:rPr lang="fa-IR" dirty="0" smtClean="0">
                <a:solidFill>
                  <a:srgbClr val="000000"/>
                </a:solidFill>
              </a:rPr>
              <a:t>-</a:t>
            </a:r>
            <a:r>
              <a:rPr lang="fa-IR" dirty="0" smtClean="0">
                <a:solidFill>
                  <a:srgbClr val="000000"/>
                </a:solidFill>
              </a:rPr>
              <a:t>به اعتقاد او تخصص گرايي نوآوري ناشي از تقسيم كار را ترغيب ميكند </a:t>
            </a:r>
            <a:r>
              <a:rPr lang="fa-IR" dirty="0" smtClean="0">
                <a:solidFill>
                  <a:srgbClr val="000000"/>
                </a:solidFill>
              </a:rPr>
              <a:t>.</a:t>
            </a:r>
            <a:endParaRPr lang="en-US" dirty="0" smtClean="0">
              <a:solidFill>
                <a:srgbClr val="000000"/>
              </a:solidFill>
            </a:endParaRPr>
          </a:p>
          <a:p>
            <a:pPr algn="r" rtl="1">
              <a:buNone/>
            </a:pPr>
            <a:r>
              <a:rPr lang="en-US" dirty="0" smtClean="0">
                <a:solidFill>
                  <a:srgbClr val="000000"/>
                </a:solidFill>
              </a:rPr>
              <a:t>-</a:t>
            </a:r>
            <a:r>
              <a:rPr lang="fa-IR" dirty="0" smtClean="0">
                <a:solidFill>
                  <a:srgbClr val="000000"/>
                </a:solidFill>
              </a:rPr>
              <a:t>چنانچه </a:t>
            </a:r>
            <a:r>
              <a:rPr lang="fa-IR" dirty="0">
                <a:solidFill>
                  <a:srgbClr val="000000"/>
                </a:solidFill>
              </a:rPr>
              <a:t>مهارتهاي مورد نياز يك شغل بيشتر شود و نياز باشد كه كار در زمان كوتاهتري انجام شود مزيت تخصص گرايي بيشتر است .</a:t>
            </a:r>
          </a:p>
          <a:p>
            <a:pPr algn="r" rtl="1">
              <a:buNone/>
            </a:pPr>
            <a:r>
              <a:rPr lang="en-US" dirty="0" smtClean="0">
                <a:solidFill>
                  <a:srgbClr val="000000"/>
                </a:solidFill>
              </a:rPr>
              <a:t>=</a:t>
            </a:r>
            <a:r>
              <a:rPr lang="fa-IR" dirty="0" smtClean="0">
                <a:solidFill>
                  <a:srgbClr val="000000"/>
                </a:solidFill>
              </a:rPr>
              <a:t>او </a:t>
            </a:r>
            <a:r>
              <a:rPr lang="fa-IR" dirty="0">
                <a:solidFill>
                  <a:srgbClr val="000000"/>
                </a:solidFill>
              </a:rPr>
              <a:t>همچنين معتقد به بهبود شرايط كاري بود و براي اين امر برنامه پاداش و كمك هزينه وسهيم شدن در سود را مطرح كرد</a:t>
            </a:r>
            <a:endParaRPr lang="fa-IR" dirty="0" smtClean="0">
              <a:solidFill>
                <a:srgbClr val="000000"/>
              </a:solidFill>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583362"/>
          </a:xfrm>
        </p:spPr>
        <p:txBody>
          <a:bodyPr/>
          <a:lstStyle/>
          <a:p>
            <a:pPr algn="r" rtl="1"/>
            <a:r>
              <a:rPr lang="fa-IR" b="1" dirty="0" smtClean="0">
                <a:solidFill>
                  <a:srgbClr val="FF0000"/>
                </a:solidFill>
              </a:rPr>
              <a:t>منابع مورد استفاده:</a:t>
            </a:r>
            <a:r>
              <a:rPr lang="fa-IR" dirty="0" smtClean="0">
                <a:solidFill>
                  <a:srgbClr val="282516"/>
                </a:solidFill>
              </a:rPr>
              <a:t/>
            </a:r>
            <a:br>
              <a:rPr lang="fa-IR" dirty="0" smtClean="0">
                <a:solidFill>
                  <a:srgbClr val="282516"/>
                </a:solidFill>
              </a:rPr>
            </a:br>
            <a:r>
              <a:rPr lang="fa-IR" dirty="0" smtClean="0">
                <a:solidFill>
                  <a:srgbClr val="282516"/>
                </a:solidFill>
              </a:rPr>
              <a:t/>
            </a:r>
            <a:br>
              <a:rPr lang="fa-IR" dirty="0" smtClean="0">
                <a:solidFill>
                  <a:srgbClr val="282516"/>
                </a:solidFill>
              </a:rPr>
            </a:br>
            <a:r>
              <a:rPr lang="fa-IR" dirty="0" smtClean="0">
                <a:solidFill>
                  <a:srgbClr val="282516"/>
                </a:solidFill>
              </a:rPr>
              <a:t>1-مدیریت عمومی      </a:t>
            </a:r>
            <a:r>
              <a:rPr lang="en-US" dirty="0" smtClean="0">
                <a:solidFill>
                  <a:srgbClr val="282516"/>
                </a:solidFill>
              </a:rPr>
              <a:t> </a:t>
            </a:r>
            <a:r>
              <a:rPr lang="fa-IR" dirty="0" smtClean="0">
                <a:solidFill>
                  <a:srgbClr val="282516"/>
                </a:solidFill>
              </a:rPr>
              <a:t> دکتر سید مهدی الوانی</a:t>
            </a:r>
            <a:br>
              <a:rPr lang="fa-IR" dirty="0" smtClean="0">
                <a:solidFill>
                  <a:srgbClr val="282516"/>
                </a:solidFill>
              </a:rPr>
            </a:br>
            <a:r>
              <a:rPr lang="fa-IR" dirty="0" smtClean="0">
                <a:solidFill>
                  <a:srgbClr val="282516"/>
                </a:solidFill>
              </a:rPr>
              <a:t>2-اصول مدیریت            دکتر علی رضائیان</a:t>
            </a:r>
            <a:br>
              <a:rPr lang="fa-IR" dirty="0" smtClean="0">
                <a:solidFill>
                  <a:srgbClr val="282516"/>
                </a:solidFill>
              </a:rPr>
            </a:br>
            <a:r>
              <a:rPr lang="fa-IR" dirty="0" smtClean="0">
                <a:solidFill>
                  <a:srgbClr val="282516"/>
                </a:solidFill>
              </a:rPr>
              <a:t>3- مدیریت عمومی          </a:t>
            </a:r>
            <a:r>
              <a:rPr lang="en-US" dirty="0" smtClean="0">
                <a:solidFill>
                  <a:srgbClr val="282516"/>
                </a:solidFill>
              </a:rPr>
              <a:t> </a:t>
            </a:r>
            <a:r>
              <a:rPr lang="fa-IR" dirty="0" smtClean="0">
                <a:solidFill>
                  <a:srgbClr val="282516"/>
                </a:solidFill>
              </a:rPr>
              <a:t> دکتر علی علاقه بند</a:t>
            </a:r>
            <a:br>
              <a:rPr lang="fa-IR" dirty="0" smtClean="0">
                <a:solidFill>
                  <a:srgbClr val="282516"/>
                </a:solidFill>
              </a:rPr>
            </a:br>
            <a:r>
              <a:rPr lang="fa-IR" dirty="0" smtClean="0">
                <a:solidFill>
                  <a:srgbClr val="282516"/>
                </a:solidFill>
              </a:rPr>
              <a:t>4- مبانی سازمان ومدیریت     دکترعلی رضاییان</a:t>
            </a:r>
            <a:br>
              <a:rPr lang="fa-IR" dirty="0" smtClean="0">
                <a:solidFill>
                  <a:srgbClr val="282516"/>
                </a:solidFill>
              </a:rPr>
            </a:br>
            <a:endParaRPr lang="en-US" dirty="0"/>
          </a:p>
        </p:txBody>
      </p:sp>
    </p:spTree>
    <p:extLst>
      <p:ext uri="{BB962C8B-B14F-4D97-AF65-F5344CB8AC3E}">
        <p14:creationId xmlns:p14="http://schemas.microsoft.com/office/powerpoint/2010/main" val="92527312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488" y="-15240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p:cNvSpPr txBox="1">
            <a:spLocks/>
          </p:cNvSpPr>
          <p:nvPr/>
        </p:nvSpPr>
        <p:spPr bwMode="auto">
          <a:xfrm>
            <a:off x="473075" y="2057400"/>
            <a:ext cx="8366125" cy="4549775"/>
          </a:xfrm>
          <a:prstGeom prst="rect">
            <a:avLst/>
          </a:prstGeom>
          <a:noFill/>
          <a:ln w="9525">
            <a:noFill/>
            <a:miter lim="800000"/>
            <a:headEnd/>
            <a:tailEnd/>
          </a:ln>
        </p:spPr>
        <p:txBody>
          <a:bodyPr/>
          <a:lstStyle/>
          <a:p>
            <a:pPr algn="justLow">
              <a:buFont typeface="Wingdings" pitchFamily="2" charset="2"/>
              <a:buNone/>
              <a:defRPr/>
            </a:pPr>
            <a:endParaRPr lang="en-US" sz="2000" dirty="0">
              <a:solidFill>
                <a:schemeClr val="tx1">
                  <a:lumMod val="10000"/>
                </a:schemeClr>
              </a:solidFill>
              <a:cs typeface="+mn-cs"/>
            </a:endParaRPr>
          </a:p>
          <a:p>
            <a:pPr>
              <a:defRPr/>
            </a:pPr>
            <a:endParaRPr lang="en-US" sz="2000" dirty="0">
              <a:solidFill>
                <a:schemeClr val="tx1">
                  <a:lumMod val="10000"/>
                </a:schemeClr>
              </a:solidFill>
              <a:cs typeface="+mn-cs"/>
            </a:endParaRPr>
          </a:p>
        </p:txBody>
      </p:sp>
      <p:sp>
        <p:nvSpPr>
          <p:cNvPr id="4" name="Title 3"/>
          <p:cNvSpPr>
            <a:spLocks noGrp="1"/>
          </p:cNvSpPr>
          <p:nvPr>
            <p:ph type="title"/>
          </p:nvPr>
        </p:nvSpPr>
        <p:spPr>
          <a:xfrm>
            <a:off x="-381000" y="274638"/>
            <a:ext cx="8229600" cy="1143000"/>
          </a:xfrm>
        </p:spPr>
        <p:txBody>
          <a:bodyPr>
            <a:normAutofit fontScale="90000"/>
          </a:bodyPr>
          <a:lstStyle/>
          <a:p>
            <a:pPr algn="r">
              <a:defRPr/>
            </a:pPr>
            <a:r>
              <a:rPr lang="fa-IR" sz="5400" dirty="0" smtClean="0">
                <a:solidFill>
                  <a:schemeClr val="bg1"/>
                </a:solidFill>
                <a:effectLst>
                  <a:outerShdw blurRad="38100" dist="38100" dir="2700000" algn="tl">
                    <a:srgbClr val="000000">
                      <a:alpha val="43137"/>
                    </a:srgbClr>
                  </a:outerShdw>
                </a:effectLst>
              </a:rPr>
              <a:t>آدام اسميت</a:t>
            </a:r>
            <a:r>
              <a:rPr lang="fa-IR" sz="5400" dirty="0" smtClean="0">
                <a:solidFill>
                  <a:schemeClr val="bg1"/>
                </a:solidFill>
                <a:effectLst>
                  <a:outerShdw blurRad="38100" dist="38100" dir="2700000" algn="tl">
                    <a:srgbClr val="000000">
                      <a:alpha val="43137"/>
                    </a:srgbClr>
                  </a:outerShdw>
                </a:effectLst>
                <a:cs typeface="+mn-cs"/>
              </a:rPr>
              <a:t/>
            </a:r>
            <a:br>
              <a:rPr lang="fa-IR" sz="5400" dirty="0" smtClean="0">
                <a:solidFill>
                  <a:schemeClr val="bg1"/>
                </a:solidFill>
                <a:effectLst>
                  <a:outerShdw blurRad="38100" dist="38100" dir="2700000" algn="tl">
                    <a:srgbClr val="000000">
                      <a:alpha val="43137"/>
                    </a:srgbClr>
                  </a:outerShdw>
                </a:effectLst>
                <a:cs typeface="+mn-cs"/>
              </a:rPr>
            </a:br>
            <a:endParaRPr lang="en-US" sz="5400" dirty="0">
              <a:solidFill>
                <a:schemeClr val="bg1"/>
              </a:solidFill>
              <a:effectLst>
                <a:outerShdw blurRad="38100" dist="38100" dir="2700000" algn="tl">
                  <a:srgbClr val="000000">
                    <a:alpha val="43137"/>
                  </a:srgbClr>
                </a:outerShdw>
              </a:effectLst>
              <a:cs typeface="+mn-cs"/>
            </a:endParaRPr>
          </a:p>
        </p:txBody>
      </p:sp>
      <p:sp>
        <p:nvSpPr>
          <p:cNvPr id="13" name="Content Placeholder 12"/>
          <p:cNvSpPr>
            <a:spLocks noGrp="1"/>
          </p:cNvSpPr>
          <p:nvPr>
            <p:ph sz="half" idx="2"/>
          </p:nvPr>
        </p:nvSpPr>
        <p:spPr>
          <a:xfrm>
            <a:off x="381000" y="2906714"/>
            <a:ext cx="7848600" cy="3700462"/>
          </a:xfrm>
        </p:spPr>
        <p:txBody>
          <a:bodyPr/>
          <a:lstStyle/>
          <a:p>
            <a:pPr algn="r">
              <a:lnSpc>
                <a:spcPct val="150000"/>
              </a:lnSpc>
              <a:buFont typeface="Arial" pitchFamily="34" charset="0"/>
              <a:buNone/>
              <a:defRPr/>
            </a:pPr>
            <a:r>
              <a:rPr lang="fa-IR" sz="3200" dirty="0" smtClean="0">
                <a:solidFill>
                  <a:srgbClr val="FF0000"/>
                </a:solidFill>
                <a:effectLst>
                  <a:outerShdw blurRad="38100" dist="38100" dir="2700000" algn="tl">
                    <a:srgbClr val="000000">
                      <a:alpha val="43137"/>
                    </a:srgbClr>
                  </a:outerShdw>
                </a:effectLst>
              </a:rPr>
              <a:t>سه دلیل افزایش خروجی به خاطر تقسیم کار</a:t>
            </a:r>
            <a:r>
              <a:rPr lang="fa-IR" sz="3200" dirty="0" smtClean="0">
                <a:solidFill>
                  <a:srgbClr val="000000"/>
                </a:solidFill>
                <a:effectLst>
                  <a:outerShdw blurRad="38100" dist="38100" dir="2700000" algn="tl">
                    <a:srgbClr val="000000">
                      <a:alpha val="43137"/>
                    </a:srgbClr>
                  </a:outerShdw>
                </a:effectLst>
              </a:rPr>
              <a:t>:</a:t>
            </a:r>
          </a:p>
          <a:p>
            <a:pPr algn="r">
              <a:lnSpc>
                <a:spcPct val="90000"/>
              </a:lnSpc>
              <a:buFont typeface="Arial" pitchFamily="34" charset="0"/>
              <a:buNone/>
              <a:defRPr/>
            </a:pPr>
            <a:endParaRPr lang="fa-IR" sz="3200" dirty="0" smtClean="0">
              <a:solidFill>
                <a:srgbClr val="000000"/>
              </a:solidFill>
              <a:effectLst>
                <a:outerShdw blurRad="38100" dist="38100" dir="2700000" algn="tl">
                  <a:srgbClr val="000000">
                    <a:alpha val="43137"/>
                  </a:srgbClr>
                </a:outerShdw>
              </a:effectLst>
            </a:endParaRPr>
          </a:p>
          <a:p>
            <a:pPr algn="r">
              <a:lnSpc>
                <a:spcPct val="90000"/>
              </a:lnSpc>
              <a:buFont typeface="Arial" pitchFamily="34" charset="0"/>
              <a:buNone/>
              <a:defRPr/>
            </a:pPr>
            <a:r>
              <a:rPr lang="fa-IR" sz="2800" dirty="0" smtClean="0">
                <a:solidFill>
                  <a:srgbClr val="000000"/>
                </a:solidFill>
                <a:effectLst>
                  <a:outerShdw blurRad="38100" dist="38100" dir="2700000" algn="tl">
                    <a:srgbClr val="000000">
                      <a:alpha val="43137"/>
                    </a:srgbClr>
                  </a:outerShdw>
                </a:effectLst>
              </a:rPr>
              <a:t>-افزايش مهارت كارگر در نتيجه تقسيم كار</a:t>
            </a:r>
          </a:p>
          <a:p>
            <a:pPr algn="r">
              <a:lnSpc>
                <a:spcPct val="90000"/>
              </a:lnSpc>
              <a:buFont typeface="Arial" pitchFamily="34" charset="0"/>
              <a:buNone/>
              <a:defRPr/>
            </a:pPr>
            <a:r>
              <a:rPr lang="fa-IR" sz="2800" dirty="0" smtClean="0">
                <a:solidFill>
                  <a:srgbClr val="000000"/>
                </a:solidFill>
                <a:effectLst>
                  <a:outerShdw blurRad="38100" dist="38100" dir="2700000" algn="tl">
                    <a:srgbClr val="000000">
                      <a:alpha val="43137"/>
                    </a:srgbClr>
                  </a:outerShdw>
                </a:effectLst>
              </a:rPr>
              <a:t>-صرفه جویي در زمان</a:t>
            </a:r>
          </a:p>
          <a:p>
            <a:pPr algn="r">
              <a:lnSpc>
                <a:spcPct val="90000"/>
              </a:lnSpc>
              <a:buFont typeface="Arial" pitchFamily="34" charset="0"/>
              <a:buNone/>
              <a:defRPr/>
            </a:pPr>
            <a:r>
              <a:rPr lang="fa-IR" sz="2800" dirty="0" smtClean="0">
                <a:solidFill>
                  <a:srgbClr val="000000"/>
                </a:solidFill>
                <a:effectLst>
                  <a:outerShdw blurRad="38100" dist="38100" dir="2700000" algn="tl">
                    <a:srgbClr val="000000">
                      <a:alpha val="43137"/>
                    </a:srgbClr>
                  </a:outerShdw>
                </a:effectLst>
              </a:rPr>
              <a:t>-افزايش اختراع ابزار آلات و وسایل کار</a:t>
            </a:r>
            <a:endParaRPr lang="en-US" sz="2800" dirty="0">
              <a:solidFill>
                <a:srgbClr val="000000"/>
              </a:solidFill>
              <a:effectLst>
                <a:outerShdw blurRad="38100" dist="38100" dir="2700000" algn="tl">
                  <a:srgbClr val="000000">
                    <a:alpha val="43137"/>
                  </a:srgbClr>
                </a:outerShdw>
              </a:effectLst>
            </a:endParaRPr>
          </a:p>
        </p:txBody>
      </p:sp>
      <p:sp>
        <p:nvSpPr>
          <p:cNvPr id="10247" name="Rectangle 8"/>
          <p:cNvSpPr>
            <a:spLocks noChangeArrowheads="1"/>
          </p:cNvSpPr>
          <p:nvPr/>
        </p:nvSpPr>
        <p:spPr bwMode="auto">
          <a:xfrm>
            <a:off x="6781799" y="1704608"/>
            <a:ext cx="2265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fa-IR" sz="5400" dirty="0">
                <a:solidFill>
                  <a:srgbClr val="000000"/>
                </a:solidFill>
              </a:rPr>
              <a:t>تقسيم كار</a:t>
            </a:r>
            <a:endParaRPr lang="en-US" sz="5400" dirty="0">
              <a:solidFill>
                <a:srgbClr val="00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pt\ppt\105\03.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467600" cy="1143000"/>
          </a:xfrm>
        </p:spPr>
        <p:txBody>
          <a:bodyPr/>
          <a:lstStyle/>
          <a:p>
            <a:pPr algn="r" rtl="1">
              <a:defRPr/>
            </a:pPr>
            <a:r>
              <a:rPr lang="fa-IR" sz="4000" b="1" dirty="0" smtClean="0">
                <a:cs typeface="+mn-cs"/>
              </a:rPr>
              <a:t>تئوری کلاسیک مدیریت</a:t>
            </a:r>
            <a:endParaRPr lang="en-US" sz="4000" b="1" dirty="0">
              <a:cs typeface="+mn-cs"/>
            </a:endParaRPr>
          </a:p>
        </p:txBody>
      </p:sp>
      <p:sp>
        <p:nvSpPr>
          <p:cNvPr id="3" name="Content Placeholder 2"/>
          <p:cNvSpPr>
            <a:spLocks noGrp="1"/>
          </p:cNvSpPr>
          <p:nvPr>
            <p:ph idx="1"/>
          </p:nvPr>
        </p:nvSpPr>
        <p:spPr>
          <a:xfrm>
            <a:off x="609600" y="1981200"/>
            <a:ext cx="8077200" cy="3962400"/>
          </a:xfrm>
        </p:spPr>
        <p:txBody>
          <a:bodyPr>
            <a:normAutofit/>
          </a:bodyPr>
          <a:lstStyle/>
          <a:p>
            <a:pPr algn="just" rtl="1">
              <a:buFont typeface="Wingdings" pitchFamily="2" charset="2"/>
              <a:buChar char="ü"/>
              <a:defRPr/>
            </a:pPr>
            <a:r>
              <a:rPr lang="fa-IR" dirty="0" smtClean="0">
                <a:solidFill>
                  <a:schemeClr val="bg1">
                    <a:lumMod val="10000"/>
                  </a:schemeClr>
                </a:solidFill>
              </a:rPr>
              <a:t>آغاز مکتب كلاسيك را در سيستمهاي توليدي و تاسیس كارخانه هايي مي دانند كه در قرن هجدهم در انگلستان به صورت سازمانهای پیچیده اقتصادی به وجود آمدند و در نتیجه رشته علمی مدیریت تولید شد .</a:t>
            </a:r>
          </a:p>
          <a:p>
            <a:pPr algn="just" rtl="1">
              <a:buFont typeface="Wingdings" pitchFamily="2" charset="2"/>
              <a:buChar char="ü"/>
              <a:defRPr/>
            </a:pPr>
            <a:r>
              <a:rPr lang="fa-IR" dirty="0" smtClean="0">
                <a:solidFill>
                  <a:schemeClr val="bg1">
                    <a:lumMod val="10000"/>
                  </a:schemeClr>
                </a:solidFill>
              </a:rPr>
              <a:t>افکار مکتب کلاسيک از حدود سال 1910 آغاز و تا سالهاي1930تفكر حاكم بوده است و به </a:t>
            </a:r>
            <a:r>
              <a:rPr lang="fa-IR" u="sng" dirty="0" smtClean="0">
                <a:solidFill>
                  <a:schemeClr val="bg1">
                    <a:lumMod val="10000"/>
                  </a:schemeClr>
                </a:solidFill>
              </a:rPr>
              <a:t>۳</a:t>
            </a:r>
            <a:r>
              <a:rPr lang="fa-IR" dirty="0" smtClean="0">
                <a:solidFill>
                  <a:schemeClr val="bg1">
                    <a:lumMod val="10000"/>
                  </a:schemeClr>
                </a:solidFill>
              </a:rPr>
              <a:t> دستهٔ کلی تقسیم می‌شوند</a:t>
            </a:r>
            <a:r>
              <a:rPr lang="en-US" dirty="0" smtClean="0">
                <a:solidFill>
                  <a:schemeClr val="bg1">
                    <a:lumMod val="10000"/>
                  </a:schemeClr>
                </a:solidFill>
              </a:rPr>
              <a:t>:</a:t>
            </a:r>
          </a:p>
          <a:p>
            <a:pPr algn="r" rtl="1">
              <a:buFont typeface="Arial" pitchFamily="34" charset="0"/>
              <a:buNone/>
              <a:defRPr/>
            </a:pPr>
            <a:r>
              <a:rPr lang="fa-IR" dirty="0" smtClean="0">
                <a:solidFill>
                  <a:schemeClr val="bg1">
                    <a:lumMod val="10000"/>
                  </a:schemeClr>
                </a:solidFill>
              </a:rPr>
              <a:t>    1-  نظریه </a:t>
            </a:r>
            <a:r>
              <a:rPr lang="fa-IR" dirty="0" smtClean="0">
                <a:solidFill>
                  <a:schemeClr val="bg1">
                    <a:lumMod val="10000"/>
                  </a:schemeClr>
                </a:solidFill>
                <a:hlinkClick r:id="rId4"/>
              </a:rPr>
              <a:t>بروکراسی</a:t>
            </a:r>
            <a:endParaRPr lang="fa-IR" dirty="0" smtClean="0">
              <a:solidFill>
                <a:schemeClr val="bg1">
                  <a:lumMod val="10000"/>
                </a:schemeClr>
              </a:solidFill>
            </a:endParaRPr>
          </a:p>
          <a:p>
            <a:pPr algn="r" rtl="1">
              <a:buFont typeface="Arial" pitchFamily="34" charset="0"/>
              <a:buNone/>
              <a:defRPr/>
            </a:pPr>
            <a:r>
              <a:rPr lang="fa-IR" dirty="0" smtClean="0">
                <a:solidFill>
                  <a:schemeClr val="bg1">
                    <a:lumMod val="10000"/>
                  </a:schemeClr>
                </a:solidFill>
              </a:rPr>
              <a:t>    2- نظریه مدیریت اداری </a:t>
            </a:r>
            <a:r>
              <a:rPr lang="fa-IR" dirty="0" smtClean="0">
                <a:solidFill>
                  <a:schemeClr val="bg1">
                    <a:lumMod val="10000"/>
                  </a:schemeClr>
                </a:solidFill>
                <a:hlinkClick r:id="rId5"/>
              </a:rPr>
              <a:t>هنری فایول</a:t>
            </a:r>
            <a:endParaRPr lang="fa-IR" dirty="0" smtClean="0">
              <a:solidFill>
                <a:schemeClr val="bg1">
                  <a:lumMod val="10000"/>
                </a:schemeClr>
              </a:solidFill>
            </a:endParaRPr>
          </a:p>
          <a:p>
            <a:pPr algn="r" rtl="1">
              <a:buFont typeface="Wingdings" pitchFamily="2" charset="2"/>
              <a:buNone/>
              <a:defRPr/>
            </a:pPr>
            <a:r>
              <a:rPr lang="fa-IR" dirty="0" smtClean="0">
                <a:solidFill>
                  <a:schemeClr val="bg1">
                    <a:lumMod val="10000"/>
                  </a:schemeClr>
                </a:solidFill>
              </a:rPr>
              <a:t>    3- نظریه مدیریت علمی </a:t>
            </a:r>
            <a:r>
              <a:rPr lang="fa-IR" dirty="0" smtClean="0">
                <a:solidFill>
                  <a:schemeClr val="bg1">
                    <a:lumMod val="10000"/>
                  </a:schemeClr>
                </a:solidFill>
                <a:hlinkClick r:id="rId6"/>
              </a:rPr>
              <a:t>فردریک تیلور</a:t>
            </a:r>
            <a:endParaRPr lang="fa-IR" sz="2000" dirty="0" smtClean="0">
              <a:solidFill>
                <a:schemeClr val="bg1">
                  <a:lumMod val="10000"/>
                </a:schemeClr>
              </a:solidFill>
            </a:endParaRPr>
          </a:p>
          <a:p>
            <a:pPr algn="r" rtl="1">
              <a:buFont typeface="Wingdings" pitchFamily="2" charset="2"/>
              <a:buChar char="v"/>
              <a:defRPr/>
            </a:pPr>
            <a:endParaRPr lang="fa-IR" sz="2000" dirty="0" smtClean="0">
              <a:solidFill>
                <a:schemeClr val="bg1">
                  <a:lumMod val="10000"/>
                </a:schemeClr>
              </a:solidFill>
            </a:endParaRPr>
          </a:p>
          <a:p>
            <a:pPr algn="r" rtl="1">
              <a:buFont typeface="Arial" pitchFamily="34" charset="0"/>
              <a:buNone/>
              <a:defRPr/>
            </a:pPr>
            <a:endParaRPr lang="fa-IR" sz="2000" dirty="0" smtClean="0">
              <a:solidFill>
                <a:schemeClr val="bg1">
                  <a:lumMod val="10000"/>
                </a:schemeClr>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ppt\ppt\105\03.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7467600" cy="1143000"/>
          </a:xfrm>
        </p:spPr>
        <p:txBody>
          <a:bodyPr/>
          <a:lstStyle/>
          <a:p>
            <a:pPr algn="r" rtl="1">
              <a:defRPr/>
            </a:pPr>
            <a:r>
              <a:rPr lang="fa-IR" sz="4000" b="1" dirty="0" smtClean="0">
                <a:cs typeface="+mn-cs"/>
              </a:rPr>
              <a:t>تئوری کلاسیک مدیریت</a:t>
            </a:r>
            <a:endParaRPr lang="en-US" sz="4000" b="1" dirty="0">
              <a:cs typeface="+mn-cs"/>
            </a:endParaRPr>
          </a:p>
        </p:txBody>
      </p:sp>
      <p:sp>
        <p:nvSpPr>
          <p:cNvPr id="3" name="Content Placeholder 2"/>
          <p:cNvSpPr>
            <a:spLocks noGrp="1"/>
          </p:cNvSpPr>
          <p:nvPr>
            <p:ph idx="1"/>
          </p:nvPr>
        </p:nvSpPr>
        <p:spPr>
          <a:xfrm>
            <a:off x="457200" y="1981200"/>
            <a:ext cx="8229600" cy="3733800"/>
          </a:xfrm>
        </p:spPr>
        <p:txBody>
          <a:bodyPr/>
          <a:lstStyle/>
          <a:p>
            <a:pPr algn="justLow" rtl="1">
              <a:lnSpc>
                <a:spcPct val="150000"/>
              </a:lnSpc>
              <a:buFont typeface="Wingdings" pitchFamily="2" charset="2"/>
              <a:buChar char="ü"/>
              <a:defRPr/>
            </a:pPr>
            <a:r>
              <a:rPr lang="fa-IR" sz="2000" dirty="0" smtClean="0">
                <a:solidFill>
                  <a:schemeClr val="bg1">
                    <a:lumMod val="10000"/>
                  </a:schemeClr>
                </a:solidFill>
              </a:rPr>
              <a:t>محوریت نظریه‌های مدیریت کلاسیک </a:t>
            </a:r>
            <a:r>
              <a:rPr lang="fa-IR" sz="2000" u="sng" dirty="0" smtClean="0">
                <a:solidFill>
                  <a:schemeClr val="bg1">
                    <a:lumMod val="10000"/>
                  </a:schemeClr>
                </a:solidFill>
              </a:rPr>
              <a:t>د</a:t>
            </a:r>
            <a:r>
              <a:rPr lang="fa-IR" sz="2000" u="sng" dirty="0" smtClean="0">
                <a:solidFill>
                  <a:srgbClr val="FF0000"/>
                </a:solidFill>
              </a:rPr>
              <a:t>ستیابی به حداکثر کارایی در سازمان </a:t>
            </a:r>
            <a:r>
              <a:rPr lang="fa-IR" sz="2000" dirty="0" smtClean="0">
                <a:solidFill>
                  <a:schemeClr val="bg1">
                    <a:lumMod val="10000"/>
                  </a:schemeClr>
                </a:solidFill>
              </a:rPr>
              <a:t>می‌باشد. </a:t>
            </a:r>
          </a:p>
          <a:p>
            <a:pPr algn="justLow" rtl="1">
              <a:lnSpc>
                <a:spcPct val="150000"/>
              </a:lnSpc>
              <a:buFont typeface="Wingdings" pitchFamily="2" charset="2"/>
              <a:buChar char="ü"/>
              <a:defRPr/>
            </a:pPr>
            <a:r>
              <a:rPr lang="fa-IR" sz="2000" dirty="0" smtClean="0">
                <a:solidFill>
                  <a:schemeClr val="bg1">
                    <a:lumMod val="10000"/>
                  </a:schemeClr>
                </a:solidFill>
              </a:rPr>
              <a:t>کلاسیک‌ها به سازمان رسمی توجه داشتند و وجود سازمان غیر رسمی را مضر می‌دانستند. </a:t>
            </a:r>
          </a:p>
          <a:p>
            <a:pPr algn="justLow" rtl="1">
              <a:lnSpc>
                <a:spcPct val="150000"/>
              </a:lnSpc>
              <a:buFont typeface="Wingdings" pitchFamily="2" charset="2"/>
              <a:buChar char="ü"/>
              <a:defRPr/>
            </a:pPr>
            <a:r>
              <a:rPr lang="fa-IR" sz="2000" dirty="0" smtClean="0">
                <a:solidFill>
                  <a:schemeClr val="bg1">
                    <a:lumMod val="10000"/>
                  </a:schemeClr>
                </a:solidFill>
              </a:rPr>
              <a:t>   کلاسیک‌ها انسان را هم ردیف با سایر عناصر تولید می‌دانستند و برای آن هویت مستقل قائل نبودند. دیدگاه‌های کلاسیک شامل یک نگرش صرفاً مکانیکی به سازمان و افراد بوده است.</a:t>
            </a:r>
          </a:p>
          <a:p>
            <a:pPr algn="justLow" rtl="1">
              <a:lnSpc>
                <a:spcPct val="150000"/>
              </a:lnSpc>
              <a:buFont typeface="Wingdings" pitchFamily="2" charset="2"/>
              <a:buChar char="ü"/>
              <a:defRPr/>
            </a:pPr>
            <a:r>
              <a:rPr lang="fa-IR" sz="2000" dirty="0" smtClean="0">
                <a:solidFill>
                  <a:schemeClr val="bg1">
                    <a:lumMod val="10000"/>
                  </a:schemeClr>
                </a:solidFill>
              </a:rPr>
              <a:t>  مدل کلاسیک بر این فرض استوار است که نگرش مدیران در تصمیم‌گیری عقلایی و عینی است و در نتیجه آنان همیشه تصمیمهایی را اتخاذ می‌کنند که به نفع سازمان است. </a:t>
            </a:r>
            <a:endParaRPr lang="en-US" sz="2000" dirty="0" smtClean="0">
              <a:solidFill>
                <a:schemeClr val="bg1">
                  <a:lumMod val="10000"/>
                </a:schemeClr>
              </a:solidFill>
            </a:endParaRPr>
          </a:p>
          <a:p>
            <a:pPr algn="justLow" rtl="1">
              <a:buFont typeface="Arial" pitchFamily="34" charset="0"/>
              <a:buNone/>
              <a:defRPr/>
            </a:pPr>
            <a:endParaRPr lang="fa-IR" sz="2000" dirty="0" smtClean="0">
              <a:solidFill>
                <a:schemeClr val="bg1">
                  <a:lumMod val="10000"/>
                </a:schemeClr>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2"/>
          <p:cNvSpPr txBox="1">
            <a:spLocks/>
          </p:cNvSpPr>
          <p:nvPr/>
        </p:nvSpPr>
        <p:spPr bwMode="auto">
          <a:xfrm>
            <a:off x="304800" y="2133600"/>
            <a:ext cx="8686800" cy="4473575"/>
          </a:xfrm>
          <a:prstGeom prst="rect">
            <a:avLst/>
          </a:prstGeom>
          <a:noFill/>
          <a:ln w="9525">
            <a:noFill/>
            <a:miter lim="800000"/>
            <a:headEnd/>
            <a:tailEnd/>
          </a:ln>
        </p:spPr>
        <p:txBody>
          <a:bodyPr/>
          <a:lstStyle/>
          <a:p>
            <a:pPr>
              <a:buFont typeface="Wingdings" pitchFamily="2" charset="2"/>
              <a:buChar char="ü"/>
              <a:defRPr/>
            </a:pPr>
            <a:r>
              <a:rPr lang="fa-IR" sz="2000" dirty="0">
                <a:solidFill>
                  <a:schemeClr val="bg1">
                    <a:lumMod val="10000"/>
                  </a:schemeClr>
                </a:solidFill>
                <a:cs typeface="+mn-cs"/>
              </a:rPr>
              <a:t>  مردم و سازمان ها طبق اصول اقتصادی عقلايي عمل مي کنند. </a:t>
            </a:r>
          </a:p>
          <a:p>
            <a:pPr>
              <a:defRPr/>
            </a:pPr>
            <a:endParaRPr lang="fa-IR" sz="2000" dirty="0">
              <a:solidFill>
                <a:schemeClr val="bg1">
                  <a:lumMod val="10000"/>
                </a:schemeClr>
              </a:solidFill>
              <a:cs typeface="+mn-cs"/>
            </a:endParaRPr>
          </a:p>
          <a:p>
            <a:pPr>
              <a:buFont typeface="Wingdings" pitchFamily="2" charset="2"/>
              <a:buChar char="ü"/>
              <a:defRPr/>
            </a:pPr>
            <a:r>
              <a:rPr lang="fa-IR" sz="2000" dirty="0">
                <a:solidFill>
                  <a:schemeClr val="bg1">
                    <a:lumMod val="10000"/>
                  </a:schemeClr>
                </a:solidFill>
                <a:cs typeface="+mn-cs"/>
              </a:rPr>
              <a:t>هدف از موجودیت سازمان، تامین هدفهای اقتصادی و وابسته به تولید است.</a:t>
            </a:r>
          </a:p>
          <a:p>
            <a:pPr>
              <a:defRPr/>
            </a:pPr>
            <a:endParaRPr lang="fa-IR" sz="2000" dirty="0">
              <a:solidFill>
                <a:schemeClr val="bg1">
                  <a:lumMod val="10000"/>
                </a:schemeClr>
              </a:solidFill>
              <a:cs typeface="+mn-cs"/>
            </a:endParaRPr>
          </a:p>
          <a:p>
            <a:pPr>
              <a:buFont typeface="Wingdings" pitchFamily="2" charset="2"/>
              <a:buChar char="ü"/>
              <a:defRPr/>
            </a:pPr>
            <a:r>
              <a:rPr lang="fa-IR" sz="2000" dirty="0">
                <a:solidFill>
                  <a:schemeClr val="bg1">
                    <a:lumMod val="10000"/>
                  </a:schemeClr>
                </a:solidFill>
                <a:cs typeface="+mn-cs"/>
              </a:rPr>
              <a:t> از طريق تخصص گرايي و تقسیم كار مي توان میزان تولید را به حداکثر رسانید .</a:t>
            </a:r>
          </a:p>
          <a:p>
            <a:pPr>
              <a:defRPr/>
            </a:pPr>
            <a:endParaRPr lang="fa-IR" sz="2000" dirty="0">
              <a:solidFill>
                <a:schemeClr val="bg1">
                  <a:lumMod val="10000"/>
                </a:schemeClr>
              </a:solidFill>
              <a:cs typeface="+mn-cs"/>
            </a:endParaRPr>
          </a:p>
          <a:p>
            <a:pPr>
              <a:buFont typeface="Wingdings" pitchFamily="2" charset="2"/>
              <a:buChar char="ü"/>
              <a:defRPr/>
            </a:pPr>
            <a:r>
              <a:rPr lang="fa-IR" sz="2000" dirty="0">
                <a:solidFill>
                  <a:schemeClr val="bg1">
                    <a:lumMod val="10000"/>
                  </a:schemeClr>
                </a:solidFill>
                <a:cs typeface="+mn-cs"/>
              </a:rPr>
              <a:t> تنها يك راه به عنوان بهترین راه سازماندهی براي تولید وجود دارد و در سايه پژوهش های روشمند     </a:t>
            </a:r>
          </a:p>
          <a:p>
            <a:pPr>
              <a:defRPr/>
            </a:pPr>
            <a:r>
              <a:rPr lang="fa-IR" sz="2000" dirty="0">
                <a:solidFill>
                  <a:schemeClr val="bg1">
                    <a:lumMod val="10000"/>
                  </a:schemeClr>
                </a:solidFill>
                <a:cs typeface="+mn-cs"/>
              </a:rPr>
              <a:t>    و علمی مي توان به اين راه دست یافت .</a:t>
            </a:r>
          </a:p>
          <a:p>
            <a:pPr>
              <a:defRPr/>
            </a:pPr>
            <a:endParaRPr lang="fa-IR" sz="2000" dirty="0">
              <a:solidFill>
                <a:schemeClr val="bg1">
                  <a:lumMod val="10000"/>
                </a:schemeClr>
              </a:solidFill>
              <a:cs typeface="+mn-cs"/>
            </a:endParaRPr>
          </a:p>
          <a:p>
            <a:pPr>
              <a:defRPr/>
            </a:pPr>
            <a:endParaRPr lang="fa-IR" sz="2000" dirty="0">
              <a:solidFill>
                <a:schemeClr val="bg1">
                  <a:lumMod val="10000"/>
                </a:schemeClr>
              </a:solidFill>
              <a:cs typeface="+mn-cs"/>
            </a:endParaRPr>
          </a:p>
          <a:p>
            <a:pPr>
              <a:buFont typeface="Wingdings 2" pitchFamily="18" charset="2"/>
              <a:buNone/>
              <a:defRPr/>
            </a:pPr>
            <a:r>
              <a:rPr lang="fa-IR" sz="2000" dirty="0">
                <a:solidFill>
                  <a:schemeClr val="bg1">
                    <a:lumMod val="10000"/>
                  </a:schemeClr>
                </a:solidFill>
                <a:cs typeface="+mn-cs"/>
              </a:rPr>
              <a:t>    </a:t>
            </a:r>
          </a:p>
          <a:p>
            <a:pPr marL="342900" indent="-342900">
              <a:spcBef>
                <a:spcPct val="20000"/>
              </a:spcBef>
              <a:defRPr/>
            </a:pPr>
            <a:endParaRPr lang="fr-FR" sz="2000" dirty="0">
              <a:solidFill>
                <a:schemeClr val="bg1">
                  <a:lumMod val="10000"/>
                </a:schemeClr>
              </a:solidFill>
              <a:latin typeface="+mn-lt"/>
              <a:cs typeface="+mn-cs"/>
            </a:endParaRPr>
          </a:p>
        </p:txBody>
      </p:sp>
      <p:sp>
        <p:nvSpPr>
          <p:cNvPr id="4" name="Title 3"/>
          <p:cNvSpPr>
            <a:spLocks noGrp="1"/>
          </p:cNvSpPr>
          <p:nvPr>
            <p:ph type="title"/>
          </p:nvPr>
        </p:nvSpPr>
        <p:spPr>
          <a:xfrm>
            <a:off x="228600" y="228600"/>
            <a:ext cx="7924800" cy="1066800"/>
          </a:xfrm>
        </p:spPr>
        <p:txBody>
          <a:bodyPr/>
          <a:lstStyle/>
          <a:p>
            <a:pPr algn="r">
              <a:defRPr/>
            </a:pPr>
            <a:r>
              <a:rPr lang="fa-IR" sz="4000" dirty="0" smtClean="0">
                <a:solidFill>
                  <a:srgbClr val="FFFFFF"/>
                </a:solidFill>
                <a:cs typeface="+mn-cs"/>
              </a:rPr>
              <a:t>اصول بنیادی</a:t>
            </a:r>
            <a:endParaRPr lang="en-US" sz="4000" dirty="0">
              <a:solidFill>
                <a:srgbClr val="FFFFFF"/>
              </a:solidFill>
              <a:cs typeface="+mn-cs"/>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ppt\ppt\105\0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1066800" y="0"/>
            <a:ext cx="7620000" cy="1143000"/>
          </a:xfrm>
        </p:spPr>
        <p:txBody>
          <a:bodyPr/>
          <a:lstStyle/>
          <a:p>
            <a:pPr algn="r">
              <a:defRPr/>
            </a:pPr>
            <a:r>
              <a:rPr lang="fa-IR" sz="4000" b="1" dirty="0" smtClean="0">
                <a:solidFill>
                  <a:schemeClr val="bg1">
                    <a:lumMod val="10000"/>
                  </a:schemeClr>
                </a:solidFill>
                <a:cs typeface="+mn-cs"/>
              </a:rPr>
              <a:t>تئوری بروکراسی وبر</a:t>
            </a:r>
            <a:endParaRPr lang="fr-FR" sz="4000" b="1" dirty="0" smtClean="0">
              <a:solidFill>
                <a:schemeClr val="bg1"/>
              </a:solidFill>
              <a:cs typeface="+mn-cs"/>
            </a:endParaRPr>
          </a:p>
        </p:txBody>
      </p:sp>
      <p:sp>
        <p:nvSpPr>
          <p:cNvPr id="4099" name="Espace réservé du contenu 2"/>
          <p:cNvSpPr>
            <a:spLocks noGrp="1"/>
          </p:cNvSpPr>
          <p:nvPr>
            <p:ph idx="1"/>
          </p:nvPr>
        </p:nvSpPr>
        <p:spPr>
          <a:xfrm>
            <a:off x="2209800" y="1143000"/>
            <a:ext cx="6477000" cy="5486400"/>
          </a:xfrm>
        </p:spPr>
        <p:txBody>
          <a:bodyPr/>
          <a:lstStyle/>
          <a:p>
            <a:pPr algn="just" rtl="1">
              <a:lnSpc>
                <a:spcPct val="150000"/>
              </a:lnSpc>
              <a:buFont typeface="Arial" pitchFamily="34" charset="0"/>
              <a:buNone/>
              <a:defRPr/>
            </a:pPr>
            <a:r>
              <a:rPr lang="fa-IR" sz="2000" dirty="0" smtClean="0">
                <a:solidFill>
                  <a:schemeClr val="bg1">
                    <a:lumMod val="10000"/>
                  </a:schemeClr>
                </a:solidFill>
              </a:rPr>
              <a:t>     </a:t>
            </a:r>
            <a:r>
              <a:rPr lang="ar-SA" sz="2000" dirty="0" smtClean="0">
                <a:solidFill>
                  <a:schemeClr val="bg1">
                    <a:lumMod val="10000"/>
                  </a:schemeClr>
                </a:solidFill>
              </a:rPr>
              <a:t>«ماكس‌ وبر» </a:t>
            </a:r>
            <a:r>
              <a:rPr lang="en-US" sz="2000" dirty="0" smtClean="0">
                <a:solidFill>
                  <a:schemeClr val="bg1">
                    <a:lumMod val="10000"/>
                  </a:schemeClr>
                </a:solidFill>
              </a:rPr>
              <a:t>(Max Weber:1864-1920)</a:t>
            </a:r>
            <a:r>
              <a:rPr lang="en-US" sz="2000" b="1" i="1" dirty="0" smtClean="0">
                <a:solidFill>
                  <a:schemeClr val="bg1">
                    <a:lumMod val="10000"/>
                  </a:schemeClr>
                </a:solidFill>
              </a:rPr>
              <a:t> </a:t>
            </a:r>
            <a:r>
              <a:rPr lang="fa-IR" sz="2000" dirty="0" smtClean="0">
                <a:solidFill>
                  <a:schemeClr val="bg1">
                    <a:lumMod val="10000"/>
                  </a:schemeClr>
                </a:solidFill>
              </a:rPr>
              <a:t>جامعه‌شناس, حقوق‌دان و تاریخ‌شناس آلمانی, در کتاب معروف خود ”</a:t>
            </a:r>
            <a:r>
              <a:rPr lang="fa-IR" sz="2000" dirty="0" smtClean="0">
                <a:solidFill>
                  <a:srgbClr val="FF0000"/>
                </a:solidFill>
              </a:rPr>
              <a:t> </a:t>
            </a:r>
            <a:r>
              <a:rPr lang="fa-IR" sz="2000" u="sng" dirty="0" smtClean="0">
                <a:solidFill>
                  <a:srgbClr val="FF0000"/>
                </a:solidFill>
              </a:rPr>
              <a:t>نظریه سازمان‌های اجتماعی و اقتصادی</a:t>
            </a:r>
            <a:r>
              <a:rPr lang="fa-IR" sz="2000" dirty="0" smtClean="0">
                <a:solidFill>
                  <a:srgbClr val="FF0000"/>
                </a:solidFill>
              </a:rPr>
              <a:t> “</a:t>
            </a:r>
            <a:r>
              <a:rPr lang="fa-IR" sz="2000" dirty="0" smtClean="0">
                <a:solidFill>
                  <a:schemeClr val="bg1">
                    <a:lumMod val="10000"/>
                  </a:schemeClr>
                </a:solidFill>
              </a:rPr>
              <a:t> نشان داد که چگونه مدیریت می‌تواند کارآمدتر و منسجم‌تر عمل نماید.</a:t>
            </a:r>
          </a:p>
          <a:p>
            <a:pPr algn="just" rtl="1">
              <a:lnSpc>
                <a:spcPct val="150000"/>
              </a:lnSpc>
              <a:buFont typeface="Arial" pitchFamily="34" charset="0"/>
              <a:buNone/>
              <a:defRPr/>
            </a:pPr>
            <a:r>
              <a:rPr lang="fa-IR" sz="2000" dirty="0" smtClean="0">
                <a:solidFill>
                  <a:schemeClr val="bg1">
                    <a:lumMod val="10000"/>
                  </a:schemeClr>
                </a:solidFill>
              </a:rPr>
              <a:t>     </a:t>
            </a:r>
            <a:r>
              <a:rPr lang="ar-SA" sz="2000" dirty="0" smtClean="0">
                <a:solidFill>
                  <a:schemeClr val="bg1">
                    <a:lumMod val="10000"/>
                  </a:schemeClr>
                </a:solidFill>
              </a:rPr>
              <a:t>آنچه‌ را كه وي‌ باور داشت‌ يك‌ «سازمان‌ آرماني‌» يا «محض‌» با ويژگي‌هاي‌ "عقلانيت"،  غيرشخصي‌ ، مبتني‌ بر اصول‌ نظم‌ و دستور، اختيار قانوني‌ و منطق‌ </a:t>
            </a:r>
            <a:r>
              <a:rPr lang="fa-IR" sz="2000" dirty="0" smtClean="0">
                <a:solidFill>
                  <a:schemeClr val="bg1">
                    <a:lumMod val="10000"/>
                  </a:schemeClr>
                </a:solidFill>
              </a:rPr>
              <a:t>بود. </a:t>
            </a:r>
          </a:p>
          <a:p>
            <a:pPr algn="just">
              <a:buFont typeface="Arial" pitchFamily="34" charset="0"/>
              <a:buNone/>
              <a:defRPr/>
            </a:pPr>
            <a:endParaRPr lang="fa-IR" sz="2000" dirty="0" smtClean="0">
              <a:solidFill>
                <a:schemeClr val="bg1">
                  <a:lumMod val="10000"/>
                </a:schemeClr>
              </a:solidFill>
            </a:endParaRPr>
          </a:p>
          <a:p>
            <a:pPr algn="just" rtl="1">
              <a:buFont typeface="Arial" pitchFamily="34" charset="0"/>
              <a:buNone/>
              <a:defRPr/>
            </a:pPr>
            <a:endParaRPr lang="fr-FR" sz="2000" dirty="0" smtClean="0">
              <a:solidFill>
                <a:schemeClr val="bg1">
                  <a:lumMod val="10000"/>
                </a:schemeClr>
              </a:solidFill>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ppt\ppt\105\0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1447800" y="0"/>
            <a:ext cx="7391400" cy="990600"/>
          </a:xfrm>
        </p:spPr>
        <p:txBody>
          <a:bodyPr/>
          <a:lstStyle/>
          <a:p>
            <a:pPr algn="r">
              <a:defRPr/>
            </a:pPr>
            <a:r>
              <a:rPr lang="fa-IR" sz="3500" b="1" dirty="0" smtClean="0">
                <a:solidFill>
                  <a:schemeClr val="bg1">
                    <a:lumMod val="10000"/>
                  </a:schemeClr>
                </a:solidFill>
                <a:cs typeface="+mn-cs"/>
              </a:rPr>
              <a:t>تعریف بروکراسی (دیوان سالاری):</a:t>
            </a:r>
            <a:r>
              <a:rPr lang="fa-IR" sz="4000" b="1" dirty="0" smtClean="0">
                <a:solidFill>
                  <a:schemeClr val="bg1">
                    <a:lumMod val="10000"/>
                  </a:schemeClr>
                </a:solidFill>
                <a:cs typeface="+mn-cs"/>
              </a:rPr>
              <a:t> </a:t>
            </a:r>
            <a:endParaRPr lang="en-US" sz="4000" b="1" dirty="0" smtClean="0">
              <a:solidFill>
                <a:schemeClr val="bg1">
                  <a:lumMod val="10000"/>
                </a:schemeClr>
              </a:solidFill>
              <a:cs typeface="+mn-cs"/>
            </a:endParaRPr>
          </a:p>
        </p:txBody>
      </p:sp>
      <p:sp>
        <p:nvSpPr>
          <p:cNvPr id="4099" name="Espace réservé du contenu 2"/>
          <p:cNvSpPr>
            <a:spLocks noGrp="1"/>
          </p:cNvSpPr>
          <p:nvPr>
            <p:ph idx="1"/>
          </p:nvPr>
        </p:nvSpPr>
        <p:spPr>
          <a:xfrm>
            <a:off x="1981200" y="533400"/>
            <a:ext cx="6629400" cy="6096000"/>
          </a:xfrm>
        </p:spPr>
        <p:txBody>
          <a:bodyPr/>
          <a:lstStyle/>
          <a:p>
            <a:pPr algn="r">
              <a:buFont typeface="Arial" pitchFamily="34" charset="0"/>
              <a:buNone/>
              <a:defRPr/>
            </a:pPr>
            <a:r>
              <a:rPr lang="fa-IR" sz="2000" dirty="0" smtClean="0">
                <a:solidFill>
                  <a:schemeClr val="bg1">
                    <a:lumMod val="10000"/>
                  </a:schemeClr>
                </a:solidFill>
              </a:rPr>
              <a:t> </a:t>
            </a:r>
            <a:endParaRPr lang="en-US" sz="2000" dirty="0" smtClean="0">
              <a:solidFill>
                <a:schemeClr val="bg1">
                  <a:lumMod val="10000"/>
                </a:schemeClr>
              </a:solidFill>
            </a:endParaRPr>
          </a:p>
          <a:p>
            <a:pPr algn="r" rtl="1">
              <a:buFont typeface="Arial" pitchFamily="34" charset="0"/>
              <a:buNone/>
              <a:defRPr/>
            </a:pPr>
            <a:r>
              <a:rPr lang="fa-IR" sz="2000" dirty="0" smtClean="0">
                <a:solidFill>
                  <a:schemeClr val="bg1">
                    <a:lumMod val="10000"/>
                  </a:schemeClr>
                </a:solidFill>
              </a:rPr>
              <a:t>عبارت بروكراسي از دو کلمه برو</a:t>
            </a:r>
            <a:r>
              <a:rPr lang="en-US" sz="2000" dirty="0" smtClean="0">
                <a:solidFill>
                  <a:schemeClr val="bg1">
                    <a:lumMod val="10000"/>
                  </a:schemeClr>
                </a:solidFill>
              </a:rPr>
              <a:t> Bureau</a:t>
            </a:r>
            <a:r>
              <a:rPr lang="fa-IR" sz="2000" dirty="0" smtClean="0">
                <a:solidFill>
                  <a:schemeClr val="bg1">
                    <a:lumMod val="10000"/>
                  </a:schemeClr>
                </a:solidFill>
              </a:rPr>
              <a:t>به معنی دفتر و كراسي</a:t>
            </a:r>
            <a:r>
              <a:rPr lang="en-US" sz="2000" dirty="0" smtClean="0">
                <a:solidFill>
                  <a:schemeClr val="bg1">
                    <a:lumMod val="10000"/>
                  </a:schemeClr>
                </a:solidFill>
              </a:rPr>
              <a:t> cracy </a:t>
            </a:r>
            <a:r>
              <a:rPr lang="fa-IR" sz="2000" dirty="0" smtClean="0">
                <a:solidFill>
                  <a:schemeClr val="bg1">
                    <a:lumMod val="10000"/>
                  </a:schemeClr>
                </a:solidFill>
              </a:rPr>
              <a:t>به </a:t>
            </a:r>
          </a:p>
          <a:p>
            <a:pPr algn="r" rtl="1">
              <a:buFont typeface="Arial" pitchFamily="34" charset="0"/>
              <a:buNone/>
              <a:defRPr/>
            </a:pPr>
            <a:r>
              <a:rPr lang="fa-IR" sz="2000" dirty="0" smtClean="0">
                <a:solidFill>
                  <a:schemeClr val="bg1">
                    <a:lumMod val="10000"/>
                  </a:schemeClr>
                </a:solidFill>
              </a:rPr>
              <a:t>معنی حکومت تشكيل شده است.</a:t>
            </a:r>
            <a:endParaRPr lang="en-US" sz="2000" dirty="0" smtClean="0">
              <a:solidFill>
                <a:schemeClr val="bg1">
                  <a:lumMod val="10000"/>
                </a:schemeClr>
              </a:solidFill>
            </a:endParaRPr>
          </a:p>
          <a:p>
            <a:pPr algn="r">
              <a:buFont typeface="Arial" pitchFamily="34" charset="0"/>
              <a:buNone/>
              <a:defRPr/>
            </a:pPr>
            <a:r>
              <a:rPr lang="fa-IR" sz="2000" dirty="0" smtClean="0">
                <a:solidFill>
                  <a:schemeClr val="bg1">
                    <a:lumMod val="10000"/>
                  </a:schemeClr>
                </a:solidFill>
              </a:rPr>
              <a:t>تعبیر كلي وبر از بروكراسي شکل سازمانی اداره عقلايي امور است .</a:t>
            </a:r>
          </a:p>
          <a:p>
            <a:pPr algn="r">
              <a:buFont typeface="Arial" pitchFamily="34" charset="0"/>
              <a:buNone/>
              <a:defRPr/>
            </a:pPr>
            <a:r>
              <a:rPr lang="fa-IR" sz="2000" dirty="0" smtClean="0">
                <a:solidFill>
                  <a:schemeClr val="bg1">
                    <a:lumMod val="10000"/>
                  </a:schemeClr>
                </a:solidFill>
              </a:rPr>
              <a:t>تصمیمات درون بروكراسي مطابق با قوانین؛ رويه ها و خط مشي های موجود اتخاذ مي شود .</a:t>
            </a:r>
          </a:p>
          <a:p>
            <a:pPr algn="r">
              <a:buFont typeface="Arial" pitchFamily="34" charset="0"/>
              <a:buNone/>
              <a:defRPr/>
            </a:pPr>
            <a:r>
              <a:rPr lang="fa-IR" sz="2000" dirty="0" smtClean="0">
                <a:solidFill>
                  <a:schemeClr val="bg1">
                    <a:lumMod val="10000"/>
                  </a:schemeClr>
                </a:solidFill>
              </a:rPr>
              <a:t> </a:t>
            </a:r>
          </a:p>
          <a:p>
            <a:pPr algn="r" rtl="1">
              <a:buFont typeface="Arial" pitchFamily="34" charset="0"/>
              <a:buNone/>
              <a:defRPr/>
            </a:pPr>
            <a:endParaRPr lang="fr-FR" sz="2000" dirty="0" smtClean="0">
              <a:solidFill>
                <a:schemeClr val="bg1">
                  <a:lumMod val="10000"/>
                </a:schemeClr>
              </a:solidFill>
            </a:endParaRPr>
          </a:p>
        </p:txBody>
      </p:sp>
      <p:pic>
        <p:nvPicPr>
          <p:cNvPr id="2050" name="Picture 2" descr="C:\Users\leila\Desktop\image_previewdd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352800"/>
            <a:ext cx="289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1000"/>
                                        <p:tgtEl>
                                          <p:spTgt spid="4099">
                                            <p:txEl>
                                              <p:pRg st="1" end="1"/>
                                            </p:txEl>
                                          </p:spTgt>
                                        </p:tgtEl>
                                      </p:cBhvr>
                                    </p:animEffect>
                                    <p:anim calcmode="lin" valueType="num">
                                      <p:cBhvr>
                                        <p:cTn id="8"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1000"/>
                                        <p:tgtEl>
                                          <p:spTgt spid="4099">
                                            <p:txEl>
                                              <p:pRg st="2" end="2"/>
                                            </p:txEl>
                                          </p:spTgt>
                                        </p:tgtEl>
                                      </p:cBhvr>
                                    </p:animEffect>
                                    <p:anim calcmode="lin" valueType="num">
                                      <p:cBhvr>
                                        <p:cTn id="13"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3000"/>
                                        <p:tgtEl>
                                          <p:spTgt spid="2050"/>
                                        </p:tgtEl>
                                      </p:cBhvr>
                                    </p:animEffect>
                                    <p:anim calcmode="lin" valueType="num">
                                      <p:cBhvr>
                                        <p:cTn id="19" dur="3000" fill="hold"/>
                                        <p:tgtEl>
                                          <p:spTgt spid="2050"/>
                                        </p:tgtEl>
                                        <p:attrNameLst>
                                          <p:attrName>ppt_x</p:attrName>
                                        </p:attrNameLst>
                                      </p:cBhvr>
                                      <p:tavLst>
                                        <p:tav tm="0">
                                          <p:val>
                                            <p:strVal val="#ppt_x"/>
                                          </p:val>
                                        </p:tav>
                                        <p:tav tm="100000">
                                          <p:val>
                                            <p:strVal val="#ppt_x"/>
                                          </p:val>
                                        </p:tav>
                                      </p:tavLst>
                                    </p:anim>
                                    <p:anim calcmode="lin" valueType="num">
                                      <p:cBhvr>
                                        <p:cTn id="20" dur="3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Effect transition="in" filter="fade">
                                      <p:cBhvr>
                                        <p:cTn id="25" dur="1000"/>
                                        <p:tgtEl>
                                          <p:spTgt spid="4099">
                                            <p:txEl>
                                              <p:pRg st="3" end="3"/>
                                            </p:txEl>
                                          </p:spTgt>
                                        </p:tgtEl>
                                      </p:cBhvr>
                                    </p:animEffect>
                                    <p:anim calcmode="lin" valueType="num">
                                      <p:cBhvr>
                                        <p:cTn id="26"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fade">
                                      <p:cBhvr>
                                        <p:cTn id="32" dur="1000"/>
                                        <p:tgtEl>
                                          <p:spTgt spid="4099">
                                            <p:txEl>
                                              <p:pRg st="4" end="4"/>
                                            </p:txEl>
                                          </p:spTgt>
                                        </p:tgtEl>
                                      </p:cBhvr>
                                    </p:animEffect>
                                    <p:anim calcmode="lin" valueType="num">
                                      <p:cBhvr>
                                        <p:cTn id="33"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ppt\ppt\105\0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457200" y="152400"/>
            <a:ext cx="8305800" cy="762000"/>
          </a:xfrm>
        </p:spPr>
        <p:txBody>
          <a:bodyPr/>
          <a:lstStyle/>
          <a:p>
            <a:pPr algn="r">
              <a:defRPr/>
            </a:pPr>
            <a:r>
              <a:rPr lang="fa-IR" sz="3600" b="1" dirty="0" smtClean="0">
                <a:solidFill>
                  <a:srgbClr val="000000"/>
                </a:solidFill>
                <a:cs typeface="+mn-cs"/>
              </a:rPr>
              <a:t>ویژگی های مدل ایده‌آل بروکراسی وبر</a:t>
            </a:r>
            <a:endParaRPr lang="fr-FR" sz="3600" b="1" dirty="0" smtClean="0">
              <a:solidFill>
                <a:srgbClr val="000000"/>
              </a:solidFill>
              <a:cs typeface="+mn-cs"/>
            </a:endParaRPr>
          </a:p>
        </p:txBody>
      </p:sp>
      <p:sp>
        <p:nvSpPr>
          <p:cNvPr id="4099" name="Espace réservé du contenu 2"/>
          <p:cNvSpPr>
            <a:spLocks noGrp="1"/>
          </p:cNvSpPr>
          <p:nvPr>
            <p:ph idx="1"/>
          </p:nvPr>
        </p:nvSpPr>
        <p:spPr>
          <a:xfrm>
            <a:off x="1905000" y="838200"/>
            <a:ext cx="6781800" cy="5638800"/>
          </a:xfrm>
        </p:spPr>
        <p:txBody>
          <a:bodyPr/>
          <a:lstStyle/>
          <a:p>
            <a:pPr algn="r" rtl="1">
              <a:buFont typeface="Wingdings" pitchFamily="2" charset="2"/>
              <a:buChar char="ü"/>
              <a:defRPr/>
            </a:pPr>
            <a:r>
              <a:rPr lang="fa-IR" sz="2000" dirty="0" smtClean="0">
                <a:solidFill>
                  <a:srgbClr val="000000"/>
                </a:solidFill>
              </a:rPr>
              <a:t>تخصصی شدن کارها در حد عالی( تقسیم کار ): </a:t>
            </a:r>
            <a:r>
              <a:rPr lang="ar-SA" sz="2000" dirty="0" smtClean="0">
                <a:solidFill>
                  <a:srgbClr val="000000"/>
                </a:solidFill>
              </a:rPr>
              <a:t>مشاغل به خوبی تعریف </a:t>
            </a:r>
            <a:r>
              <a:rPr lang="fa-IR" sz="2000" dirty="0" smtClean="0">
                <a:solidFill>
                  <a:srgbClr val="000000"/>
                </a:solidFill>
              </a:rPr>
              <a:t>  </a:t>
            </a:r>
            <a:r>
              <a:rPr lang="ar-SA" sz="2000" dirty="0" smtClean="0">
                <a:solidFill>
                  <a:srgbClr val="000000"/>
                </a:solidFill>
              </a:rPr>
              <a:t>می شوند و کارکنان در انجام آنها بسیار مهارت می یابند . </a:t>
            </a:r>
            <a:br>
              <a:rPr lang="ar-SA" sz="2000" dirty="0" smtClean="0">
                <a:solidFill>
                  <a:srgbClr val="000000"/>
                </a:solidFill>
              </a:rPr>
            </a:br>
            <a:endParaRPr lang="fa-IR" sz="2000" dirty="0" smtClean="0">
              <a:solidFill>
                <a:srgbClr val="000000"/>
              </a:solidFill>
            </a:endParaRPr>
          </a:p>
          <a:p>
            <a:pPr algn="r" rtl="1">
              <a:buFont typeface="Wingdings" pitchFamily="2" charset="2"/>
              <a:buChar char="ü"/>
              <a:defRPr/>
            </a:pPr>
            <a:r>
              <a:rPr lang="fa-IR" sz="2000" dirty="0" smtClean="0">
                <a:solidFill>
                  <a:srgbClr val="000000"/>
                </a:solidFill>
              </a:rPr>
              <a:t>ساختار قدرت مبتنی بر سلسله مراتب:</a:t>
            </a:r>
            <a:r>
              <a:rPr lang="ar-SA" sz="2000" dirty="0" smtClean="0">
                <a:solidFill>
                  <a:srgbClr val="000000"/>
                </a:solidFill>
              </a:rPr>
              <a:t> اختیار و مسئولیت برای هر منصب به خوبی تعریف می شود و هر مقامی به مقام بالاتر از خود گزارش می دهد. </a:t>
            </a:r>
            <a:br>
              <a:rPr lang="ar-SA" sz="2000" dirty="0" smtClean="0">
                <a:solidFill>
                  <a:srgbClr val="000000"/>
                </a:solidFill>
              </a:rPr>
            </a:br>
            <a:endParaRPr lang="fa-IR" sz="2000" dirty="0" smtClean="0">
              <a:solidFill>
                <a:srgbClr val="000000"/>
              </a:solidFill>
            </a:endParaRPr>
          </a:p>
          <a:p>
            <a:pPr algn="r" rtl="1">
              <a:buFont typeface="Wingdings" pitchFamily="2" charset="2"/>
              <a:buChar char="ü"/>
              <a:defRPr/>
            </a:pPr>
            <a:r>
              <a:rPr lang="fa-IR" sz="2000" dirty="0" smtClean="0">
                <a:solidFill>
                  <a:srgbClr val="000000"/>
                </a:solidFill>
              </a:rPr>
              <a:t>اصول و قواعد شکل یافته رفتار ( حاکمیت قوانین و مقررات و غیر شخصی بودن اداره امور):</a:t>
            </a:r>
            <a:r>
              <a:rPr lang="ar-SA" sz="2000" dirty="0" smtClean="0">
                <a:solidFill>
                  <a:srgbClr val="000000"/>
                </a:solidFill>
              </a:rPr>
              <a:t> دستورالعمل های مکتوب ، رفتار و تصمیمها را هدایت می کند و سوابق پرونده ها به طور مکتوب نگهداری می گردد. </a:t>
            </a:r>
            <a:br>
              <a:rPr lang="ar-SA" sz="2000" dirty="0" smtClean="0">
                <a:solidFill>
                  <a:srgbClr val="000000"/>
                </a:solidFill>
              </a:rPr>
            </a:br>
            <a:r>
              <a:rPr lang="ar-SA" sz="2000" dirty="0" smtClean="0">
                <a:solidFill>
                  <a:srgbClr val="000000"/>
                </a:solidFill>
              </a:rPr>
              <a:t/>
            </a:r>
            <a:br>
              <a:rPr lang="ar-SA" sz="2000" dirty="0" smtClean="0">
                <a:solidFill>
                  <a:srgbClr val="000000"/>
                </a:solidFill>
              </a:rPr>
            </a:br>
            <a:endParaRPr lang="fa-IR" sz="2000" dirty="0" smtClean="0">
              <a:solidFill>
                <a:srgbClr val="000000"/>
              </a:solidFill>
            </a:endParaRPr>
          </a:p>
          <a:p>
            <a:pPr algn="r" rtl="1">
              <a:buFont typeface="Wingdings" pitchFamily="2" charset="2"/>
              <a:buChar char="ü"/>
              <a:defRPr/>
            </a:pPr>
            <a:r>
              <a:rPr lang="fa-IR" sz="2000" dirty="0" smtClean="0">
                <a:solidFill>
                  <a:srgbClr val="000000"/>
                </a:solidFill>
              </a:rPr>
              <a:t>جدایی اعضای دستگاه اداری  از مالکیت سازمان  یا  وسایل  تولید.</a:t>
            </a:r>
          </a:p>
          <a:p>
            <a:pPr algn="r" rtl="1">
              <a:buFont typeface="Wingdings" pitchFamily="2" charset="2"/>
              <a:buChar char="ü"/>
              <a:defRPr/>
            </a:pPr>
            <a:r>
              <a:rPr lang="fa-IR" sz="2000" dirty="0" smtClean="0">
                <a:solidFill>
                  <a:srgbClr val="000000"/>
                </a:solidFill>
              </a:rPr>
              <a:t>ضبط و نگهداری سوابق تصمیمات،اقدامات ومقررات اداری.</a:t>
            </a:r>
          </a:p>
          <a:p>
            <a:pPr algn="r" rtl="1">
              <a:buFont typeface="Wingdings" pitchFamily="2" charset="2"/>
              <a:buChar char="ü"/>
              <a:defRPr/>
            </a:pPr>
            <a:r>
              <a:rPr lang="fa-IR" sz="2000" dirty="0" smtClean="0">
                <a:solidFill>
                  <a:srgbClr val="000000"/>
                </a:solidFill>
              </a:rPr>
              <a:t>استخدام کارکنان بر اساس توانایی و دانش فنی.</a:t>
            </a:r>
          </a:p>
          <a:p>
            <a:pPr algn="r" rtl="1">
              <a:buFont typeface="Wingdings" pitchFamily="2" charset="2"/>
              <a:buChar char="ü"/>
              <a:defRPr/>
            </a:pPr>
            <a:r>
              <a:rPr lang="fa-IR" sz="2000" dirty="0" smtClean="0">
                <a:solidFill>
                  <a:schemeClr val="bg1">
                    <a:lumMod val="10000"/>
                  </a:schemeClr>
                </a:solidFill>
              </a:rPr>
              <a:t>ایجاد سیستم منطقی حقوق و مزایا.</a:t>
            </a:r>
            <a:endParaRPr lang="fa-IR" sz="2000" dirty="0" smtClean="0">
              <a:solidFill>
                <a:srgbClr val="000000"/>
              </a:solidFill>
            </a:endParaRPr>
          </a:p>
          <a:p>
            <a:pPr algn="r" rtl="1">
              <a:buFont typeface="Arial" pitchFamily="34" charset="0"/>
              <a:buNone/>
              <a:defRPr/>
            </a:pPr>
            <a:endParaRPr lang="fr-FR" sz="2000" b="1" dirty="0" smtClean="0">
              <a:solidFill>
                <a:srgbClr val="00000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fade">
                                      <p:cBhvr>
                                        <p:cTn id="35" dur="1000"/>
                                        <p:tgtEl>
                                          <p:spTgt spid="4099">
                                            <p:txEl>
                                              <p:pRg st="4" end="4"/>
                                            </p:txEl>
                                          </p:spTgt>
                                        </p:tgtEl>
                                      </p:cBhvr>
                                    </p:animEffect>
                                    <p:anim calcmode="lin" valueType="num">
                                      <p:cBhvr>
                                        <p:cTn id="36"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099">
                                            <p:txEl>
                                              <p:pRg st="5" end="5"/>
                                            </p:txEl>
                                          </p:spTgt>
                                        </p:tgtEl>
                                        <p:attrNameLst>
                                          <p:attrName>style.visibility</p:attrName>
                                        </p:attrNameLst>
                                      </p:cBhvr>
                                      <p:to>
                                        <p:strVal val="visible"/>
                                      </p:to>
                                    </p:set>
                                    <p:animEffect transition="in" filter="fade">
                                      <p:cBhvr>
                                        <p:cTn id="42" dur="1000"/>
                                        <p:tgtEl>
                                          <p:spTgt spid="4099">
                                            <p:txEl>
                                              <p:pRg st="5" end="5"/>
                                            </p:txEl>
                                          </p:spTgt>
                                        </p:tgtEl>
                                      </p:cBhvr>
                                    </p:animEffect>
                                    <p:anim calcmode="lin" valueType="num">
                                      <p:cBhvr>
                                        <p:cTn id="43"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0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4099">
                                            <p:txEl>
                                              <p:pRg st="6" end="6"/>
                                            </p:txEl>
                                          </p:spTgt>
                                        </p:tgtEl>
                                        <p:attrNameLst>
                                          <p:attrName>style.visibility</p:attrName>
                                        </p:attrNameLst>
                                      </p:cBhvr>
                                      <p:to>
                                        <p:strVal val="visible"/>
                                      </p:to>
                                    </p:set>
                                    <p:animEffect transition="in" filter="fade">
                                      <p:cBhvr>
                                        <p:cTn id="49" dur="1000"/>
                                        <p:tgtEl>
                                          <p:spTgt spid="4099">
                                            <p:txEl>
                                              <p:pRg st="6" end="6"/>
                                            </p:txEl>
                                          </p:spTgt>
                                        </p:tgtEl>
                                      </p:cBhvr>
                                    </p:animEffect>
                                    <p:anim calcmode="lin" valueType="num">
                                      <p:cBhvr>
                                        <p:cTn id="50"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0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296400" cy="701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bwMode="auto">
          <a:xfrm>
            <a:off x="473075" y="1981199"/>
            <a:ext cx="8366125" cy="4625975"/>
          </a:xfrm>
          <a:prstGeom prst="rect">
            <a:avLst/>
          </a:prstGeom>
          <a:noFill/>
          <a:ln w="9525">
            <a:noFill/>
            <a:miter lim="800000"/>
            <a:headEnd/>
            <a:tailEnd/>
          </a:ln>
        </p:spPr>
        <p:txBody>
          <a:bodyPr/>
          <a:lstStyle/>
          <a:p>
            <a:pPr marL="342900" indent="-342900">
              <a:spcBef>
                <a:spcPct val="20000"/>
              </a:spcBef>
              <a:buFont typeface="Arial" pitchFamily="34" charset="0"/>
              <a:buChar char="•"/>
              <a:defRPr/>
            </a:pPr>
            <a:endParaRPr lang="fa-IR" sz="2000" dirty="0">
              <a:solidFill>
                <a:schemeClr val="bg1">
                  <a:lumMod val="10000"/>
                </a:schemeClr>
              </a:solidFill>
              <a:latin typeface="+mn-lt"/>
              <a:cs typeface="+mn-cs"/>
            </a:endParaRPr>
          </a:p>
        </p:txBody>
      </p:sp>
      <p:sp>
        <p:nvSpPr>
          <p:cNvPr id="4" name="Title 3"/>
          <p:cNvSpPr>
            <a:spLocks noGrp="1"/>
          </p:cNvSpPr>
          <p:nvPr>
            <p:ph type="title"/>
          </p:nvPr>
        </p:nvSpPr>
        <p:spPr>
          <a:xfrm>
            <a:off x="457200" y="533400"/>
            <a:ext cx="8229600" cy="884238"/>
          </a:xfrm>
        </p:spPr>
        <p:txBody>
          <a:bodyPr>
            <a:normAutofit fontScale="90000"/>
          </a:bodyPr>
          <a:lstStyle/>
          <a:p>
            <a:pPr algn="r">
              <a:defRPr/>
            </a:pPr>
            <a:r>
              <a:rPr lang="fa-IR" sz="4000" b="1" dirty="0" smtClean="0">
                <a:solidFill>
                  <a:srgbClr val="FFFFFF"/>
                </a:solidFill>
                <a:cs typeface="+mn-cs"/>
              </a:rPr>
              <a:t>                     </a:t>
            </a:r>
            <a:r>
              <a:rPr lang="fa-IR" sz="16600" b="1" dirty="0" smtClean="0">
                <a:solidFill>
                  <a:srgbClr val="FFFFFF"/>
                </a:solidFill>
                <a:cs typeface="+mn-cs"/>
              </a:rPr>
              <a:t>؟</a:t>
            </a:r>
            <a:r>
              <a:rPr lang="fa-IR" sz="4000" b="1" dirty="0" smtClean="0">
                <a:solidFill>
                  <a:srgbClr val="FFFFFF"/>
                </a:solidFill>
                <a:cs typeface="+mn-cs"/>
              </a:rPr>
              <a:t> </a:t>
            </a:r>
            <a:endParaRPr lang="en-US" sz="4000" b="1" dirty="0">
              <a:solidFill>
                <a:srgbClr val="FFFFFF"/>
              </a:solidFill>
              <a:cs typeface="+mn-cs"/>
            </a:endParaRPr>
          </a:p>
        </p:txBody>
      </p:sp>
      <p:sp>
        <p:nvSpPr>
          <p:cNvPr id="8" name="Content Placeholder 7"/>
          <p:cNvSpPr>
            <a:spLocks noGrp="1"/>
          </p:cNvSpPr>
          <p:nvPr>
            <p:ph sz="half" idx="2"/>
          </p:nvPr>
        </p:nvSpPr>
        <p:spPr>
          <a:xfrm>
            <a:off x="1219200" y="3657600"/>
            <a:ext cx="7239000" cy="990600"/>
          </a:xfrm>
          <a:blipFill dpi="0" rotWithShape="1">
            <a:blip r:embed="rId3"/>
            <a:srcRect/>
            <a:tile tx="0" ty="0" sx="100000" sy="100000" flip="none" algn="tl"/>
          </a:blipFill>
          <a:ln>
            <a:solidFill>
              <a:srgbClr val="000000"/>
            </a:solidFill>
            <a:miter lim="800000"/>
            <a:headEnd/>
            <a:tailEnd/>
          </a:ln>
        </p:spPr>
        <p:txBody>
          <a:bodyPr/>
          <a:lstStyle/>
          <a:p>
            <a:pPr algn="ctr" rtl="1">
              <a:buFont typeface="Arial" pitchFamily="34" charset="0"/>
              <a:buNone/>
            </a:pPr>
            <a:r>
              <a:rPr lang="fa-IR" sz="3200" b="1" dirty="0" smtClean="0">
                <a:solidFill>
                  <a:srgbClr val="000000"/>
                </a:solidFill>
              </a:rPr>
              <a:t>شما بروکراسی را در چه سازمانهایی می بینید؟</a:t>
            </a:r>
          </a:p>
        </p:txBody>
      </p:sp>
      <p:sp>
        <p:nvSpPr>
          <p:cNvPr id="9" name="Content Placeholder 8"/>
          <p:cNvSpPr>
            <a:spLocks noGrp="1"/>
          </p:cNvSpPr>
          <p:nvPr>
            <p:ph sz="quarter" idx="4"/>
          </p:nvPr>
        </p:nvSpPr>
        <p:spPr>
          <a:xfrm>
            <a:off x="1676400" y="2362200"/>
            <a:ext cx="6324600" cy="838200"/>
          </a:xfrm>
          <a:blipFill dpi="0" rotWithShape="1">
            <a:blip r:embed="rId4"/>
            <a:srcRect/>
            <a:tile tx="0" ty="0" sx="100000" sy="100000" flip="none" algn="tl"/>
          </a:blipFill>
          <a:ln>
            <a:solidFill>
              <a:srgbClr val="000000">
                <a:alpha val="79999"/>
              </a:srgbClr>
            </a:solidFill>
            <a:miter lim="800000"/>
            <a:headEnd/>
            <a:tailEnd/>
          </a:ln>
        </p:spPr>
        <p:txBody>
          <a:bodyPr/>
          <a:lstStyle/>
          <a:p>
            <a:pPr algn="ctr">
              <a:buFont typeface="Arial" pitchFamily="34" charset="0"/>
              <a:buNone/>
            </a:pPr>
            <a:r>
              <a:rPr lang="fa-IR" sz="3200" b="1" dirty="0" smtClean="0">
                <a:solidFill>
                  <a:srgbClr val="000000"/>
                </a:solidFill>
              </a:rPr>
              <a:t>به نظر شما بروکراسی خوب است یا بد ؟</a:t>
            </a:r>
          </a:p>
          <a:p>
            <a:pPr algn="ctr">
              <a:buFont typeface="Arial" pitchFamily="34" charset="0"/>
              <a:buNone/>
            </a:pPr>
            <a:endParaRPr lang="fa-IR" sz="3200" b="1" dirty="0" smtClean="0">
              <a:solidFill>
                <a:srgbClr val="000000"/>
              </a:solidFill>
            </a:endParaRPr>
          </a:p>
          <a:p>
            <a:pPr algn="ctr">
              <a:buFont typeface="Arial" pitchFamily="34" charset="0"/>
              <a:buNone/>
            </a:pPr>
            <a:endParaRPr lang="fa-IR" sz="3200" b="1" dirty="0" smtClean="0">
              <a:solidFill>
                <a:srgbClr val="0000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1000" fill="hold"/>
                                        <p:tgtEl>
                                          <p:spTgt spid="9">
                                            <p:bg/>
                                          </p:spTgt>
                                        </p:tgtEl>
                                        <p:attrNameLst>
                                          <p:attrName>ppt_w</p:attrName>
                                        </p:attrNameLst>
                                      </p:cBhvr>
                                      <p:tavLst>
                                        <p:tav tm="0">
                                          <p:val>
                                            <p:strVal val="#ppt_w*2.5"/>
                                          </p:val>
                                        </p:tav>
                                        <p:tav tm="100000">
                                          <p:val>
                                            <p:strVal val="#ppt_w"/>
                                          </p:val>
                                        </p:tav>
                                      </p:tavLst>
                                    </p:anim>
                                    <p:anim calcmode="lin" valueType="num">
                                      <p:cBhvr>
                                        <p:cTn id="8" dur="1000" fill="hold"/>
                                        <p:tgtEl>
                                          <p:spTgt spid="9">
                                            <p:bg/>
                                          </p:spTgt>
                                        </p:tgtEl>
                                        <p:attrNameLst>
                                          <p:attrName>ppt_h</p:attrName>
                                        </p:attrNameLst>
                                      </p:cBhvr>
                                      <p:tavLst>
                                        <p:tav tm="0">
                                          <p:val>
                                            <p:strVal val="#ppt_h*0.01"/>
                                          </p:val>
                                        </p:tav>
                                        <p:tav tm="100000">
                                          <p:val>
                                            <p:strVal val="#ppt_h"/>
                                          </p:val>
                                        </p:tav>
                                      </p:tavLst>
                                    </p:anim>
                                    <p:anim calcmode="lin" valueType="num">
                                      <p:cBhvr>
                                        <p:cTn id="9" dur="1000" fill="hold"/>
                                        <p:tgtEl>
                                          <p:spTgt spid="9">
                                            <p:bg/>
                                          </p:spTgt>
                                        </p:tgtEl>
                                        <p:attrNameLst>
                                          <p:attrName>ppt_x</p:attrName>
                                        </p:attrNameLst>
                                      </p:cBhvr>
                                      <p:tavLst>
                                        <p:tav tm="0">
                                          <p:val>
                                            <p:strVal val="#ppt_x"/>
                                          </p:val>
                                        </p:tav>
                                        <p:tav tm="100000">
                                          <p:val>
                                            <p:strVal val="#ppt_x"/>
                                          </p:val>
                                        </p:tav>
                                      </p:tavLst>
                                    </p:anim>
                                    <p:anim calcmode="lin" valueType="num">
                                      <p:cBhvr>
                                        <p:cTn id="10" dur="1000" fill="hold"/>
                                        <p:tgtEl>
                                          <p:spTgt spid="9">
                                            <p:bg/>
                                          </p:spTgt>
                                        </p:tgtEl>
                                        <p:attrNameLst>
                                          <p:attrName>ppt_y</p:attrName>
                                        </p:attrNameLst>
                                      </p:cBhvr>
                                      <p:tavLst>
                                        <p:tav tm="0">
                                          <p:val>
                                            <p:strVal val="#ppt_h+1"/>
                                          </p:val>
                                        </p:tav>
                                        <p:tav tm="100000">
                                          <p:val>
                                            <p:strVal val="#ppt_y"/>
                                          </p:val>
                                        </p:tav>
                                      </p:tavLst>
                                    </p:anim>
                                    <p:animEffect transition="in" filter="fade">
                                      <p:cBhvr>
                                        <p:cTn id="11" dur="1000"/>
                                        <p:tgtEl>
                                          <p:spTgt spid="9">
                                            <p:bg/>
                                          </p:spTgt>
                                        </p:tgtEl>
                                      </p:cBhvr>
                                    </p:animEffect>
                                  </p:childTnLst>
                                </p:cTn>
                              </p:par>
                            </p:childTnLst>
                          </p:cTn>
                        </p:par>
                        <p:par>
                          <p:cTn id="12" fill="hold" nodeType="afterGroup">
                            <p:stCondLst>
                              <p:cond delay="1000"/>
                            </p:stCondLst>
                            <p:childTnLst>
                              <p:par>
                                <p:cTn id="13" presetID="58" presetClass="entr" presetSubtype="0" accel="10000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9">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 calcmode="lin" valueType="num">
                                      <p:cBhvr>
                                        <p:cTn id="24" dur="1000" fill="hold"/>
                                        <p:tgtEl>
                                          <p:spTgt spid="8">
                                            <p:bg/>
                                          </p:spTgt>
                                        </p:tgtEl>
                                        <p:attrNameLst>
                                          <p:attrName>ppt_w</p:attrName>
                                        </p:attrNameLst>
                                      </p:cBhvr>
                                      <p:tavLst>
                                        <p:tav tm="0">
                                          <p:val>
                                            <p:strVal val="#ppt_w*2.5"/>
                                          </p:val>
                                        </p:tav>
                                        <p:tav tm="100000">
                                          <p:val>
                                            <p:strVal val="#ppt_w"/>
                                          </p:val>
                                        </p:tav>
                                      </p:tavLst>
                                    </p:anim>
                                    <p:anim calcmode="lin" valueType="num">
                                      <p:cBhvr>
                                        <p:cTn id="25" dur="1000" fill="hold"/>
                                        <p:tgtEl>
                                          <p:spTgt spid="8">
                                            <p:bg/>
                                          </p:spTgt>
                                        </p:tgtEl>
                                        <p:attrNameLst>
                                          <p:attrName>ppt_h</p:attrName>
                                        </p:attrNameLst>
                                      </p:cBhvr>
                                      <p:tavLst>
                                        <p:tav tm="0">
                                          <p:val>
                                            <p:strVal val="#ppt_h*0.01"/>
                                          </p:val>
                                        </p:tav>
                                        <p:tav tm="100000">
                                          <p:val>
                                            <p:strVal val="#ppt_h"/>
                                          </p:val>
                                        </p:tav>
                                      </p:tavLst>
                                    </p:anim>
                                    <p:anim calcmode="lin" valueType="num">
                                      <p:cBhvr>
                                        <p:cTn id="26" dur="1000" fill="hold"/>
                                        <p:tgtEl>
                                          <p:spTgt spid="8">
                                            <p:bg/>
                                          </p:spTgt>
                                        </p:tgtEl>
                                        <p:attrNameLst>
                                          <p:attrName>ppt_x</p:attrName>
                                        </p:attrNameLst>
                                      </p:cBhvr>
                                      <p:tavLst>
                                        <p:tav tm="0">
                                          <p:val>
                                            <p:strVal val="#ppt_x"/>
                                          </p:val>
                                        </p:tav>
                                        <p:tav tm="100000">
                                          <p:val>
                                            <p:strVal val="#ppt_x"/>
                                          </p:val>
                                        </p:tav>
                                      </p:tavLst>
                                    </p:anim>
                                    <p:anim calcmode="lin" valueType="num">
                                      <p:cBhvr>
                                        <p:cTn id="27" dur="1000" fill="hold"/>
                                        <p:tgtEl>
                                          <p:spTgt spid="8">
                                            <p:bg/>
                                          </p:spTgt>
                                        </p:tgtEl>
                                        <p:attrNameLst>
                                          <p:attrName>ppt_y</p:attrName>
                                        </p:attrNameLst>
                                      </p:cBhvr>
                                      <p:tavLst>
                                        <p:tav tm="0">
                                          <p:val>
                                            <p:strVal val="#ppt_h+1"/>
                                          </p:val>
                                        </p:tav>
                                        <p:tav tm="100000">
                                          <p:val>
                                            <p:strVal val="#ppt_y"/>
                                          </p:val>
                                        </p:tav>
                                      </p:tavLst>
                                    </p:anim>
                                    <p:animEffect transition="in" filter="fade">
                                      <p:cBhvr>
                                        <p:cTn id="28" dur="1000"/>
                                        <p:tgtEl>
                                          <p:spTgt spid="8">
                                            <p:bg/>
                                          </p:spTgt>
                                        </p:tgtEl>
                                      </p:cBhvr>
                                    </p:animEffect>
                                  </p:childTnLst>
                                </p:cTn>
                              </p:par>
                            </p:childTnLst>
                          </p:cTn>
                        </p:par>
                        <p:par>
                          <p:cTn id="29" fill="hold" nodeType="afterGroup">
                            <p:stCondLst>
                              <p:cond delay="1000"/>
                            </p:stCondLst>
                            <p:childTnLst>
                              <p:par>
                                <p:cTn id="30" presetID="58" presetClass="entr" presetSubtype="0" accel="100000" fill="hold" grpId="0"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500" fill="hold"/>
                                        <p:tgtEl>
                                          <p:spTgt spid="8">
                                            <p:txEl>
                                              <p:pRg st="0" end="0"/>
                                            </p:txEl>
                                          </p:spTgt>
                                        </p:tgtEl>
                                        <p:attrNameLst>
                                          <p:attrName>ppt_w</p:attrName>
                                        </p:attrNameLst>
                                      </p:cBhvr>
                                      <p:tavLst>
                                        <p:tav tm="0">
                                          <p:val>
                                            <p:strVal val="#ppt_w*2.5"/>
                                          </p:val>
                                        </p:tav>
                                        <p:tav tm="100000">
                                          <p:val>
                                            <p:strVal val="#ppt_w"/>
                                          </p:val>
                                        </p:tav>
                                      </p:tavLst>
                                    </p:anim>
                                    <p:anim calcmode="lin" valueType="num">
                                      <p:cBhvr>
                                        <p:cTn id="33" dur="500" fill="hold"/>
                                        <p:tgtEl>
                                          <p:spTgt spid="8">
                                            <p:txEl>
                                              <p:pRg st="0" end="0"/>
                                            </p:txEl>
                                          </p:spTgt>
                                        </p:tgtEl>
                                        <p:attrNameLst>
                                          <p:attrName>ppt_h</p:attrName>
                                        </p:attrNameLst>
                                      </p:cBhvr>
                                      <p:tavLst>
                                        <p:tav tm="0">
                                          <p:val>
                                            <p:strVal val="#ppt_h*0.01"/>
                                          </p:val>
                                        </p:tav>
                                        <p:tav tm="100000">
                                          <p:val>
                                            <p:strVal val="#ppt_h"/>
                                          </p:val>
                                        </p:tav>
                                      </p:tavLst>
                                    </p:anim>
                                    <p:anim calcmode="lin" valueType="num">
                                      <p:cBhvr>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h+1"/>
                                          </p:val>
                                        </p:tav>
                                        <p:tav tm="100000">
                                          <p:val>
                                            <p:strVal val="#ppt_y"/>
                                          </p:val>
                                        </p:tav>
                                      </p:tavLst>
                                    </p:anim>
                                    <p:animEffect transition="in" filter="fade">
                                      <p:cBhvr>
                                        <p:cTn id="3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ppt\ppt\105\0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457200" y="0"/>
            <a:ext cx="8458200" cy="914400"/>
          </a:xfrm>
        </p:spPr>
        <p:txBody>
          <a:bodyPr/>
          <a:lstStyle/>
          <a:p>
            <a:pPr algn="r">
              <a:defRPr/>
            </a:pPr>
            <a:r>
              <a:rPr lang="fa-IR" sz="4000" b="1" dirty="0" smtClean="0">
                <a:solidFill>
                  <a:schemeClr val="bg1">
                    <a:lumMod val="10000"/>
                  </a:schemeClr>
                </a:solidFill>
                <a:cs typeface="+mn-cs"/>
              </a:rPr>
              <a:t>سه نوع پایگاه قدرت </a:t>
            </a:r>
            <a:endParaRPr lang="fr-FR" sz="4000" b="1" dirty="0" smtClean="0">
              <a:solidFill>
                <a:schemeClr val="bg1">
                  <a:lumMod val="10000"/>
                </a:schemeClr>
              </a:solidFill>
              <a:cs typeface="+mn-cs"/>
            </a:endParaRPr>
          </a:p>
        </p:txBody>
      </p:sp>
      <p:sp>
        <p:nvSpPr>
          <p:cNvPr id="4099" name="Espace réservé du contenu 2"/>
          <p:cNvSpPr>
            <a:spLocks noGrp="1"/>
          </p:cNvSpPr>
          <p:nvPr>
            <p:ph idx="1"/>
          </p:nvPr>
        </p:nvSpPr>
        <p:spPr>
          <a:xfrm>
            <a:off x="2133600" y="838200"/>
            <a:ext cx="6553200" cy="5616575"/>
          </a:xfrm>
        </p:spPr>
        <p:txBody>
          <a:bodyPr/>
          <a:lstStyle/>
          <a:p>
            <a:pPr algn="just" rtl="1">
              <a:buFont typeface="Arial" pitchFamily="34" charset="0"/>
              <a:buNone/>
              <a:defRPr/>
            </a:pPr>
            <a:r>
              <a:rPr lang="fa-IR" sz="2000" dirty="0" smtClean="0">
                <a:solidFill>
                  <a:schemeClr val="bg1">
                    <a:lumMod val="10000"/>
                  </a:schemeClr>
                </a:solidFill>
              </a:rPr>
              <a:t>وبر در نظام بوروکراسی </a:t>
            </a:r>
            <a:r>
              <a:rPr lang="fa-IR" sz="2000" b="1" u="sng" dirty="0" smtClean="0">
                <a:solidFill>
                  <a:srgbClr val="FF0000"/>
                </a:solidFill>
              </a:rPr>
              <a:t>سه  نوع پایگاه قدرت </a:t>
            </a:r>
            <a:r>
              <a:rPr lang="fa-IR" sz="2000" dirty="0" smtClean="0">
                <a:solidFill>
                  <a:schemeClr val="bg1">
                    <a:lumMod val="10000"/>
                  </a:schemeClr>
                </a:solidFill>
              </a:rPr>
              <a:t>تشخیص داده و معتقد بود  که </a:t>
            </a:r>
          </a:p>
          <a:p>
            <a:pPr algn="just" rtl="1">
              <a:buFont typeface="Arial" pitchFamily="34" charset="0"/>
              <a:buNone/>
              <a:defRPr/>
            </a:pPr>
            <a:r>
              <a:rPr lang="fa-IR" sz="2000" dirty="0" smtClean="0">
                <a:solidFill>
                  <a:schemeClr val="bg1">
                    <a:lumMod val="10000"/>
                  </a:schemeClr>
                </a:solidFill>
              </a:rPr>
              <a:t>اجرای یک نظام بروکراتیک باید بر پایه قدرت قابل قبول جامعه و مردم باشد.</a:t>
            </a:r>
          </a:p>
          <a:p>
            <a:pPr algn="r" rtl="1">
              <a:buFont typeface="Arial" pitchFamily="34" charset="0"/>
              <a:buNone/>
              <a:defRPr/>
            </a:pPr>
            <a:endParaRPr lang="fa-IR" sz="2000" dirty="0" smtClean="0">
              <a:solidFill>
                <a:schemeClr val="bg1">
                  <a:lumMod val="10000"/>
                </a:schemeClr>
              </a:solidFill>
            </a:endParaRPr>
          </a:p>
          <a:p>
            <a:pPr algn="r" rtl="1">
              <a:buFont typeface="Arial" pitchFamily="34" charset="0"/>
              <a:buNone/>
              <a:defRPr/>
            </a:pPr>
            <a:r>
              <a:rPr lang="fa-IR" sz="2000" dirty="0" smtClean="0">
                <a:solidFill>
                  <a:schemeClr val="bg1">
                    <a:lumMod val="10000"/>
                  </a:schemeClr>
                </a:solidFill>
              </a:rPr>
              <a:t>پایگاههای قدرت عبارتند از:</a:t>
            </a:r>
          </a:p>
          <a:p>
            <a:pPr algn="r" rtl="1">
              <a:buFont typeface="Wingdings" pitchFamily="2" charset="2"/>
              <a:buChar char="ü"/>
              <a:defRPr/>
            </a:pPr>
            <a:r>
              <a:rPr lang="fa-IR" sz="2000" dirty="0" smtClean="0">
                <a:solidFill>
                  <a:schemeClr val="bg1">
                    <a:lumMod val="10000"/>
                  </a:schemeClr>
                </a:solidFill>
              </a:rPr>
              <a:t> </a:t>
            </a:r>
            <a:r>
              <a:rPr lang="fa-IR" sz="2000" b="1" dirty="0" smtClean="0">
                <a:solidFill>
                  <a:schemeClr val="accent5">
                    <a:lumMod val="50000"/>
                  </a:schemeClr>
                </a:solidFill>
              </a:rPr>
              <a:t>قدرت سنتی</a:t>
            </a:r>
            <a:r>
              <a:rPr lang="fa-IR" sz="2000" dirty="0" smtClean="0">
                <a:solidFill>
                  <a:schemeClr val="bg1">
                    <a:lumMod val="10000"/>
                  </a:schemeClr>
                </a:solidFill>
              </a:rPr>
              <a:t>: پذیرش افراد واجد اختیار از سنت و رسم ناشی مي شود. </a:t>
            </a:r>
          </a:p>
          <a:p>
            <a:pPr algn="r" rtl="1">
              <a:buFont typeface="Wingdings" pitchFamily="2" charset="2"/>
              <a:buChar char="ü"/>
              <a:defRPr/>
            </a:pPr>
            <a:r>
              <a:rPr lang="fa-IR" sz="2000" b="1" dirty="0" smtClean="0">
                <a:solidFill>
                  <a:schemeClr val="accent5">
                    <a:lumMod val="50000"/>
                  </a:schemeClr>
                </a:solidFill>
              </a:rPr>
              <a:t>قدرت کاریزما </a:t>
            </a:r>
            <a:r>
              <a:rPr lang="fa-IR" sz="2000" dirty="0" smtClean="0">
                <a:solidFill>
                  <a:schemeClr val="bg1">
                    <a:lumMod val="10000"/>
                  </a:schemeClr>
                </a:solidFill>
              </a:rPr>
              <a:t>: پذیرش از وفاداري و اعتماد به  توانايي های  رهبری سرچشمه مي گيرد.</a:t>
            </a:r>
          </a:p>
          <a:p>
            <a:pPr algn="r" rtl="1">
              <a:buFont typeface="Wingdings" pitchFamily="2" charset="2"/>
              <a:buChar char="ü"/>
              <a:defRPr/>
            </a:pPr>
            <a:r>
              <a:rPr lang="fa-IR" sz="2000" b="1" dirty="0" smtClean="0">
                <a:solidFill>
                  <a:schemeClr val="accent5">
                    <a:lumMod val="50000"/>
                  </a:schemeClr>
                </a:solidFill>
              </a:rPr>
              <a:t>قدرت منطقی قانونی</a:t>
            </a:r>
            <a:r>
              <a:rPr lang="fa-IR" sz="2000" dirty="0" smtClean="0">
                <a:solidFill>
                  <a:schemeClr val="bg1">
                    <a:lumMod val="10000"/>
                  </a:schemeClr>
                </a:solidFill>
              </a:rPr>
              <a:t>:پذیرش ازمقام يا اختیاركه توسط مقررات و دستور العمل های سازمان مشخص شده، ناشی مي شود.</a:t>
            </a:r>
          </a:p>
          <a:p>
            <a:pPr algn="r" rtl="1">
              <a:buFont typeface="Arial" pitchFamily="34" charset="0"/>
              <a:buNone/>
              <a:defRPr/>
            </a:pPr>
            <a:endParaRPr lang="fa-IR" sz="2000" dirty="0" smtClean="0">
              <a:solidFill>
                <a:schemeClr val="bg1">
                  <a:lumMod val="10000"/>
                </a:schemeClr>
              </a:solidFill>
            </a:endParaRPr>
          </a:p>
          <a:p>
            <a:pPr algn="r" rtl="1">
              <a:buFont typeface="Arial" pitchFamily="34" charset="0"/>
              <a:buNone/>
              <a:defRPr/>
            </a:pPr>
            <a:r>
              <a:rPr lang="fa-IR" sz="2000" dirty="0" smtClean="0">
                <a:solidFill>
                  <a:schemeClr val="bg1">
                    <a:lumMod val="10000"/>
                  </a:schemeClr>
                </a:solidFill>
              </a:rPr>
              <a:t>      </a:t>
            </a:r>
            <a:r>
              <a:rPr lang="fa-IR" sz="2000" b="1" dirty="0" smtClean="0">
                <a:solidFill>
                  <a:srgbClr val="FF0000"/>
                </a:solidFill>
              </a:rPr>
              <a:t>وبر تنها قدرت مشروع را در سازمان قدرت قانونی مي شناسد</a:t>
            </a:r>
            <a:r>
              <a:rPr lang="fa-IR" sz="2000" b="1" dirty="0" smtClean="0">
                <a:solidFill>
                  <a:schemeClr val="bg1">
                    <a:lumMod val="10000"/>
                  </a:schemeClr>
                </a:solidFill>
              </a:rPr>
              <a:t>.</a:t>
            </a:r>
            <a:r>
              <a:rPr lang="fa-IR" sz="2000" dirty="0" smtClean="0">
                <a:solidFill>
                  <a:schemeClr val="bg1">
                    <a:lumMod val="10000"/>
                  </a:schemeClr>
                </a:solidFill>
              </a:rPr>
              <a:t/>
            </a:r>
            <a:br>
              <a:rPr lang="fa-IR" sz="2000" dirty="0" smtClean="0">
                <a:solidFill>
                  <a:schemeClr val="bg1">
                    <a:lumMod val="10000"/>
                  </a:schemeClr>
                </a:solidFill>
              </a:rPr>
            </a:br>
            <a:endParaRPr lang="fr-FR" sz="1200" dirty="0" smtClean="0">
              <a:solidFill>
                <a:schemeClr val="bg1">
                  <a:lumMod val="10000"/>
                </a:schemeClr>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1000"/>
                                        <p:tgtEl>
                                          <p:spTgt spid="4099">
                                            <p:txEl>
                                              <p:pRg st="1" end="1"/>
                                            </p:txEl>
                                          </p:spTgt>
                                        </p:tgtEl>
                                      </p:cBhvr>
                                    </p:animEffect>
                                    <p:anim calcmode="lin" valueType="num">
                                      <p:cBhvr>
                                        <p:cTn id="13"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fade">
                                      <p:cBhvr>
                                        <p:cTn id="19" dur="1000"/>
                                        <p:tgtEl>
                                          <p:spTgt spid="4099">
                                            <p:txEl>
                                              <p:pRg st="3" end="3"/>
                                            </p:txEl>
                                          </p:spTgt>
                                        </p:tgtEl>
                                      </p:cBhvr>
                                    </p:animEffect>
                                    <p:anim calcmode="lin" valueType="num">
                                      <p:cBhvr>
                                        <p:cTn id="20"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099">
                                            <p:txEl>
                                              <p:pRg st="4" end="4"/>
                                            </p:txEl>
                                          </p:spTgt>
                                        </p:tgtEl>
                                        <p:attrNameLst>
                                          <p:attrName>style.visibility</p:attrName>
                                        </p:attrNameLst>
                                      </p:cBhvr>
                                      <p:to>
                                        <p:strVal val="visible"/>
                                      </p:to>
                                    </p:set>
                                    <p:animEffect transition="in" filter="fade">
                                      <p:cBhvr>
                                        <p:cTn id="26" dur="1000"/>
                                        <p:tgtEl>
                                          <p:spTgt spid="4099">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Effect transition="in" filter="fade">
                                      <p:cBhvr>
                                        <p:cTn id="31" dur="1000"/>
                                        <p:tgtEl>
                                          <p:spTgt spid="4099">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4099">
                                            <p:txEl>
                                              <p:pRg st="6" end="6"/>
                                            </p:txEl>
                                          </p:spTgt>
                                        </p:tgtEl>
                                        <p:attrNameLst>
                                          <p:attrName>style.visibility</p:attrName>
                                        </p:attrNameLst>
                                      </p:cBhvr>
                                      <p:to>
                                        <p:strVal val="visible"/>
                                      </p:to>
                                    </p:set>
                                    <p:animEffect transition="in" filter="fade">
                                      <p:cBhvr>
                                        <p:cTn id="36" dur="2000"/>
                                        <p:tgtEl>
                                          <p:spTgt spid="4099">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4099">
                                            <p:txEl>
                                              <p:pRg st="8" end="8"/>
                                            </p:txEl>
                                          </p:spTgt>
                                        </p:tgtEl>
                                        <p:attrNameLst>
                                          <p:attrName>style.visibility</p:attrName>
                                        </p:attrNameLst>
                                      </p:cBhvr>
                                      <p:to>
                                        <p:strVal val="visible"/>
                                      </p:to>
                                    </p:set>
                                    <p:anim calcmode="lin" valueType="num">
                                      <p:cBhvr>
                                        <p:cTn id="41" dur="1000" fill="hold"/>
                                        <p:tgtEl>
                                          <p:spTgt spid="4099">
                                            <p:txEl>
                                              <p:pRg st="8" end="8"/>
                                            </p:txEl>
                                          </p:spTgt>
                                        </p:tgtEl>
                                        <p:attrNameLst>
                                          <p:attrName>ppt_w</p:attrName>
                                        </p:attrNameLst>
                                      </p:cBhvr>
                                      <p:tavLst>
                                        <p:tav tm="0">
                                          <p:val>
                                            <p:strVal val="#ppt_w*2.5"/>
                                          </p:val>
                                        </p:tav>
                                        <p:tav tm="100000">
                                          <p:val>
                                            <p:strVal val="#ppt_w"/>
                                          </p:val>
                                        </p:tav>
                                      </p:tavLst>
                                    </p:anim>
                                    <p:anim calcmode="lin" valueType="num">
                                      <p:cBhvr>
                                        <p:cTn id="42" dur="1000" fill="hold"/>
                                        <p:tgtEl>
                                          <p:spTgt spid="4099">
                                            <p:txEl>
                                              <p:pRg st="8" end="8"/>
                                            </p:txEl>
                                          </p:spTgt>
                                        </p:tgtEl>
                                        <p:attrNameLst>
                                          <p:attrName>ppt_h</p:attrName>
                                        </p:attrNameLst>
                                      </p:cBhvr>
                                      <p:tavLst>
                                        <p:tav tm="0">
                                          <p:val>
                                            <p:strVal val="#ppt_h*0.01"/>
                                          </p:val>
                                        </p:tav>
                                        <p:tav tm="100000">
                                          <p:val>
                                            <p:strVal val="#ppt_h"/>
                                          </p:val>
                                        </p:tav>
                                      </p:tavLst>
                                    </p:anim>
                                    <p:anim calcmode="lin" valueType="num">
                                      <p:cBhvr>
                                        <p:cTn id="43" dur="1000" fill="hold"/>
                                        <p:tgtEl>
                                          <p:spTgt spid="409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099">
                                            <p:txEl>
                                              <p:pRg st="8" end="8"/>
                                            </p:txEl>
                                          </p:spTgt>
                                        </p:tgtEl>
                                        <p:attrNameLst>
                                          <p:attrName>ppt_y</p:attrName>
                                        </p:attrNameLst>
                                      </p:cBhvr>
                                      <p:tavLst>
                                        <p:tav tm="0">
                                          <p:val>
                                            <p:strVal val="#ppt_h+1"/>
                                          </p:val>
                                        </p:tav>
                                        <p:tav tm="100000">
                                          <p:val>
                                            <p:strVal val="#ppt_y"/>
                                          </p:val>
                                        </p:tav>
                                      </p:tavLst>
                                    </p:anim>
                                    <p:animEffect transition="in" filter="fade">
                                      <p:cBhvr>
                                        <p:cTn id="45" dur="10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ppt\ppt\105\0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457200" y="0"/>
            <a:ext cx="8458200" cy="1066800"/>
          </a:xfrm>
        </p:spPr>
        <p:txBody>
          <a:bodyPr/>
          <a:lstStyle/>
          <a:p>
            <a:pPr algn="r">
              <a:defRPr/>
            </a:pPr>
            <a:r>
              <a:rPr lang="fa-IR" dirty="0" smtClean="0">
                <a:solidFill>
                  <a:schemeClr val="bg1">
                    <a:lumMod val="10000"/>
                  </a:schemeClr>
                </a:solidFill>
              </a:rPr>
              <a:t>مزایا</a:t>
            </a:r>
            <a:endParaRPr lang="fr-FR" dirty="0" smtClean="0">
              <a:solidFill>
                <a:schemeClr val="bg1">
                  <a:lumMod val="10000"/>
                </a:schemeClr>
              </a:solidFill>
            </a:endParaRPr>
          </a:p>
        </p:txBody>
      </p:sp>
      <p:sp>
        <p:nvSpPr>
          <p:cNvPr id="4099" name="Espace réservé du contenu 2"/>
          <p:cNvSpPr>
            <a:spLocks noGrp="1"/>
          </p:cNvSpPr>
          <p:nvPr>
            <p:ph idx="1"/>
          </p:nvPr>
        </p:nvSpPr>
        <p:spPr>
          <a:xfrm>
            <a:off x="1524000" y="838200"/>
            <a:ext cx="7162800" cy="5616575"/>
          </a:xfrm>
        </p:spPr>
        <p:txBody>
          <a:bodyPr/>
          <a:lstStyle/>
          <a:p>
            <a:pPr algn="r" rtl="1">
              <a:buFont typeface="Arial" pitchFamily="34" charset="0"/>
              <a:buNone/>
            </a:pPr>
            <a:endParaRPr lang="fa-IR" sz="2000" dirty="0" smtClean="0">
              <a:solidFill>
                <a:srgbClr val="000000"/>
              </a:solidFill>
            </a:endParaRPr>
          </a:p>
          <a:p>
            <a:pPr algn="r" rtl="1">
              <a:buFont typeface="Arial" pitchFamily="34" charset="0"/>
              <a:buNone/>
            </a:pPr>
            <a:endParaRPr lang="fa-IR" sz="2000" dirty="0">
              <a:solidFill>
                <a:srgbClr val="000000"/>
              </a:solidFill>
            </a:endParaRPr>
          </a:p>
          <a:p>
            <a:pPr algn="r" rtl="1">
              <a:buFont typeface="Arial" pitchFamily="34" charset="0"/>
              <a:buNone/>
            </a:pPr>
            <a:r>
              <a:rPr lang="fa-IR" sz="2000" dirty="0" smtClean="0">
                <a:solidFill>
                  <a:srgbClr val="000000"/>
                </a:solidFill>
              </a:rPr>
              <a:t>1- </a:t>
            </a:r>
            <a:r>
              <a:rPr lang="ar-SA" sz="2000" dirty="0" smtClean="0">
                <a:solidFill>
                  <a:srgbClr val="000000"/>
                </a:solidFill>
              </a:rPr>
              <a:t>عقلایی بودن</a:t>
            </a:r>
            <a:r>
              <a:rPr lang="fa-IR" sz="2000" dirty="0" smtClean="0">
                <a:solidFill>
                  <a:srgbClr val="000000"/>
                </a:solidFill>
              </a:rPr>
              <a:t>. </a:t>
            </a:r>
          </a:p>
          <a:p>
            <a:pPr algn="r" rtl="1">
              <a:buFont typeface="Arial" pitchFamily="34" charset="0"/>
              <a:buNone/>
            </a:pPr>
            <a:r>
              <a:rPr lang="fa-IR" sz="2000" dirty="0" smtClean="0">
                <a:solidFill>
                  <a:srgbClr val="000000"/>
                </a:solidFill>
              </a:rPr>
              <a:t>2- </a:t>
            </a:r>
            <a:r>
              <a:rPr lang="ar-SA" sz="2000" dirty="0" smtClean="0">
                <a:solidFill>
                  <a:srgbClr val="000000"/>
                </a:solidFill>
              </a:rPr>
              <a:t>قابلیت </a:t>
            </a:r>
            <a:r>
              <a:rPr lang="fa-IR" sz="2000" dirty="0" smtClean="0">
                <a:solidFill>
                  <a:srgbClr val="000000"/>
                </a:solidFill>
              </a:rPr>
              <a:t> </a:t>
            </a:r>
            <a:r>
              <a:rPr lang="ar-SA" sz="2000" dirty="0" smtClean="0">
                <a:solidFill>
                  <a:srgbClr val="000000"/>
                </a:solidFill>
              </a:rPr>
              <a:t>پیشگویی و ثبات</a:t>
            </a:r>
            <a:r>
              <a:rPr lang="fa-IR" sz="2000" dirty="0" smtClean="0">
                <a:solidFill>
                  <a:srgbClr val="000000"/>
                </a:solidFill>
              </a:rPr>
              <a:t> .</a:t>
            </a:r>
          </a:p>
          <a:p>
            <a:pPr algn="r" rtl="1">
              <a:buFont typeface="Arial" pitchFamily="34" charset="0"/>
              <a:buNone/>
            </a:pPr>
            <a:r>
              <a:rPr lang="fa-IR" sz="2000" dirty="0" smtClean="0">
                <a:solidFill>
                  <a:srgbClr val="000000"/>
                </a:solidFill>
              </a:rPr>
              <a:t>3- وجود مقررات حقوقی براي امور. </a:t>
            </a:r>
          </a:p>
          <a:p>
            <a:pPr algn="r" rtl="1">
              <a:buFont typeface="Arial" pitchFamily="34" charset="0"/>
              <a:buNone/>
            </a:pPr>
            <a:r>
              <a:rPr lang="fa-IR" sz="2000" dirty="0" smtClean="0">
                <a:solidFill>
                  <a:srgbClr val="000000"/>
                </a:solidFill>
              </a:rPr>
              <a:t>4- قدرت مقام ومنصب به جاي قدرت فرد.</a:t>
            </a:r>
          </a:p>
          <a:p>
            <a:pPr algn="r" rtl="1">
              <a:buFont typeface="Arial" pitchFamily="34" charset="0"/>
              <a:buNone/>
            </a:pPr>
            <a:r>
              <a:rPr lang="fa-IR" sz="2000" dirty="0" smtClean="0">
                <a:solidFill>
                  <a:srgbClr val="000000"/>
                </a:solidFill>
              </a:rPr>
              <a:t>5- وظيفه معین براي هريك از کارکنان دستگاه.</a:t>
            </a:r>
          </a:p>
          <a:p>
            <a:pPr algn="r" rtl="1">
              <a:buFont typeface="Arial" pitchFamily="34" charset="0"/>
              <a:buNone/>
            </a:pPr>
            <a:r>
              <a:rPr lang="fa-IR" sz="2000" dirty="0" smtClean="0">
                <a:solidFill>
                  <a:srgbClr val="000000"/>
                </a:solidFill>
              </a:rPr>
              <a:t>6- نگهداري و بایگانی سازمان یافته اسناد و مدارک .</a:t>
            </a:r>
          </a:p>
          <a:p>
            <a:pPr algn="r" rtl="1">
              <a:buFont typeface="Arial" pitchFamily="34" charset="0"/>
              <a:buNone/>
            </a:pPr>
            <a:r>
              <a:rPr lang="fa-IR" sz="2000" dirty="0" smtClean="0">
                <a:solidFill>
                  <a:srgbClr val="000000"/>
                </a:solidFill>
              </a:rPr>
              <a:t>7- </a:t>
            </a:r>
            <a:r>
              <a:rPr lang="ar-SA" sz="2000" dirty="0" smtClean="0">
                <a:solidFill>
                  <a:srgbClr val="000000"/>
                </a:solidFill>
              </a:rPr>
              <a:t>حذف نفوذ اشخاص و پارتی بازی در واگذاری مشاغل</a:t>
            </a:r>
            <a:r>
              <a:rPr lang="fa-IR" sz="2000" dirty="0" smtClean="0">
                <a:solidFill>
                  <a:srgbClr val="000000"/>
                </a:solidFill>
              </a:rPr>
              <a:t>.</a:t>
            </a:r>
          </a:p>
          <a:p>
            <a:pPr algn="r" rtl="1">
              <a:buFont typeface="Arial" pitchFamily="34" charset="0"/>
              <a:buNone/>
            </a:pPr>
            <a:r>
              <a:rPr lang="fa-IR" sz="2000" dirty="0" smtClean="0">
                <a:solidFill>
                  <a:srgbClr val="000000"/>
                </a:solidFill>
              </a:rPr>
              <a:t>8- سهولت </a:t>
            </a:r>
            <a:r>
              <a:rPr lang="ar-SA" sz="2000" dirty="0" smtClean="0">
                <a:solidFill>
                  <a:srgbClr val="000000"/>
                </a:solidFill>
              </a:rPr>
              <a:t>انجام امور </a:t>
            </a:r>
            <a:r>
              <a:rPr lang="fa-IR" sz="2000" dirty="0" smtClean="0">
                <a:solidFill>
                  <a:srgbClr val="000000"/>
                </a:solidFill>
              </a:rPr>
              <a:t>بدلیل</a:t>
            </a:r>
            <a:r>
              <a:rPr lang="ar-SA" sz="2000" dirty="0" smtClean="0">
                <a:solidFill>
                  <a:srgbClr val="000000"/>
                </a:solidFill>
              </a:rPr>
              <a:t> اهداف روشن </a:t>
            </a:r>
            <a:r>
              <a:rPr lang="fa-IR" sz="2000" dirty="0" smtClean="0">
                <a:solidFill>
                  <a:srgbClr val="000000"/>
                </a:solidFill>
              </a:rPr>
              <a:t>و </a:t>
            </a:r>
            <a:r>
              <a:rPr lang="ar-SA" sz="2000" dirty="0" smtClean="0">
                <a:solidFill>
                  <a:srgbClr val="000000"/>
                </a:solidFill>
              </a:rPr>
              <a:t>پستهای سازمانی سلسله مراتب</a:t>
            </a:r>
            <a:r>
              <a:rPr lang="fa-IR" sz="2000" dirty="0" smtClean="0">
                <a:solidFill>
                  <a:srgbClr val="000000"/>
                </a:solidFill>
              </a:rPr>
              <a:t>ی.</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additive="base">
                                        <p:cTn id="7"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 calcmode="lin" valueType="num">
                                      <p:cBhvr additive="base">
                                        <p:cTn id="13" dur="500" fill="hold"/>
                                        <p:tgtEl>
                                          <p:spTgt spid="409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2"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nodeType="click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 calcmode="lin" valueType="num">
                                      <p:cBhvr additive="base">
                                        <p:cTn id="25" dur="500" fill="hold"/>
                                        <p:tgtEl>
                                          <p:spTgt spid="4099">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2"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anim calcmode="lin" valueType="num">
                                      <p:cBhvr additive="base">
                                        <p:cTn id="31" dur="500" fill="hold"/>
                                        <p:tgtEl>
                                          <p:spTgt spid="409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Effect transition="in" filter="fade">
                                      <p:cBhvr>
                                        <p:cTn id="37" dur="500"/>
                                        <p:tgtEl>
                                          <p:spTgt spid="409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xEl>
                                              <p:pRg st="8" end="8"/>
                                            </p:txEl>
                                          </p:spTgt>
                                        </p:tgtEl>
                                        <p:attrNameLst>
                                          <p:attrName>style.visibility</p:attrName>
                                        </p:attrNameLst>
                                      </p:cBhvr>
                                      <p:to>
                                        <p:strVal val="visible"/>
                                      </p:to>
                                    </p:set>
                                    <p:animEffect transition="in" filter="fade">
                                      <p:cBhvr>
                                        <p:cTn id="42" dur="500"/>
                                        <p:tgtEl>
                                          <p:spTgt spid="409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099">
                                            <p:txEl>
                                              <p:pRg st="9" end="9"/>
                                            </p:txEl>
                                          </p:spTgt>
                                        </p:tgtEl>
                                        <p:attrNameLst>
                                          <p:attrName>style.visibility</p:attrName>
                                        </p:attrNameLst>
                                      </p:cBhvr>
                                      <p:to>
                                        <p:strVal val="visible"/>
                                      </p:to>
                                    </p:set>
                                    <p:animEffect transition="in" filter="fade">
                                      <p:cBhvr>
                                        <p:cTn id="47"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6600" dirty="0"/>
              <a:t>مقدمه</a:t>
            </a:r>
            <a:endParaRPr lang="en-US" dirty="0"/>
          </a:p>
        </p:txBody>
      </p:sp>
      <p:sp>
        <p:nvSpPr>
          <p:cNvPr id="3" name="Content Placeholder 2"/>
          <p:cNvSpPr>
            <a:spLocks noGrp="1"/>
          </p:cNvSpPr>
          <p:nvPr>
            <p:ph idx="1"/>
          </p:nvPr>
        </p:nvSpPr>
        <p:spPr>
          <a:xfrm>
            <a:off x="228600" y="1600200"/>
            <a:ext cx="8763000" cy="4525963"/>
          </a:xfrm>
        </p:spPr>
        <p:txBody>
          <a:bodyPr/>
          <a:lstStyle/>
          <a:p>
            <a:pPr>
              <a:defRPr/>
            </a:pPr>
            <a:r>
              <a:rPr lang="fa-IR" dirty="0">
                <a:solidFill>
                  <a:srgbClr val="EEECE1">
                    <a:lumMod val="10000"/>
                  </a:srgbClr>
                </a:solidFill>
                <a:cs typeface="B Mitra" pitchFamily="2" charset="-78"/>
              </a:rPr>
              <a:t>ظهور سازمانهای اجتماعی وگسترش روز افزون آنها یکی از خصیصه های بارز تمدن های بشری است.</a:t>
            </a:r>
          </a:p>
          <a:p>
            <a:pPr>
              <a:defRPr/>
            </a:pPr>
            <a:endParaRPr lang="fa-IR" dirty="0">
              <a:solidFill>
                <a:srgbClr val="EEECE1">
                  <a:lumMod val="10000"/>
                </a:srgbClr>
              </a:solidFill>
              <a:cs typeface="B Mitra" pitchFamily="2" charset="-78"/>
            </a:endParaRPr>
          </a:p>
          <a:p>
            <a:pPr>
              <a:defRPr/>
            </a:pPr>
            <a:r>
              <a:rPr lang="fa-IR" dirty="0">
                <a:solidFill>
                  <a:srgbClr val="EEECE1">
                    <a:lumMod val="10000"/>
                  </a:srgbClr>
                </a:solidFill>
                <a:cs typeface="B Mitra" pitchFamily="2" charset="-78"/>
              </a:rPr>
              <a:t>هرسازمان اجتماعی برای نیل به اهدافی طراحی شده وباتوجه به ساختارش نیازمند نوعی مدیریت است</a:t>
            </a:r>
          </a:p>
          <a:p>
            <a:pPr>
              <a:defRPr/>
            </a:pPr>
            <a:endParaRPr lang="fa-IR" dirty="0">
              <a:solidFill>
                <a:srgbClr val="EEECE1">
                  <a:lumMod val="10000"/>
                </a:srgbClr>
              </a:solidFill>
              <a:cs typeface="B Mitra" pitchFamily="2" charset="-78"/>
            </a:endParaRPr>
          </a:p>
          <a:p>
            <a:pPr>
              <a:defRPr/>
            </a:pPr>
            <a:r>
              <a:rPr lang="fa-IR" dirty="0">
                <a:solidFill>
                  <a:srgbClr val="EEECE1">
                    <a:lumMod val="10000"/>
                  </a:srgbClr>
                </a:solidFill>
                <a:cs typeface="B Mitra" pitchFamily="2" charset="-78"/>
              </a:rPr>
              <a:t>ظهور پدیده مدیریت(اداره کردن)مرببوط به روزگار اخیر نیست،بلکه از دیرباز بشر متوجه شده که برای رسیدن به یک هدف لازم است همه امکانات جهت رسیدن به آن به کارگرفته شوند</a:t>
            </a:r>
            <a:endParaRPr lang="en-US" dirty="0"/>
          </a:p>
        </p:txBody>
      </p:sp>
      <p:sp>
        <p:nvSpPr>
          <p:cNvPr id="4" name="Footer Placeholder 3"/>
          <p:cNvSpPr>
            <a:spLocks noGrp="1"/>
          </p:cNvSpPr>
          <p:nvPr>
            <p:ph type="ftr" sz="quarter" idx="11"/>
          </p:nvPr>
        </p:nvSpPr>
        <p:spPr/>
        <p:txBody>
          <a:bodyPr/>
          <a:lstStyle/>
          <a:p>
            <a:pPr>
              <a:defRPr/>
            </a:pPr>
            <a:r>
              <a:rPr lang="fa-IR" smtClean="0">
                <a:solidFill>
                  <a:prstClr val="black">
                    <a:tint val="75000"/>
                  </a:prstClr>
                </a:solidFill>
              </a:rPr>
              <a:t>1</a:t>
            </a:r>
            <a:endParaRPr lang="fa-IR">
              <a:solidFill>
                <a:prstClr val="black">
                  <a:tint val="75000"/>
                </a:prstClr>
              </a:solidFill>
            </a:endParaRPr>
          </a:p>
        </p:txBody>
      </p:sp>
    </p:spTree>
    <p:extLst>
      <p:ext uri="{BB962C8B-B14F-4D97-AF65-F5344CB8AC3E}">
        <p14:creationId xmlns:p14="http://schemas.microsoft.com/office/powerpoint/2010/main" val="1278491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ppt\ppt\105\02.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457200" y="0"/>
            <a:ext cx="8458200" cy="1143000"/>
          </a:xfrm>
        </p:spPr>
        <p:txBody>
          <a:bodyPr/>
          <a:lstStyle/>
          <a:p>
            <a:pPr algn="r">
              <a:defRPr/>
            </a:pPr>
            <a:r>
              <a:rPr lang="fa-IR" dirty="0" smtClean="0">
                <a:solidFill>
                  <a:schemeClr val="bg1">
                    <a:lumMod val="10000"/>
                  </a:schemeClr>
                </a:solidFill>
              </a:rPr>
              <a:t>معایب</a:t>
            </a:r>
            <a:endParaRPr lang="fr-FR" dirty="0" smtClean="0">
              <a:solidFill>
                <a:schemeClr val="bg1">
                  <a:lumMod val="10000"/>
                </a:schemeClr>
              </a:solidFill>
            </a:endParaRPr>
          </a:p>
        </p:txBody>
      </p:sp>
      <p:sp>
        <p:nvSpPr>
          <p:cNvPr id="4099" name="Espace réservé du contenu 2"/>
          <p:cNvSpPr>
            <a:spLocks noGrp="1"/>
          </p:cNvSpPr>
          <p:nvPr>
            <p:ph idx="1"/>
          </p:nvPr>
        </p:nvSpPr>
        <p:spPr>
          <a:xfrm>
            <a:off x="2438400" y="1371600"/>
            <a:ext cx="6553200" cy="5486400"/>
          </a:xfrm>
        </p:spPr>
        <p:txBody>
          <a:bodyPr/>
          <a:lstStyle/>
          <a:p>
            <a:pPr algn="r" rtl="1">
              <a:buFont typeface="Arial" pitchFamily="34" charset="0"/>
              <a:buNone/>
            </a:pPr>
            <a:r>
              <a:rPr lang="fa-IR" sz="1800" b="1" dirty="0" smtClean="0">
                <a:solidFill>
                  <a:srgbClr val="000000"/>
                </a:solidFill>
              </a:rPr>
              <a:t>1- </a:t>
            </a:r>
            <a:r>
              <a:rPr lang="ar-SA" sz="1800" b="1" dirty="0" smtClean="0">
                <a:solidFill>
                  <a:srgbClr val="000000"/>
                </a:solidFill>
              </a:rPr>
              <a:t>خودمحوری و ایجاد امپرا</a:t>
            </a:r>
            <a:r>
              <a:rPr lang="fa-IR" sz="1800" b="1" dirty="0" smtClean="0">
                <a:solidFill>
                  <a:srgbClr val="000000"/>
                </a:solidFill>
              </a:rPr>
              <a:t>ط</a:t>
            </a:r>
            <a:r>
              <a:rPr lang="ar-SA" sz="1800" b="1" dirty="0" smtClean="0">
                <a:solidFill>
                  <a:srgbClr val="000000"/>
                </a:solidFill>
              </a:rPr>
              <a:t>وری</a:t>
            </a:r>
            <a:r>
              <a:rPr lang="fa-IR" sz="1800" b="1" dirty="0" smtClean="0">
                <a:solidFill>
                  <a:srgbClr val="000000"/>
                </a:solidFill>
              </a:rPr>
              <a:t>.</a:t>
            </a:r>
          </a:p>
          <a:p>
            <a:pPr algn="r" rtl="1">
              <a:buFont typeface="Arial" pitchFamily="34" charset="0"/>
              <a:buNone/>
            </a:pPr>
            <a:r>
              <a:rPr lang="fa-IR" sz="1800" b="1" dirty="0" smtClean="0">
                <a:solidFill>
                  <a:srgbClr val="000000"/>
                </a:solidFill>
              </a:rPr>
              <a:t>2- </a:t>
            </a:r>
            <a:r>
              <a:rPr lang="ar-SA" sz="1800" b="1" dirty="0" smtClean="0">
                <a:solidFill>
                  <a:srgbClr val="000000"/>
                </a:solidFill>
              </a:rPr>
              <a:t>ناديده‌ گرفتن‌ سازمان</a:t>
            </a:r>
            <a:r>
              <a:rPr lang="fa-IR" sz="1800" b="1" dirty="0" smtClean="0">
                <a:solidFill>
                  <a:srgbClr val="000000"/>
                </a:solidFill>
              </a:rPr>
              <a:t> های</a:t>
            </a:r>
            <a:r>
              <a:rPr lang="ar-SA" sz="1800" b="1" dirty="0" smtClean="0">
                <a:solidFill>
                  <a:srgbClr val="000000"/>
                </a:solidFill>
              </a:rPr>
              <a:t> غير رسمي‌</a:t>
            </a:r>
            <a:r>
              <a:rPr lang="fa-IR" sz="1800" b="1" dirty="0" smtClean="0">
                <a:solidFill>
                  <a:srgbClr val="000000"/>
                </a:solidFill>
              </a:rPr>
              <a:t>.</a:t>
            </a:r>
          </a:p>
          <a:p>
            <a:pPr algn="r" rtl="1">
              <a:buFont typeface="Arial" pitchFamily="34" charset="0"/>
              <a:buNone/>
            </a:pPr>
            <a:r>
              <a:rPr lang="fa-IR" sz="1800" b="1" dirty="0" smtClean="0">
                <a:solidFill>
                  <a:srgbClr val="000000"/>
                </a:solidFill>
              </a:rPr>
              <a:t>3- عدم بروز ابتکار و خلاقيت اعضاي سازمان.</a:t>
            </a:r>
          </a:p>
          <a:p>
            <a:pPr algn="r" rtl="1">
              <a:buFont typeface="Arial" pitchFamily="34" charset="0"/>
              <a:buNone/>
            </a:pPr>
            <a:r>
              <a:rPr lang="fa-IR" sz="1800" b="1" dirty="0" smtClean="0">
                <a:solidFill>
                  <a:srgbClr val="000000"/>
                </a:solidFill>
              </a:rPr>
              <a:t>4- </a:t>
            </a:r>
            <a:r>
              <a:rPr lang="ar-SA" sz="1800" b="1" dirty="0" smtClean="0">
                <a:solidFill>
                  <a:srgbClr val="000000"/>
                </a:solidFill>
              </a:rPr>
              <a:t>با گردش چرخ سازمان</a:t>
            </a:r>
            <a:r>
              <a:rPr lang="fa-IR" sz="1800" b="1" dirty="0" smtClean="0">
                <a:solidFill>
                  <a:srgbClr val="000000"/>
                </a:solidFill>
              </a:rPr>
              <a:t> </a:t>
            </a:r>
            <a:r>
              <a:rPr lang="ar-SA" sz="1800" b="1" dirty="0" smtClean="0">
                <a:solidFill>
                  <a:srgbClr val="000000"/>
                </a:solidFill>
              </a:rPr>
              <a:t>ها درعمل تطبیق نمی کند</a:t>
            </a:r>
            <a:r>
              <a:rPr lang="fa-IR" sz="1800" b="1" dirty="0" smtClean="0">
                <a:solidFill>
                  <a:srgbClr val="000000"/>
                </a:solidFill>
              </a:rPr>
              <a:t>.</a:t>
            </a:r>
          </a:p>
          <a:p>
            <a:pPr algn="r" rtl="1">
              <a:buFont typeface="Arial" pitchFamily="34" charset="0"/>
              <a:buNone/>
            </a:pPr>
            <a:r>
              <a:rPr lang="fa-IR" sz="1800" b="1" dirty="0" smtClean="0">
                <a:solidFill>
                  <a:srgbClr val="000000"/>
                </a:solidFill>
              </a:rPr>
              <a:t>5- كندشدن كارها بدلیل مقررات زائدوسلسله مراتب طولانی.</a:t>
            </a:r>
            <a:r>
              <a:rPr lang="ar-SA" sz="1800" b="1" dirty="0" smtClean="0">
                <a:solidFill>
                  <a:srgbClr val="000000"/>
                </a:solidFill>
              </a:rPr>
              <a:t> </a:t>
            </a:r>
            <a:endParaRPr lang="fa-IR" sz="1800" b="1" dirty="0" smtClean="0">
              <a:solidFill>
                <a:srgbClr val="000000"/>
              </a:solidFill>
            </a:endParaRPr>
          </a:p>
          <a:p>
            <a:pPr algn="r" rtl="1">
              <a:buFont typeface="Arial" pitchFamily="34" charset="0"/>
              <a:buNone/>
            </a:pPr>
            <a:r>
              <a:rPr lang="fa-IR" sz="1800" b="1" dirty="0" smtClean="0">
                <a:solidFill>
                  <a:srgbClr val="000000"/>
                </a:solidFill>
              </a:rPr>
              <a:t>6- </a:t>
            </a:r>
            <a:r>
              <a:rPr lang="ar-SA" sz="1800" b="1" dirty="0" smtClean="0">
                <a:solidFill>
                  <a:srgbClr val="000000"/>
                </a:solidFill>
              </a:rPr>
              <a:t>جمود شخصی</a:t>
            </a:r>
            <a:r>
              <a:rPr lang="en-US" sz="1800" b="1" dirty="0" smtClean="0">
                <a:solidFill>
                  <a:srgbClr val="000000"/>
                </a:solidFill>
              </a:rPr>
              <a:t>impersonality </a:t>
            </a:r>
            <a:r>
              <a:rPr lang="ar-SA" sz="1800" b="1" dirty="0" smtClean="0">
                <a:solidFill>
                  <a:srgbClr val="000000"/>
                </a:solidFill>
              </a:rPr>
              <a:t>( به انسان به عنوان یک شی</a:t>
            </a:r>
            <a:r>
              <a:rPr lang="fa-IR" sz="1800" b="1" dirty="0" smtClean="0">
                <a:solidFill>
                  <a:srgbClr val="000000"/>
                </a:solidFill>
              </a:rPr>
              <a:t>ئ</a:t>
            </a:r>
            <a:r>
              <a:rPr lang="ar-SA" sz="1800" b="1" dirty="0" smtClean="0">
                <a:solidFill>
                  <a:srgbClr val="000000"/>
                </a:solidFill>
              </a:rPr>
              <a:t>ی بی روح و عامل تولید نگریسته می شود و نه به عنوان انسانی با احساس )</a:t>
            </a:r>
            <a:endParaRPr lang="fa-IR" sz="1800" b="1" dirty="0" smtClean="0">
              <a:solidFill>
                <a:srgbClr val="000000"/>
              </a:solidFill>
            </a:endParaRPr>
          </a:p>
          <a:p>
            <a:pPr algn="r" rtl="1">
              <a:buFont typeface="Arial" pitchFamily="34" charset="0"/>
              <a:buNone/>
            </a:pPr>
            <a:r>
              <a:rPr lang="fa-IR" sz="1800" b="1" dirty="0" smtClean="0">
                <a:solidFill>
                  <a:srgbClr val="000000"/>
                </a:solidFill>
              </a:rPr>
              <a:t>7- خشکی و </a:t>
            </a:r>
            <a:r>
              <a:rPr lang="ar-SA" sz="1800" b="1" dirty="0" smtClean="0">
                <a:solidFill>
                  <a:srgbClr val="000000"/>
                </a:solidFill>
              </a:rPr>
              <a:t>انعطاف‌ ناپذيري‌ سازماني</a:t>
            </a:r>
            <a:r>
              <a:rPr lang="fa-IR" sz="1800" b="1" dirty="0" smtClean="0">
                <a:solidFill>
                  <a:srgbClr val="000000"/>
                </a:solidFill>
              </a:rPr>
              <a:t> ( استاندارد کردن و دستورالعمل های روزمره و تکراری ، هماهنگی  و سازگاری با محیط را مشکل می کند )</a:t>
            </a:r>
          </a:p>
          <a:p>
            <a:pPr algn="r" rtl="1">
              <a:buFont typeface="Arial" pitchFamily="34" charset="0"/>
              <a:buNone/>
            </a:pPr>
            <a:r>
              <a:rPr lang="fa-IR" sz="1800" b="1" dirty="0" smtClean="0">
                <a:solidFill>
                  <a:srgbClr val="000000"/>
                </a:solidFill>
              </a:rPr>
              <a:t>8- صدمه به روابط  خریدارو مشتری و مدیریت و کارکنان به دلیل رفتار انعطاف ناپذیر.</a:t>
            </a:r>
            <a:endParaRPr lang="en-US" sz="1800" b="1" dirty="0" smtClean="0">
              <a:solidFill>
                <a:srgbClr val="000000"/>
              </a:solidFill>
            </a:endParaRPr>
          </a:p>
          <a:p>
            <a:pPr algn="r" rtl="1">
              <a:buFont typeface="Arial" pitchFamily="34" charset="0"/>
              <a:buNone/>
            </a:pPr>
            <a:r>
              <a:rPr lang="fa-IR" sz="1800" b="1" dirty="0" smtClean="0">
                <a:solidFill>
                  <a:srgbClr val="000000"/>
                </a:solidFill>
              </a:rPr>
              <a:t>9- گسترش ترس و محافظه ‌کاری در سازمان به دلیل تکیه محض به مقررات و آیین‌نامه‌ها.</a:t>
            </a:r>
          </a:p>
          <a:p>
            <a:pPr algn="r" rtl="1">
              <a:buFont typeface="Arial" pitchFamily="34" charset="0"/>
              <a:buNone/>
            </a:pPr>
            <a:r>
              <a:rPr lang="fa-IR" sz="1800" b="1" dirty="0" smtClean="0">
                <a:solidFill>
                  <a:srgbClr val="000000"/>
                </a:solidFill>
              </a:rPr>
              <a:t>10- مقررات چنان اجرا مي شود كه گاهی فراموش مي شود مقررات  وسیله است  نه هدف.</a:t>
            </a:r>
          </a:p>
          <a:p>
            <a:pPr algn="r" rtl="1">
              <a:buFont typeface="Arial" pitchFamily="34" charset="0"/>
              <a:buNone/>
            </a:pPr>
            <a:endParaRPr lang="en-US" sz="1800" dirty="0" smtClean="0">
              <a:solidFill>
                <a:srgbClr val="000000"/>
              </a:solidFill>
            </a:endParaRPr>
          </a:p>
          <a:p>
            <a:pPr algn="r" rtl="1">
              <a:buFont typeface="Arial" pitchFamily="34" charset="0"/>
              <a:buNone/>
            </a:pPr>
            <a:endParaRPr lang="en-US" sz="1800" dirty="0" smtClean="0">
              <a:solidFill>
                <a:srgbClr val="000000"/>
              </a:solidFill>
            </a:endParaRPr>
          </a:p>
          <a:p>
            <a:pPr algn="r" rtl="1">
              <a:buFont typeface="Arial" pitchFamily="34" charset="0"/>
              <a:buNone/>
            </a:pPr>
            <a:endParaRPr lang="fr-FR" sz="1800" dirty="0" smtClean="0">
              <a:solidFill>
                <a:srgbClr val="00000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2000"/>
                                        <p:tgtEl>
                                          <p:spTgt spid="4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1000"/>
                                        <p:tgtEl>
                                          <p:spTgt spid="4099">
                                            <p:txEl>
                                              <p:pRg st="7" end="7"/>
                                            </p:txEl>
                                          </p:spTgt>
                                        </p:tgtEl>
                                      </p:cBhvr>
                                    </p:animEffect>
                                    <p:anim calcmode="lin" valueType="num">
                                      <p:cBhvr>
                                        <p:cTn id="43"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0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4099">
                                            <p:txEl>
                                              <p:pRg st="8" end="8"/>
                                            </p:txEl>
                                          </p:spTgt>
                                        </p:tgtEl>
                                        <p:attrNameLst>
                                          <p:attrName>style.visibility</p:attrName>
                                        </p:attrNameLst>
                                      </p:cBhvr>
                                      <p:to>
                                        <p:strVal val="visible"/>
                                      </p:to>
                                    </p:set>
                                    <p:animEffect transition="in" filter="fade">
                                      <p:cBhvr>
                                        <p:cTn id="49" dur="1000"/>
                                        <p:tgtEl>
                                          <p:spTgt spid="4099">
                                            <p:txEl>
                                              <p:pRg st="8" end="8"/>
                                            </p:txEl>
                                          </p:spTgt>
                                        </p:tgtEl>
                                      </p:cBhvr>
                                    </p:animEffect>
                                    <p:anim calcmode="lin" valueType="num">
                                      <p:cBhvr>
                                        <p:cTn id="50" dur="1000" fill="hold"/>
                                        <p:tgtEl>
                                          <p:spTgt spid="409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0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4099">
                                            <p:txEl>
                                              <p:pRg st="9" end="9"/>
                                            </p:txEl>
                                          </p:spTgt>
                                        </p:tgtEl>
                                        <p:attrNameLst>
                                          <p:attrName>style.visibility</p:attrName>
                                        </p:attrNameLst>
                                      </p:cBhvr>
                                      <p:to>
                                        <p:strVal val="visible"/>
                                      </p:to>
                                    </p:set>
                                    <p:animEffect transition="in" filter="fade">
                                      <p:cBhvr>
                                        <p:cTn id="56" dur="1000"/>
                                        <p:tgtEl>
                                          <p:spTgt spid="4099">
                                            <p:txEl>
                                              <p:pRg st="9" end="9"/>
                                            </p:txEl>
                                          </p:spTgt>
                                        </p:tgtEl>
                                      </p:cBhvr>
                                    </p:animEffect>
                                    <p:anim calcmode="lin" valueType="num">
                                      <p:cBhvr>
                                        <p:cTn id="57" dur="1000" fill="hold"/>
                                        <p:tgtEl>
                                          <p:spTgt spid="409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09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620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74638"/>
            <a:ext cx="7239000" cy="1143000"/>
          </a:xfrm>
        </p:spPr>
        <p:txBody>
          <a:bodyPr/>
          <a:lstStyle/>
          <a:p>
            <a:pPr algn="r">
              <a:defRPr/>
            </a:pPr>
            <a:r>
              <a:rPr lang="fa-IR" sz="4000" b="1" dirty="0" smtClean="0">
                <a:cs typeface="+mn-cs"/>
              </a:rPr>
              <a:t>تئوری اداری فایول </a:t>
            </a:r>
            <a:endParaRPr lang="en-US" sz="4000" b="1" dirty="0">
              <a:cs typeface="+mn-cs"/>
            </a:endParaRPr>
          </a:p>
        </p:txBody>
      </p:sp>
      <p:sp>
        <p:nvSpPr>
          <p:cNvPr id="3075" name="Espace réservé du contenu 2"/>
          <p:cNvSpPr>
            <a:spLocks noGrp="1"/>
          </p:cNvSpPr>
          <p:nvPr>
            <p:ph idx="1"/>
          </p:nvPr>
        </p:nvSpPr>
        <p:spPr>
          <a:xfrm>
            <a:off x="533400" y="2286000"/>
            <a:ext cx="8763000" cy="3581400"/>
          </a:xfrm>
        </p:spPr>
        <p:txBody>
          <a:bodyPr/>
          <a:lstStyle/>
          <a:p>
            <a:pPr algn="justLow" rtl="1">
              <a:buClr>
                <a:srgbClr val="FF6600"/>
              </a:buClr>
              <a:buFont typeface="Arial" pitchFamily="34" charset="0"/>
              <a:buNone/>
              <a:defRPr/>
            </a:pPr>
            <a:endParaRPr lang="fa-IR" sz="2000" dirty="0" smtClean="0">
              <a:solidFill>
                <a:schemeClr val="bg1">
                  <a:lumMod val="10000"/>
                </a:schemeClr>
              </a:solidFill>
            </a:endParaRPr>
          </a:p>
          <a:p>
            <a:pPr algn="justLow" rtl="1">
              <a:buClr>
                <a:srgbClr val="FF6600"/>
              </a:buClr>
              <a:defRPr/>
            </a:pPr>
            <a:r>
              <a:rPr lang="fa-IR" sz="2000" dirty="0" smtClean="0">
                <a:solidFill>
                  <a:schemeClr val="bg1">
                    <a:lumMod val="10000"/>
                  </a:schemeClr>
                </a:solidFill>
              </a:rPr>
              <a:t>فایول، صنعتگر برجسته فرانسوی، یکی از اولین مبلغین تئوری عام مدیریت بود که به عنوان </a:t>
            </a:r>
            <a:r>
              <a:rPr lang="fa-IR" sz="2000" b="1" dirty="0" smtClean="0">
                <a:solidFill>
                  <a:srgbClr val="FF0000"/>
                </a:solidFill>
              </a:rPr>
              <a:t>” پدر تئوری مدیریت ”</a:t>
            </a:r>
            <a:r>
              <a:rPr lang="fa-IR" sz="2000" dirty="0" smtClean="0">
                <a:solidFill>
                  <a:schemeClr val="bg1">
                    <a:lumMod val="10000"/>
                  </a:schemeClr>
                </a:solidFill>
              </a:rPr>
              <a:t> معرفی شده است.</a:t>
            </a:r>
          </a:p>
          <a:p>
            <a:pPr algn="justLow" rtl="1">
              <a:buClr>
                <a:srgbClr val="FF6600"/>
              </a:buClr>
              <a:buFont typeface="Arial" pitchFamily="34" charset="0"/>
              <a:buNone/>
              <a:defRPr/>
            </a:pPr>
            <a:endParaRPr lang="en-US" sz="2000" dirty="0" smtClean="0">
              <a:solidFill>
                <a:schemeClr val="bg1">
                  <a:lumMod val="10000"/>
                </a:schemeClr>
              </a:solidFill>
            </a:endParaRPr>
          </a:p>
          <a:p>
            <a:pPr algn="justLow" rtl="1">
              <a:buClr>
                <a:srgbClr val="FF6600"/>
              </a:buClr>
              <a:defRPr/>
            </a:pPr>
            <a:r>
              <a:rPr lang="fa-IR" sz="2000" dirty="0" smtClean="0">
                <a:solidFill>
                  <a:schemeClr val="bg1">
                    <a:lumMod val="10000"/>
                  </a:schemeClr>
                </a:solidFill>
              </a:rPr>
              <a:t>فایول و پیروانش مدافع این ایده بودند که مدیریت یک وظیفه جهانشمول  است که باید در قالب فرآیندهای مختلفی که مدیرعمل می کند، تعریف شود.</a:t>
            </a:r>
          </a:p>
          <a:p>
            <a:pPr algn="justLow" rtl="1">
              <a:buClr>
                <a:srgbClr val="FF6600"/>
              </a:buClr>
              <a:buFont typeface="Arial" pitchFamily="34" charset="0"/>
              <a:buNone/>
              <a:defRPr/>
            </a:pPr>
            <a:endParaRPr lang="fa-IR" sz="2000" dirty="0" smtClean="0">
              <a:solidFill>
                <a:schemeClr val="bg1">
                  <a:lumMod val="10000"/>
                </a:schemeClr>
              </a:solidFill>
            </a:endParaRPr>
          </a:p>
          <a:p>
            <a:pPr algn="justLow" rtl="1">
              <a:buClr>
                <a:srgbClr val="FF6600"/>
              </a:buClr>
              <a:buFont typeface="Arial" pitchFamily="34" charset="0"/>
              <a:buNone/>
              <a:defRPr/>
            </a:pPr>
            <a:endParaRPr lang="fa-IR" sz="2000" dirty="0" smtClean="0">
              <a:solidFill>
                <a:schemeClr val="bg1">
                  <a:lumMod val="10000"/>
                </a:schemeClr>
              </a:solidFill>
            </a:endParaRPr>
          </a:p>
          <a:p>
            <a:pPr algn="justLow" rtl="1">
              <a:buClr>
                <a:srgbClr val="FF6600"/>
              </a:buClr>
              <a:defRPr/>
            </a:pPr>
            <a:r>
              <a:rPr lang="fa-IR" sz="2000" dirty="0" smtClean="0">
                <a:solidFill>
                  <a:schemeClr val="bg1">
                    <a:lumMod val="10000"/>
                  </a:schemeClr>
                </a:solidFill>
              </a:rPr>
              <a:t>رویکرد مدیریت اجرایی بر غلبه نگاه مدیران ارشد در کل سازمان  تاکید دارد و مدعی است مدیریت, یک حرفه است و قابل آموزش می باشد.</a:t>
            </a:r>
          </a:p>
          <a:p>
            <a:pPr algn="justLow" rtl="1">
              <a:buClr>
                <a:srgbClr val="FF6600"/>
              </a:buClr>
              <a:buFont typeface="Arial" pitchFamily="34" charset="0"/>
              <a:buNone/>
              <a:defRPr/>
            </a:pPr>
            <a:endParaRPr lang="fa-IR" sz="2000" b="1" dirty="0" smtClean="0">
              <a:solidFill>
                <a:schemeClr val="bg1">
                  <a:lumMod val="10000"/>
                </a:schemeClr>
              </a:solidFill>
            </a:endParaRPr>
          </a:p>
          <a:p>
            <a:pPr algn="justLow" rtl="1">
              <a:defRPr/>
            </a:pPr>
            <a:endParaRPr lang="fr-FR" sz="2000" dirty="0" smtClean="0">
              <a:solidFill>
                <a:schemeClr val="bg1">
                  <a:lumMod val="10000"/>
                </a:schemeClr>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slide(fromBottom)">
                                      <p:cBhvr>
                                        <p:cTn id="7" dur="500"/>
                                        <p:tgtEl>
                                          <p:spTgt spid="3075">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075">
                                            <p:txEl>
                                              <p:pRg st="3" end="3"/>
                                            </p:txEl>
                                          </p:spTgt>
                                        </p:tgtEl>
                                        <p:attrNameLst>
                                          <p:attrName>style.visibility</p:attrName>
                                        </p:attrNameLst>
                                      </p:cBhvr>
                                      <p:to>
                                        <p:strVal val="visible"/>
                                      </p:to>
                                    </p:set>
                                    <p:animEffect transition="in" filter="slide(fromBottom)">
                                      <p:cBhvr>
                                        <p:cTn id="10" dur="500"/>
                                        <p:tgtEl>
                                          <p:spTgt spid="307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animEffect transition="in" filter="slide(fromBottom)">
                                      <p:cBhvr>
                                        <p:cTn id="15"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0" y="274638"/>
            <a:ext cx="7848600" cy="1143000"/>
          </a:xfrm>
        </p:spPr>
        <p:txBody>
          <a:bodyPr/>
          <a:lstStyle/>
          <a:p>
            <a:pPr algn="r">
              <a:defRPr/>
            </a:pPr>
            <a:r>
              <a:rPr lang="fa-IR" sz="4000" b="1" dirty="0" smtClean="0">
                <a:solidFill>
                  <a:srgbClr val="FFFFFF"/>
                </a:solidFill>
                <a:latin typeface="Tahoma"/>
                <a:ea typeface="Times New Roman"/>
                <a:cs typeface="+mn-cs"/>
              </a:rPr>
              <a:t>تقسيم بندي وظایف در سازمان</a:t>
            </a:r>
            <a:endParaRPr lang="fr-FR" sz="4000" dirty="0" smtClean="0">
              <a:solidFill>
                <a:srgbClr val="FFFFFF"/>
              </a:solidFill>
              <a:cs typeface="+mn-cs"/>
            </a:endParaRPr>
          </a:p>
        </p:txBody>
      </p:sp>
      <p:sp>
        <p:nvSpPr>
          <p:cNvPr id="4099" name="Espace réservé du contenu 2"/>
          <p:cNvSpPr>
            <a:spLocks noGrp="1"/>
          </p:cNvSpPr>
          <p:nvPr>
            <p:ph idx="1"/>
          </p:nvPr>
        </p:nvSpPr>
        <p:spPr>
          <a:xfrm>
            <a:off x="3124200" y="2133600"/>
            <a:ext cx="5715000" cy="4724400"/>
          </a:xfrm>
        </p:spPr>
        <p:txBody>
          <a:bodyPr/>
          <a:lstStyle/>
          <a:p>
            <a:pPr algn="r" rtl="1">
              <a:buClr>
                <a:srgbClr val="F68B32"/>
              </a:buClr>
            </a:pPr>
            <a:r>
              <a:rPr lang="fa-IR" sz="2000" dirty="0" smtClean="0">
                <a:solidFill>
                  <a:srgbClr val="000000"/>
                </a:solidFill>
                <a:latin typeface="Tahoma" pitchFamily="34" charset="0"/>
                <a:ea typeface="Times New Roman" pitchFamily="18" charset="0"/>
              </a:rPr>
              <a:t>وظایف فني ( توليد )</a:t>
            </a:r>
          </a:p>
          <a:p>
            <a:pPr algn="r" rtl="1">
              <a:buClr>
                <a:srgbClr val="F68B32"/>
              </a:buClr>
            </a:pPr>
            <a:r>
              <a:rPr lang="fa-IR" sz="2000" dirty="0" smtClean="0">
                <a:solidFill>
                  <a:srgbClr val="000000"/>
                </a:solidFill>
                <a:latin typeface="Tahoma" pitchFamily="34" charset="0"/>
                <a:ea typeface="Times New Roman" pitchFamily="18" charset="0"/>
              </a:rPr>
              <a:t>وظایف تجاري (خريد و فروش و داد و ستد )</a:t>
            </a:r>
          </a:p>
          <a:p>
            <a:pPr algn="r" rtl="1">
              <a:buClr>
                <a:srgbClr val="F68B32"/>
              </a:buClr>
            </a:pPr>
            <a:r>
              <a:rPr lang="fa-IR" sz="2000" dirty="0" smtClean="0">
                <a:solidFill>
                  <a:srgbClr val="000000"/>
                </a:solidFill>
                <a:latin typeface="Tahoma" pitchFamily="34" charset="0"/>
                <a:ea typeface="Times New Roman" pitchFamily="18" charset="0"/>
              </a:rPr>
              <a:t>وظایف حسابداری (نگهداری حساب ها و آمار ها )</a:t>
            </a:r>
          </a:p>
          <a:p>
            <a:pPr algn="r" rtl="1">
              <a:buClr>
                <a:srgbClr val="F68B32"/>
              </a:buClr>
            </a:pPr>
            <a:r>
              <a:rPr lang="fa-IR" sz="2000" dirty="0" smtClean="0">
                <a:solidFill>
                  <a:srgbClr val="000000"/>
                </a:solidFill>
                <a:latin typeface="Tahoma" pitchFamily="34" charset="0"/>
                <a:ea typeface="Times New Roman" pitchFamily="18" charset="0"/>
              </a:rPr>
              <a:t>وظایف مالي (بكارگيري روشهای صحيح سرمايه گذاري)</a:t>
            </a:r>
          </a:p>
          <a:p>
            <a:pPr algn="r" rtl="1">
              <a:buClr>
                <a:srgbClr val="F68B32"/>
              </a:buClr>
            </a:pPr>
            <a:r>
              <a:rPr lang="fa-IR" sz="2000" dirty="0" smtClean="0">
                <a:solidFill>
                  <a:srgbClr val="000000"/>
                </a:solidFill>
                <a:latin typeface="Tahoma" pitchFamily="34" charset="0"/>
                <a:ea typeface="Times New Roman" pitchFamily="18" charset="0"/>
              </a:rPr>
              <a:t>وظایف امنيتي (محافظت از دارايي هاي سازمان و اشخاص)</a:t>
            </a:r>
          </a:p>
          <a:p>
            <a:pPr algn="r" rtl="1">
              <a:buClr>
                <a:srgbClr val="F68B32"/>
              </a:buClr>
            </a:pPr>
            <a:r>
              <a:rPr lang="fa-IR" sz="2000" dirty="0" smtClean="0">
                <a:solidFill>
                  <a:srgbClr val="000000"/>
                </a:solidFill>
                <a:latin typeface="Tahoma" pitchFamily="34" charset="0"/>
                <a:ea typeface="Times New Roman" pitchFamily="18" charset="0"/>
              </a:rPr>
              <a:t>وظایف مدیر( برنامه ريزي، سازماندهي، هماهنگي، هدایت  و رهبري ، كنترل و نظارت )</a:t>
            </a:r>
          </a:p>
          <a:p>
            <a:pPr algn="r" rtl="1">
              <a:buClr>
                <a:srgbClr val="F68B32"/>
              </a:buClr>
              <a:buFont typeface="Arial" pitchFamily="34" charset="0"/>
              <a:buNone/>
            </a:pPr>
            <a:endParaRPr lang="fr-FR" sz="2800" dirty="0" smtClean="0">
              <a:solidFill>
                <a:srgbClr val="000000"/>
              </a:solidFill>
              <a:ea typeface="Times New Roman" pitchFamily="18" charset="0"/>
              <a:cs typeface="B Nazanin" pitchFamily="2" charset="-78"/>
            </a:endParaRPr>
          </a:p>
        </p:txBody>
      </p:sp>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3352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slide(fromBottom)">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slide(fromBottom)">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slide(fromBottom)">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slide(fromBottom)">
                                      <p:cBhvr>
                                        <p:cTn id="27" dur="5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slide(fromBottom)">
                                      <p:cBhvr>
                                        <p:cTn id="32"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457200" y="274638"/>
            <a:ext cx="7391400" cy="1143000"/>
          </a:xfrm>
        </p:spPr>
        <p:txBody>
          <a:bodyPr/>
          <a:lstStyle/>
          <a:p>
            <a:pPr algn="r">
              <a:defRPr/>
            </a:pPr>
            <a:r>
              <a:rPr lang="fa-IR" sz="4000" b="1" dirty="0" smtClean="0">
                <a:solidFill>
                  <a:schemeClr val="bg1"/>
                </a:solidFill>
                <a:cs typeface="+mn-cs"/>
              </a:rPr>
              <a:t>عناصر تئوری اداری فایول </a:t>
            </a:r>
            <a:endParaRPr lang="fr-FR" sz="4000" b="1" dirty="0" smtClean="0">
              <a:solidFill>
                <a:schemeClr val="bg1"/>
              </a:solidFill>
              <a:cs typeface="+mn-cs"/>
            </a:endParaRPr>
          </a:p>
        </p:txBody>
      </p:sp>
      <p:sp>
        <p:nvSpPr>
          <p:cNvPr id="4099" name="Espace réservé du contenu 2"/>
          <p:cNvSpPr>
            <a:spLocks noGrp="1"/>
          </p:cNvSpPr>
          <p:nvPr>
            <p:ph idx="1"/>
          </p:nvPr>
        </p:nvSpPr>
        <p:spPr>
          <a:xfrm>
            <a:off x="228600" y="2133600"/>
            <a:ext cx="8534400" cy="4724400"/>
          </a:xfrm>
        </p:spPr>
        <p:txBody>
          <a:bodyPr/>
          <a:lstStyle/>
          <a:p>
            <a:pPr algn="r" rtl="1">
              <a:buClr>
                <a:srgbClr val="F68B32"/>
              </a:buClr>
              <a:buFont typeface="Arial" pitchFamily="34" charset="0"/>
              <a:buNone/>
              <a:defRPr/>
            </a:pPr>
            <a:r>
              <a:rPr lang="fa-IR" sz="2000" b="1" dirty="0" smtClean="0">
                <a:solidFill>
                  <a:schemeClr val="bg1">
                    <a:lumMod val="10000"/>
                  </a:schemeClr>
                </a:solidFill>
                <a:latin typeface="2  Nazanin"/>
              </a:rPr>
              <a:t>فایول مدیریت را در قالب پنج عنصر عمده تعریف می کند</a:t>
            </a:r>
            <a:r>
              <a:rPr lang="fa-IR" sz="2000" dirty="0" smtClean="0">
                <a:solidFill>
                  <a:schemeClr val="bg1">
                    <a:lumMod val="10000"/>
                  </a:schemeClr>
                </a:solidFill>
              </a:rPr>
              <a:t>:</a:t>
            </a:r>
          </a:p>
          <a:p>
            <a:pPr algn="r" rtl="1">
              <a:buClr>
                <a:srgbClr val="F68B32"/>
              </a:buClr>
              <a:buFont typeface="Arial" pitchFamily="34" charset="0"/>
              <a:buNone/>
              <a:defRPr/>
            </a:pPr>
            <a:endParaRPr lang="fa-IR" sz="2000" dirty="0" smtClean="0">
              <a:solidFill>
                <a:schemeClr val="bg1">
                  <a:lumMod val="10000"/>
                </a:schemeClr>
              </a:solidFill>
            </a:endParaRPr>
          </a:p>
          <a:p>
            <a:pPr algn="r" rtl="1">
              <a:buClr>
                <a:srgbClr val="F68B32"/>
              </a:buClr>
              <a:buFont typeface="Wingdings" pitchFamily="2" charset="2"/>
              <a:buChar char="ü"/>
              <a:defRPr/>
            </a:pPr>
            <a:r>
              <a:rPr lang="fa-IR" sz="2000" b="1" dirty="0" smtClean="0">
                <a:solidFill>
                  <a:schemeClr val="bg1">
                    <a:lumMod val="10000"/>
                  </a:schemeClr>
                </a:solidFill>
                <a:latin typeface="2  Nazanin"/>
              </a:rPr>
              <a:t>برنامه ریزی</a:t>
            </a:r>
            <a:r>
              <a:rPr lang="fa-IR" sz="2000" dirty="0" smtClean="0">
                <a:solidFill>
                  <a:schemeClr val="bg1">
                    <a:lumMod val="10000"/>
                  </a:schemeClr>
                </a:solidFill>
                <a:latin typeface="2  Nazanin"/>
              </a:rPr>
              <a:t>: </a:t>
            </a:r>
            <a:r>
              <a:rPr lang="fa-IR" sz="2000" dirty="0" smtClean="0">
                <a:solidFill>
                  <a:srgbClr val="000000"/>
                </a:solidFill>
                <a:latin typeface="2  Nazanin"/>
              </a:rPr>
              <a:t>تهیه طرح کلی کارها و روش های انجام آنها ، برای رسیدن به هدف  سازمان.</a:t>
            </a:r>
          </a:p>
          <a:p>
            <a:pPr algn="r" rtl="1">
              <a:buClr>
                <a:srgbClr val="F68B32"/>
              </a:buClr>
              <a:buFont typeface="Wingdings" pitchFamily="2" charset="2"/>
              <a:buChar char="ü"/>
              <a:defRPr/>
            </a:pPr>
            <a:r>
              <a:rPr lang="fa-IR" sz="2000" b="1" dirty="0" smtClean="0">
                <a:solidFill>
                  <a:schemeClr val="bg1">
                    <a:lumMod val="10000"/>
                  </a:schemeClr>
                </a:solidFill>
              </a:rPr>
              <a:t>سازماندهی</a:t>
            </a:r>
            <a:r>
              <a:rPr lang="fa-IR" sz="2000" dirty="0" smtClean="0">
                <a:solidFill>
                  <a:schemeClr val="bg1">
                    <a:lumMod val="10000"/>
                  </a:schemeClr>
                </a:solidFill>
              </a:rPr>
              <a:t>: </a:t>
            </a:r>
            <a:r>
              <a:rPr lang="fa-IR" sz="2000" dirty="0" smtClean="0">
                <a:solidFill>
                  <a:srgbClr val="000000"/>
                </a:solidFill>
              </a:rPr>
              <a:t>ایجاد ساختاررسمی إعمال اختیارات که ازطریق آن باید واحدهای تقسیم کار،      تنظیم و تعریف و هماهنگ شوند.</a:t>
            </a:r>
          </a:p>
          <a:p>
            <a:pPr algn="r" rtl="1">
              <a:buClr>
                <a:srgbClr val="F68B32"/>
              </a:buClr>
              <a:buFont typeface="Wingdings" pitchFamily="2" charset="2"/>
              <a:buChar char="ü"/>
              <a:defRPr/>
            </a:pPr>
            <a:r>
              <a:rPr lang="fa-IR" sz="2000" b="1" dirty="0" smtClean="0">
                <a:solidFill>
                  <a:srgbClr val="000000"/>
                </a:solidFill>
              </a:rPr>
              <a:t>فرماندهی</a:t>
            </a:r>
            <a:r>
              <a:rPr lang="fa-IR" sz="2000" dirty="0" smtClean="0">
                <a:solidFill>
                  <a:srgbClr val="000000"/>
                </a:solidFill>
              </a:rPr>
              <a:t>: اتخاذ تصمیم ، صدور أوامر و صدور دستورهای مشخص و معین.</a:t>
            </a:r>
          </a:p>
          <a:p>
            <a:pPr algn="r" rtl="1">
              <a:buClr>
                <a:srgbClr val="F68B32"/>
              </a:buClr>
              <a:buFont typeface="Wingdings" pitchFamily="2" charset="2"/>
              <a:buChar char="ü"/>
              <a:defRPr/>
            </a:pPr>
            <a:r>
              <a:rPr lang="fa-IR" sz="2000" b="1" dirty="0" smtClean="0">
                <a:solidFill>
                  <a:srgbClr val="000000"/>
                </a:solidFill>
              </a:rPr>
              <a:t>هماهنگی</a:t>
            </a:r>
            <a:r>
              <a:rPr lang="fa-IR" sz="2000" dirty="0" smtClean="0">
                <a:solidFill>
                  <a:srgbClr val="000000"/>
                </a:solidFill>
              </a:rPr>
              <a:t>: ایجاد انطباق و سازش در عملیات قسمت های مختلف سازمان .</a:t>
            </a:r>
          </a:p>
          <a:p>
            <a:pPr algn="r" rtl="1">
              <a:buClr>
                <a:srgbClr val="F68B32"/>
              </a:buClr>
              <a:buFont typeface="Wingdings" pitchFamily="2" charset="2"/>
              <a:buChar char="ü"/>
              <a:defRPr/>
            </a:pPr>
            <a:r>
              <a:rPr lang="fa-IR" sz="2000" dirty="0" smtClean="0">
                <a:solidFill>
                  <a:srgbClr val="000000"/>
                </a:solidFill>
              </a:rPr>
              <a:t> </a:t>
            </a:r>
            <a:r>
              <a:rPr lang="fa-IR" sz="2000" b="1" dirty="0" smtClean="0">
                <a:solidFill>
                  <a:srgbClr val="000000"/>
                </a:solidFill>
              </a:rPr>
              <a:t>کنترل</a:t>
            </a:r>
            <a:r>
              <a:rPr lang="fa-IR" sz="2000" dirty="0" smtClean="0">
                <a:solidFill>
                  <a:srgbClr val="000000"/>
                </a:solidFill>
              </a:rPr>
              <a:t>:</a:t>
            </a:r>
            <a:r>
              <a:rPr lang="ar-SA" sz="2000" dirty="0" smtClean="0">
                <a:solidFill>
                  <a:srgbClr val="000000"/>
                </a:solidFill>
                <a:latin typeface="Tahoma" pitchFamily="34" charset="0"/>
              </a:rPr>
              <a:t> حصول اطمينان از اينكه همه چيز طبق برنامه پيش مي</a:t>
            </a:r>
            <a:r>
              <a:rPr lang="ar-SA" sz="2000" dirty="0" smtClean="0">
                <a:solidFill>
                  <a:srgbClr val="000000"/>
                </a:solidFill>
                <a:latin typeface="Tahoma" pitchFamily="34" charset="0"/>
                <a:sym typeface="Symbol" pitchFamily="18" charset="2"/>
              </a:rPr>
              <a:t>‌</a:t>
            </a:r>
            <a:r>
              <a:rPr lang="ar-SA" sz="2000" dirty="0" smtClean="0">
                <a:solidFill>
                  <a:srgbClr val="000000"/>
                </a:solidFill>
                <a:latin typeface="Tahoma" pitchFamily="34" charset="0"/>
              </a:rPr>
              <a:t>رود</a:t>
            </a:r>
            <a:r>
              <a:rPr lang="fa-IR" sz="2000" dirty="0" smtClean="0">
                <a:solidFill>
                  <a:srgbClr val="000000"/>
                </a:solidFill>
                <a:latin typeface="Tahoma" pitchFamily="34" charset="0"/>
              </a:rPr>
              <a:t>.</a:t>
            </a:r>
            <a:endParaRPr lang="fr-FR" sz="2000" dirty="0" smtClean="0">
              <a:solidFill>
                <a:srgbClr val="00000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p:cTn id="7" dur="1000" fill="hold"/>
                                        <p:tgtEl>
                                          <p:spTgt spid="4099">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099">
                                            <p:txEl>
                                              <p:pRg st="3" end="3"/>
                                            </p:txEl>
                                          </p:spTgt>
                                        </p:tgtEl>
                                        <p:attrNameLst>
                                          <p:attrName>style.visibility</p:attrName>
                                        </p:attrNameLst>
                                      </p:cBhvr>
                                      <p:to>
                                        <p:strVal val="visible"/>
                                      </p:to>
                                    </p:set>
                                    <p:anim calcmode="lin" valueType="num">
                                      <p:cBhvr>
                                        <p:cTn id="14" dur="1000" fill="hold"/>
                                        <p:tgtEl>
                                          <p:spTgt spid="4099">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409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 calcmode="lin" valueType="num">
                                      <p:cBhvr>
                                        <p:cTn id="21" dur="1000" fill="hold"/>
                                        <p:tgtEl>
                                          <p:spTgt spid="4099">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4099">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09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4099">
                                            <p:txEl>
                                              <p:pRg st="5" end="5"/>
                                            </p:txEl>
                                          </p:spTgt>
                                        </p:tgtEl>
                                        <p:attrNameLst>
                                          <p:attrName>style.visibility</p:attrName>
                                        </p:attrNameLst>
                                      </p:cBhvr>
                                      <p:to>
                                        <p:strVal val="visible"/>
                                      </p:to>
                                    </p:set>
                                    <p:anim calcmode="lin" valueType="num">
                                      <p:cBhvr>
                                        <p:cTn id="28" dur="1000" fill="hold"/>
                                        <p:tgtEl>
                                          <p:spTgt spid="4099">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4099">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099">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 calcmode="lin" valueType="num">
                                      <p:cBhvr>
                                        <p:cTn id="35" dur="1000" fill="hold"/>
                                        <p:tgtEl>
                                          <p:spTgt spid="4099">
                                            <p:txEl>
                                              <p:pRg st="6" end="6"/>
                                            </p:txEl>
                                          </p:spTgt>
                                        </p:tgtEl>
                                        <p:attrNameLst>
                                          <p:attrName>ppt_w</p:attrName>
                                        </p:attrNameLst>
                                      </p:cBhvr>
                                      <p:tavLst>
                                        <p:tav tm="0">
                                          <p:val>
                                            <p:strVal val="#ppt_w+.3"/>
                                          </p:val>
                                        </p:tav>
                                        <p:tav tm="100000">
                                          <p:val>
                                            <p:strVal val="#ppt_w"/>
                                          </p:val>
                                        </p:tav>
                                      </p:tavLst>
                                    </p:anim>
                                    <p:anim calcmode="lin" valueType="num">
                                      <p:cBhvr>
                                        <p:cTn id="36" dur="1000" fill="hold"/>
                                        <p:tgtEl>
                                          <p:spTgt spid="4099">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ppt\ppt\105\03.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315200" cy="1143000"/>
          </a:xfrm>
        </p:spPr>
        <p:txBody>
          <a:bodyPr/>
          <a:lstStyle/>
          <a:p>
            <a:pPr algn="r">
              <a:defRPr/>
            </a:pPr>
            <a:r>
              <a:rPr lang="fa-IR" sz="4000" b="1" dirty="0" smtClean="0">
                <a:solidFill>
                  <a:srgbClr val="FFFFFF"/>
                </a:solidFill>
                <a:cs typeface="+mn-cs"/>
              </a:rPr>
              <a:t>اصول چهارده گانه تئوری اداری فایول</a:t>
            </a:r>
            <a:endParaRPr lang="en-US" sz="4000" b="1" dirty="0">
              <a:solidFill>
                <a:srgbClr val="FFFFFF"/>
              </a:solidFill>
              <a:cs typeface="+mn-cs"/>
            </a:endParaRPr>
          </a:p>
        </p:txBody>
      </p:sp>
      <p:sp>
        <p:nvSpPr>
          <p:cNvPr id="5123" name="Espace réservé du contenu 2"/>
          <p:cNvSpPr>
            <a:spLocks noGrp="1"/>
          </p:cNvSpPr>
          <p:nvPr>
            <p:ph idx="1"/>
          </p:nvPr>
        </p:nvSpPr>
        <p:spPr>
          <a:xfrm>
            <a:off x="762000" y="2057400"/>
            <a:ext cx="8153400" cy="4267200"/>
          </a:xfrm>
        </p:spPr>
        <p:txBody>
          <a:bodyPr/>
          <a:lstStyle/>
          <a:p>
            <a:pPr algn="just" rtl="1">
              <a:buFont typeface="Arial" pitchFamily="34" charset="0"/>
              <a:buNone/>
              <a:defRPr/>
            </a:pPr>
            <a:r>
              <a:rPr lang="fa-IR" sz="2000" b="1" dirty="0" smtClean="0">
                <a:solidFill>
                  <a:schemeClr val="bg1">
                    <a:lumMod val="10000"/>
                  </a:schemeClr>
                </a:solidFill>
              </a:rPr>
              <a:t>1-</a:t>
            </a:r>
            <a:r>
              <a:rPr lang="fa-IR" sz="2000" dirty="0" smtClean="0">
                <a:solidFill>
                  <a:schemeClr val="bg1">
                    <a:lumMod val="10000"/>
                  </a:schemeClr>
                </a:solidFill>
              </a:rPr>
              <a:t> </a:t>
            </a:r>
            <a:r>
              <a:rPr lang="fa-IR" sz="2000" b="1" dirty="0" smtClean="0">
                <a:solidFill>
                  <a:schemeClr val="bg1">
                    <a:lumMod val="10000"/>
                  </a:schemeClr>
                </a:solidFill>
              </a:rPr>
              <a:t>تقسیم کار</a:t>
            </a:r>
            <a:r>
              <a:rPr lang="fa-IR" sz="2000" dirty="0" smtClean="0">
                <a:solidFill>
                  <a:schemeClr val="bg1">
                    <a:lumMod val="10000"/>
                  </a:schemeClr>
                </a:solidFill>
              </a:rPr>
              <a:t>: جهت کارایی بیشتر کارها را به وظایف تخصصی تقسیم نموده و مسؤولیت‌ها را به افراد مشخصی واگذار نمایید</a:t>
            </a:r>
            <a:r>
              <a:rPr lang="en-US" sz="2000" dirty="0" smtClean="0">
                <a:solidFill>
                  <a:schemeClr val="bg1">
                    <a:lumMod val="10000"/>
                  </a:schemeClr>
                </a:solidFill>
              </a:rPr>
              <a:t>.  </a:t>
            </a:r>
            <a:endParaRPr lang="fa-IR" sz="2000" dirty="0" smtClean="0">
              <a:solidFill>
                <a:schemeClr val="bg1">
                  <a:lumMod val="10000"/>
                </a:schemeClr>
              </a:solidFill>
            </a:endParaRPr>
          </a:p>
          <a:p>
            <a:pPr algn="just" rtl="1">
              <a:buFont typeface="Arial" pitchFamily="34" charset="0"/>
              <a:buNone/>
              <a:defRPr/>
            </a:pPr>
            <a:endParaRPr lang="en-US" sz="2000" b="1" dirty="0" smtClean="0">
              <a:solidFill>
                <a:schemeClr val="bg1">
                  <a:lumMod val="10000"/>
                </a:schemeClr>
              </a:solidFill>
            </a:endParaRPr>
          </a:p>
          <a:p>
            <a:pPr algn="just" rtl="1">
              <a:buFont typeface="Arial" pitchFamily="34" charset="0"/>
              <a:buNone/>
              <a:defRPr/>
            </a:pPr>
            <a:r>
              <a:rPr lang="fa-IR" sz="2000" b="1" dirty="0" smtClean="0">
                <a:solidFill>
                  <a:schemeClr val="bg1">
                    <a:lumMod val="10000"/>
                  </a:schemeClr>
                </a:solidFill>
              </a:rPr>
              <a:t>2- اختیار و مسؤولیت: : </a:t>
            </a:r>
            <a:r>
              <a:rPr lang="fa-IR" sz="2000" dirty="0" smtClean="0">
                <a:solidFill>
                  <a:srgbClr val="000000"/>
                </a:solidFill>
              </a:rPr>
              <a:t>اختيار و مسئولیت بايد با هم متناسب باشند. </a:t>
            </a:r>
          </a:p>
          <a:p>
            <a:pPr algn="just" rtl="1">
              <a:buFont typeface="Arial" pitchFamily="34" charset="0"/>
              <a:buNone/>
              <a:defRPr/>
            </a:pPr>
            <a:r>
              <a:rPr lang="fa-IR" sz="2000" b="1" dirty="0" smtClean="0">
                <a:solidFill>
                  <a:schemeClr val="bg1">
                    <a:lumMod val="10000"/>
                  </a:schemeClr>
                </a:solidFill>
              </a:rPr>
              <a:t> </a:t>
            </a:r>
            <a:endParaRPr lang="en-US" sz="2000" b="1" dirty="0" smtClean="0">
              <a:solidFill>
                <a:schemeClr val="bg1">
                  <a:lumMod val="10000"/>
                </a:schemeClr>
              </a:solidFill>
            </a:endParaRPr>
          </a:p>
          <a:p>
            <a:pPr algn="just" rtl="1">
              <a:buFont typeface="Arial" pitchFamily="34" charset="0"/>
              <a:buNone/>
              <a:defRPr/>
            </a:pPr>
            <a:r>
              <a:rPr lang="fa-IR" sz="2000" b="1" dirty="0" smtClean="0">
                <a:solidFill>
                  <a:schemeClr val="bg1">
                    <a:lumMod val="10000"/>
                  </a:schemeClr>
                </a:solidFill>
              </a:rPr>
              <a:t>3- انضباط</a:t>
            </a:r>
            <a:r>
              <a:rPr lang="fa-IR" sz="2000" dirty="0" smtClean="0">
                <a:solidFill>
                  <a:schemeClr val="bg1">
                    <a:lumMod val="10000"/>
                  </a:schemeClr>
                </a:solidFill>
              </a:rPr>
              <a:t>:</a:t>
            </a:r>
            <a:r>
              <a:rPr lang="fa-IR" sz="2000" dirty="0" smtClean="0">
                <a:latin typeface="Tahoma"/>
                <a:ea typeface="Times New Roman"/>
              </a:rPr>
              <a:t> </a:t>
            </a:r>
            <a:r>
              <a:rPr lang="fa-IR" sz="2000" dirty="0" smtClean="0">
                <a:solidFill>
                  <a:schemeClr val="bg1">
                    <a:lumMod val="10000"/>
                  </a:schemeClr>
                </a:solidFill>
              </a:rPr>
              <a:t>پایبندی به قوانين و مقررات حاکم بر سازمان</a:t>
            </a:r>
          </a:p>
          <a:p>
            <a:pPr algn="just" rtl="1">
              <a:buFont typeface="Arial" pitchFamily="34" charset="0"/>
              <a:buNone/>
              <a:defRPr/>
            </a:pPr>
            <a:r>
              <a:rPr lang="fa-IR" sz="3000" b="1" dirty="0" smtClean="0">
                <a:solidFill>
                  <a:schemeClr val="bg1">
                    <a:lumMod val="10000"/>
                  </a:schemeClr>
                </a:solidFill>
                <a:cs typeface="B Nazanin" pitchFamily="2" charset="-78"/>
              </a:rPr>
              <a:t> </a:t>
            </a:r>
            <a:endParaRPr lang="en-US" sz="3000" b="1" dirty="0" smtClean="0">
              <a:solidFill>
                <a:schemeClr val="bg1">
                  <a:lumMod val="10000"/>
                </a:schemeClr>
              </a:solidFill>
              <a:cs typeface="B Nazanin" pitchFamily="2" charset="-78"/>
            </a:endParaRPr>
          </a:p>
          <a:p>
            <a:pPr marL="0" indent="0" algn="r" rtl="1">
              <a:buNone/>
              <a:defRPr/>
            </a:pPr>
            <a:r>
              <a:rPr lang="fa-IR" sz="2000" dirty="0" smtClean="0">
                <a:solidFill>
                  <a:srgbClr val="EEECE1">
                    <a:lumMod val="10000"/>
                  </a:srgbClr>
                </a:solidFill>
              </a:rPr>
              <a:t>4- </a:t>
            </a:r>
            <a:r>
              <a:rPr lang="fa-IR" sz="2000" b="1" dirty="0">
                <a:solidFill>
                  <a:srgbClr val="EEECE1">
                    <a:lumMod val="10000"/>
                  </a:srgbClr>
                </a:solidFill>
              </a:rPr>
              <a:t>وحدت فرماندهی</a:t>
            </a:r>
            <a:r>
              <a:rPr lang="fa-IR" sz="2000" dirty="0">
                <a:solidFill>
                  <a:srgbClr val="EEECE1">
                    <a:lumMod val="10000"/>
                  </a:srgbClr>
                </a:solidFill>
              </a:rPr>
              <a:t>: هر فرد فقط از يك نفر دستور مي گيرد و پاسخگوي يك نفر است. </a:t>
            </a:r>
            <a:endParaRPr lang="fr-FR" dirty="0" smtClean="0">
              <a:solidFill>
                <a:schemeClr val="tx1">
                  <a:lumMod val="10000"/>
                </a:schemeClr>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lide(fromBottom)">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slide(fromBottom)">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slide(fromBottom)">
                                      <p:cBhvr>
                                        <p:cTn id="1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315200" cy="1143000"/>
          </a:xfrm>
        </p:spPr>
        <p:txBody>
          <a:bodyPr/>
          <a:lstStyle/>
          <a:p>
            <a:pPr algn="r">
              <a:defRPr/>
            </a:pPr>
            <a:r>
              <a:rPr lang="fa-IR" sz="4000" b="1" dirty="0" smtClean="0">
                <a:cs typeface="+mn-cs"/>
              </a:rPr>
              <a:t>اصول تئوری اداری فایول</a:t>
            </a:r>
            <a:endParaRPr lang="en-US" sz="4000" b="1" dirty="0">
              <a:cs typeface="+mn-cs"/>
            </a:endParaRPr>
          </a:p>
        </p:txBody>
      </p:sp>
      <p:sp>
        <p:nvSpPr>
          <p:cNvPr id="5123" name="Espace réservé du contenu 2"/>
          <p:cNvSpPr>
            <a:spLocks noGrp="1"/>
          </p:cNvSpPr>
          <p:nvPr>
            <p:ph idx="1"/>
          </p:nvPr>
        </p:nvSpPr>
        <p:spPr>
          <a:xfrm>
            <a:off x="0" y="2057400"/>
            <a:ext cx="8915400" cy="4343400"/>
          </a:xfrm>
        </p:spPr>
        <p:txBody>
          <a:bodyPr/>
          <a:lstStyle/>
          <a:p>
            <a:pPr algn="just" rtl="1">
              <a:buFont typeface="Arial" pitchFamily="34" charset="0"/>
              <a:buNone/>
              <a:defRPr/>
            </a:pPr>
            <a:endParaRPr lang="fa-IR" sz="2000" b="1" dirty="0" smtClean="0">
              <a:solidFill>
                <a:schemeClr val="bg1">
                  <a:lumMod val="10000"/>
                </a:schemeClr>
              </a:solidFill>
            </a:endParaRPr>
          </a:p>
          <a:p>
            <a:pPr algn="just" rtl="1">
              <a:buFont typeface="Arial" pitchFamily="34" charset="0"/>
              <a:buNone/>
              <a:defRPr/>
            </a:pPr>
            <a:endParaRPr lang="en-US" sz="2000" b="1" dirty="0" smtClean="0">
              <a:solidFill>
                <a:schemeClr val="bg1">
                  <a:lumMod val="10000"/>
                </a:schemeClr>
              </a:solidFill>
            </a:endParaRPr>
          </a:p>
          <a:p>
            <a:pPr algn="just" rtl="1">
              <a:buFont typeface="Arial" pitchFamily="34" charset="0"/>
              <a:buNone/>
              <a:defRPr/>
            </a:pPr>
            <a:r>
              <a:rPr lang="fa-IR" sz="2000" b="1" dirty="0" smtClean="0">
                <a:solidFill>
                  <a:schemeClr val="bg1">
                    <a:lumMod val="10000"/>
                  </a:schemeClr>
                </a:solidFill>
              </a:rPr>
              <a:t> 5 </a:t>
            </a:r>
            <a:r>
              <a:rPr lang="fa-IR" sz="2000" dirty="0" smtClean="0">
                <a:solidFill>
                  <a:schemeClr val="bg1">
                    <a:lumMod val="10000"/>
                  </a:schemeClr>
                </a:solidFill>
              </a:rPr>
              <a:t>ـ </a:t>
            </a:r>
            <a:r>
              <a:rPr lang="fa-IR" sz="2000" b="1" dirty="0" smtClean="0">
                <a:solidFill>
                  <a:schemeClr val="bg1">
                    <a:lumMod val="10000"/>
                  </a:schemeClr>
                </a:solidFill>
              </a:rPr>
              <a:t>وحدت هدف وجهت</a:t>
            </a:r>
            <a:r>
              <a:rPr lang="fa-IR" sz="2000" dirty="0" smtClean="0">
                <a:solidFill>
                  <a:schemeClr val="bg1">
                    <a:lumMod val="10000"/>
                  </a:schemeClr>
                </a:solidFill>
              </a:rPr>
              <a:t>: تمام فعاليت ها ي دسته جمعي در راستاي تحقق هدف هاي اساسي سازمان باشد.</a:t>
            </a:r>
          </a:p>
          <a:p>
            <a:pPr algn="just" rtl="1">
              <a:buFont typeface="Arial" pitchFamily="34" charset="0"/>
              <a:buNone/>
              <a:defRPr/>
            </a:pPr>
            <a:endParaRPr lang="en-US" sz="2000" b="1" dirty="0" smtClean="0">
              <a:solidFill>
                <a:schemeClr val="bg1">
                  <a:lumMod val="10000"/>
                </a:schemeClr>
              </a:solidFill>
            </a:endParaRPr>
          </a:p>
          <a:p>
            <a:pPr algn="r" rtl="1">
              <a:buFont typeface="Arial" pitchFamily="34" charset="0"/>
              <a:buNone/>
              <a:defRPr/>
            </a:pPr>
            <a:r>
              <a:rPr lang="fa-IR" sz="2000" dirty="0" smtClean="0">
                <a:solidFill>
                  <a:schemeClr val="bg1">
                    <a:lumMod val="10000"/>
                  </a:schemeClr>
                </a:solidFill>
              </a:rPr>
              <a:t>6- </a:t>
            </a:r>
            <a:r>
              <a:rPr lang="fa-IR" sz="2000" b="1" dirty="0" smtClean="0">
                <a:solidFill>
                  <a:schemeClr val="bg1">
                    <a:lumMod val="10000"/>
                  </a:schemeClr>
                </a:solidFill>
              </a:rPr>
              <a:t>هضم نفع شخصی در نفع جمعی</a:t>
            </a:r>
            <a:r>
              <a:rPr lang="en-US" sz="2000" dirty="0" smtClean="0">
                <a:solidFill>
                  <a:schemeClr val="bg1">
                    <a:lumMod val="10000"/>
                  </a:schemeClr>
                </a:solidFill>
              </a:rPr>
              <a:t>: </a:t>
            </a:r>
            <a:r>
              <a:rPr lang="fa-IR" sz="2000" dirty="0" smtClean="0">
                <a:solidFill>
                  <a:schemeClr val="bg1">
                    <a:lumMod val="10000"/>
                  </a:schemeClr>
                </a:solidFill>
              </a:rPr>
              <a:t>باید منافع جمعی رجحان داشته باشند</a:t>
            </a:r>
            <a:r>
              <a:rPr lang="en-US" sz="2000" dirty="0" smtClean="0">
                <a:solidFill>
                  <a:schemeClr val="bg1">
                    <a:lumMod val="10000"/>
                  </a:schemeClr>
                </a:solidFill>
              </a:rPr>
              <a:t>. </a:t>
            </a:r>
            <a:endParaRPr lang="fa-IR" sz="2000" dirty="0" smtClean="0">
              <a:solidFill>
                <a:schemeClr val="bg1">
                  <a:lumMod val="10000"/>
                </a:schemeClr>
              </a:solidFill>
            </a:endParaRPr>
          </a:p>
          <a:p>
            <a:pPr algn="r" rtl="1">
              <a:buFont typeface="Arial" pitchFamily="34" charset="0"/>
              <a:buNone/>
              <a:defRPr/>
            </a:pPr>
            <a:endParaRPr lang="fa-IR" sz="2000" dirty="0" smtClean="0">
              <a:solidFill>
                <a:schemeClr val="bg1">
                  <a:lumMod val="10000"/>
                </a:schemeClr>
              </a:solidFill>
            </a:endParaRPr>
          </a:p>
          <a:p>
            <a:pPr lvl="0" algn="r" rtl="1">
              <a:buNone/>
              <a:defRPr/>
            </a:pPr>
            <a:r>
              <a:rPr lang="fa-IR" sz="2000" b="1" dirty="0">
                <a:solidFill>
                  <a:srgbClr val="EEECE1">
                    <a:lumMod val="10000"/>
                  </a:srgbClr>
                </a:solidFill>
              </a:rPr>
              <a:t>7- دستمزد پرسنل: </a:t>
            </a:r>
            <a:r>
              <a:rPr lang="fa-IR" sz="2000" dirty="0">
                <a:solidFill>
                  <a:srgbClr val="EEECE1">
                    <a:lumMod val="10000"/>
                  </a:srgbClr>
                </a:solidFill>
              </a:rPr>
              <a:t>جبران خدمت باید مناسب باشد وتا آنجا که ممکن  </a:t>
            </a:r>
            <a:r>
              <a:rPr lang="fa-IR" sz="2000" dirty="0" smtClean="0">
                <a:solidFill>
                  <a:srgbClr val="EEECE1">
                    <a:lumMod val="10000"/>
                  </a:srgbClr>
                </a:solidFill>
              </a:rPr>
              <a:t>است </a:t>
            </a:r>
            <a:r>
              <a:rPr lang="fa-IR" sz="2000" dirty="0">
                <a:solidFill>
                  <a:srgbClr val="EEECE1">
                    <a:lumMod val="10000"/>
                  </a:srgbClr>
                </a:solidFill>
              </a:rPr>
              <a:t>، هم رضایت  پرسنل  و هم  رضایت  شرکت  فراهم گردد.</a:t>
            </a:r>
          </a:p>
          <a:p>
            <a:pPr lvl="0" algn="r" rtl="1">
              <a:buNone/>
              <a:defRPr/>
            </a:pPr>
            <a:endParaRPr lang="fa-IR" sz="2000" dirty="0">
              <a:solidFill>
                <a:srgbClr val="EEECE1">
                  <a:lumMod val="10000"/>
                </a:srgbClr>
              </a:solidFill>
            </a:endParaRPr>
          </a:p>
          <a:p>
            <a:pPr lvl="0" algn="r" rtl="1">
              <a:buNone/>
              <a:defRPr/>
            </a:pPr>
            <a:r>
              <a:rPr lang="fa-IR" sz="2000" dirty="0" smtClean="0">
                <a:solidFill>
                  <a:srgbClr val="EEECE1">
                    <a:lumMod val="10000"/>
                  </a:srgbClr>
                </a:solidFill>
              </a:rPr>
              <a:t> </a:t>
            </a:r>
            <a:r>
              <a:rPr lang="fa-IR" sz="2000" b="1" dirty="0">
                <a:solidFill>
                  <a:srgbClr val="EEECE1">
                    <a:lumMod val="10000"/>
                  </a:srgbClr>
                </a:solidFill>
              </a:rPr>
              <a:t>8 ـ تمركز و عدم تمركز</a:t>
            </a:r>
            <a:r>
              <a:rPr lang="fa-IR" sz="2000" dirty="0">
                <a:solidFill>
                  <a:srgbClr val="EEECE1">
                    <a:lumMod val="10000"/>
                  </a:srgbClr>
                </a:solidFill>
              </a:rPr>
              <a:t>:توازن بين تمركز فعاليتها و عدم تمركز آنها.</a:t>
            </a:r>
            <a:endParaRPr lang="en-US" sz="2000" dirty="0" smtClean="0">
              <a:solidFill>
                <a:schemeClr val="bg1">
                  <a:lumMod val="10000"/>
                </a:schemeClr>
              </a:solidFill>
            </a:endParaRPr>
          </a:p>
          <a:p>
            <a:pPr algn="r" rtl="1">
              <a:buFont typeface="Arial" pitchFamily="34" charset="0"/>
              <a:buNone/>
              <a:defRPr/>
            </a:pPr>
            <a:endParaRPr lang="fr-FR" dirty="0" smtClean="0">
              <a:solidFill>
                <a:schemeClr val="tx1">
                  <a:lumMod val="10000"/>
                </a:schemeClr>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slide(fromBottom)">
                                      <p:cBhvr>
                                        <p:cTn id="7" dur="500"/>
                                        <p:tgtEl>
                                          <p:spTgt spid="51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slide(fromBottom)">
                                      <p:cBhvr>
                                        <p:cTn id="12" dur="500"/>
                                        <p:tgtEl>
                                          <p:spTgt spid="51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123">
                                            <p:txEl>
                                              <p:pRg st="8" end="8"/>
                                            </p:txEl>
                                          </p:spTgt>
                                        </p:tgtEl>
                                        <p:attrNameLst>
                                          <p:attrName>style.visibility</p:attrName>
                                        </p:attrNameLst>
                                      </p:cBhvr>
                                      <p:to>
                                        <p:strVal val="visible"/>
                                      </p:to>
                                    </p:set>
                                    <p:animEffect transition="in" filter="slide(fromBottom)">
                                      <p:cBhvr>
                                        <p:cTn id="17" dur="500"/>
                                        <p:tgtEl>
                                          <p:spTgt spid="512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slide(fromBottom)">
                                      <p:cBhvr>
                                        <p:cTn id="2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315200" cy="1143000"/>
          </a:xfrm>
        </p:spPr>
        <p:txBody>
          <a:bodyPr/>
          <a:lstStyle/>
          <a:p>
            <a:pPr algn="r">
              <a:defRPr/>
            </a:pPr>
            <a:r>
              <a:rPr lang="fa-IR" sz="4000" b="1" dirty="0" smtClean="0">
                <a:cs typeface="+mn-cs"/>
              </a:rPr>
              <a:t>اصول تئوری اداری فایول</a:t>
            </a:r>
            <a:endParaRPr lang="en-US" sz="4000" b="1" dirty="0">
              <a:cs typeface="+mn-cs"/>
            </a:endParaRPr>
          </a:p>
        </p:txBody>
      </p:sp>
      <p:sp>
        <p:nvSpPr>
          <p:cNvPr id="5123" name="Espace réservé du contenu 2"/>
          <p:cNvSpPr>
            <a:spLocks noGrp="1"/>
          </p:cNvSpPr>
          <p:nvPr>
            <p:ph idx="1"/>
          </p:nvPr>
        </p:nvSpPr>
        <p:spPr>
          <a:xfrm>
            <a:off x="609600" y="2133600"/>
            <a:ext cx="8305800" cy="4114800"/>
          </a:xfrm>
        </p:spPr>
        <p:txBody>
          <a:bodyPr/>
          <a:lstStyle/>
          <a:p>
            <a:pPr algn="r" rtl="1">
              <a:buFont typeface="Arial" pitchFamily="34" charset="0"/>
              <a:buNone/>
              <a:defRPr/>
            </a:pPr>
            <a:endParaRPr lang="fa-IR" sz="2000" dirty="0" smtClean="0">
              <a:solidFill>
                <a:schemeClr val="bg1">
                  <a:lumMod val="10000"/>
                </a:schemeClr>
              </a:solidFill>
            </a:endParaRPr>
          </a:p>
          <a:p>
            <a:pPr algn="r" rtl="1">
              <a:buFont typeface="Arial" pitchFamily="34" charset="0"/>
              <a:buNone/>
              <a:defRPr/>
            </a:pPr>
            <a:endParaRPr lang="en-US" sz="2000" dirty="0" smtClean="0">
              <a:solidFill>
                <a:schemeClr val="bg1">
                  <a:lumMod val="10000"/>
                </a:schemeClr>
              </a:solidFill>
            </a:endParaRPr>
          </a:p>
          <a:p>
            <a:pPr algn="r" rtl="1">
              <a:buFont typeface="Arial" pitchFamily="34" charset="0"/>
              <a:buNone/>
              <a:defRPr/>
            </a:pPr>
            <a:r>
              <a:rPr lang="fa-IR" sz="2000" b="1" dirty="0" smtClean="0">
                <a:solidFill>
                  <a:schemeClr val="bg1">
                    <a:lumMod val="10000"/>
                  </a:schemeClr>
                </a:solidFill>
              </a:rPr>
              <a:t>9- سلسله مراتب</a:t>
            </a:r>
            <a:r>
              <a:rPr lang="fa-IR" sz="2000" dirty="0" smtClean="0">
                <a:solidFill>
                  <a:schemeClr val="bg1">
                    <a:lumMod val="10000"/>
                  </a:schemeClr>
                </a:solidFill>
              </a:rPr>
              <a:t>: سلسله سرپرستان که از اختیار نهایی به پایین ترین سطح به صورت زنجیره  ای رده بندی شده است. </a:t>
            </a:r>
            <a:endParaRPr lang="en-US" sz="2000" dirty="0" smtClean="0">
              <a:solidFill>
                <a:schemeClr val="bg1">
                  <a:lumMod val="10000"/>
                </a:schemeClr>
              </a:solidFill>
            </a:endParaRPr>
          </a:p>
          <a:p>
            <a:pPr lvl="0" algn="r" rtl="1">
              <a:buNone/>
              <a:defRPr/>
            </a:pPr>
            <a:r>
              <a:rPr lang="fa-IR" sz="2000" b="1" dirty="0" smtClean="0">
                <a:solidFill>
                  <a:srgbClr val="EEECE1">
                    <a:lumMod val="10000"/>
                  </a:srgbClr>
                </a:solidFill>
              </a:rPr>
              <a:t>10- </a:t>
            </a:r>
            <a:r>
              <a:rPr lang="fa-IR" sz="2000" b="1" dirty="0">
                <a:solidFill>
                  <a:srgbClr val="EEECE1">
                    <a:lumMod val="10000"/>
                  </a:srgbClr>
                </a:solidFill>
              </a:rPr>
              <a:t>نظم: </a:t>
            </a:r>
            <a:r>
              <a:rPr lang="fa-IR" sz="2000" dirty="0">
                <a:solidFill>
                  <a:srgbClr val="EEECE1">
                    <a:lumMod val="10000"/>
                  </a:srgbClr>
                </a:solidFill>
              </a:rPr>
              <a:t>سازمان باید مکان منظمی برای هر فرد فراهم کند. </a:t>
            </a:r>
          </a:p>
          <a:p>
            <a:pPr lvl="0" algn="r" rtl="1">
              <a:buNone/>
              <a:defRPr/>
            </a:pPr>
            <a:r>
              <a:rPr lang="fa-IR" sz="2000" dirty="0">
                <a:solidFill>
                  <a:srgbClr val="EEECE1">
                    <a:lumMod val="10000"/>
                  </a:srgbClr>
                </a:solidFill>
              </a:rPr>
              <a:t>  یک جایگاه برای هر فرد وهرفرد در جایگاه خودش.</a:t>
            </a:r>
          </a:p>
          <a:p>
            <a:pPr lvl="0" algn="r" rtl="1">
              <a:buNone/>
              <a:defRPr/>
            </a:pPr>
            <a:endParaRPr lang="en-US" sz="2800" dirty="0">
              <a:solidFill>
                <a:srgbClr val="EEECE1">
                  <a:lumMod val="10000"/>
                </a:srgbClr>
              </a:solidFill>
              <a:cs typeface="B Nazanin" pitchFamily="2" charset="-78"/>
            </a:endParaRPr>
          </a:p>
          <a:p>
            <a:pPr lvl="0" algn="r" rtl="1">
              <a:buNone/>
              <a:defRPr/>
            </a:pPr>
            <a:r>
              <a:rPr lang="fa-IR" sz="2000" b="1" dirty="0">
                <a:solidFill>
                  <a:srgbClr val="EEECE1">
                    <a:lumMod val="10000"/>
                  </a:srgbClr>
                </a:solidFill>
              </a:rPr>
              <a:t>11- برابری: </a:t>
            </a:r>
            <a:r>
              <a:rPr lang="fa-IR" sz="2000" dirty="0">
                <a:solidFill>
                  <a:srgbClr val="EEECE1">
                    <a:lumMod val="10000"/>
                  </a:srgbClr>
                </a:solidFill>
              </a:rPr>
              <a:t>وجود اصول و نظم عادلانه و منصفانه که افزایش مشارکت کارکنان را به همراه دارد</a:t>
            </a:r>
            <a:r>
              <a:rPr lang="en-US" sz="2000" dirty="0">
                <a:solidFill>
                  <a:srgbClr val="EEECE1">
                    <a:lumMod val="10000"/>
                  </a:srgbClr>
                </a:solidFill>
              </a:rPr>
              <a:t>.</a:t>
            </a:r>
            <a:endParaRPr lang="fr-FR" sz="2000" dirty="0" smtClean="0">
              <a:solidFill>
                <a:schemeClr val="tx1">
                  <a:lumMod val="10000"/>
                </a:schemeClr>
              </a:solidFill>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slide(fromBottom)">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3">
                                            <p:txEl>
                                              <p:pRg st="6" end="6"/>
                                            </p:txEl>
                                          </p:spTgt>
                                        </p:tgtEl>
                                        <p:attrNameLst>
                                          <p:attrName>style.visibility</p:attrName>
                                        </p:attrNameLst>
                                      </p:cBhvr>
                                      <p:to>
                                        <p:strVal val="visible"/>
                                      </p:to>
                                    </p:set>
                                    <p:animEffect transition="in" filter="slide(fromBottom)">
                                      <p:cBhvr>
                                        <p:cTn id="12" dur="500"/>
                                        <p:tgtEl>
                                          <p:spTgt spid="512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slide(fromBottom)">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slide(fromBottom)">
                                      <p:cBhvr>
                                        <p:cTn id="2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315200" cy="1143000"/>
          </a:xfrm>
        </p:spPr>
        <p:txBody>
          <a:bodyPr/>
          <a:lstStyle/>
          <a:p>
            <a:pPr algn="r">
              <a:defRPr/>
            </a:pPr>
            <a:r>
              <a:rPr lang="fa-IR" sz="4000" b="1" dirty="0" smtClean="0">
                <a:cs typeface="+mn-cs"/>
              </a:rPr>
              <a:t>اصول تئوری اداری فایول</a:t>
            </a:r>
            <a:endParaRPr lang="en-US" sz="4000" b="1" dirty="0">
              <a:cs typeface="+mn-cs"/>
            </a:endParaRPr>
          </a:p>
        </p:txBody>
      </p:sp>
      <p:sp>
        <p:nvSpPr>
          <p:cNvPr id="5123" name="Espace réservé du contenu 2"/>
          <p:cNvSpPr>
            <a:spLocks noGrp="1"/>
          </p:cNvSpPr>
          <p:nvPr>
            <p:ph idx="1"/>
          </p:nvPr>
        </p:nvSpPr>
        <p:spPr>
          <a:xfrm>
            <a:off x="381000" y="2057400"/>
            <a:ext cx="8458200" cy="4495800"/>
          </a:xfrm>
        </p:spPr>
        <p:txBody>
          <a:bodyPr/>
          <a:lstStyle/>
          <a:p>
            <a:pPr algn="r" rtl="1">
              <a:buFont typeface="Arial" pitchFamily="34" charset="0"/>
              <a:buNone/>
              <a:defRPr/>
            </a:pPr>
            <a:endParaRPr lang="en-US" sz="2800" dirty="0" smtClean="0">
              <a:solidFill>
                <a:schemeClr val="bg1">
                  <a:lumMod val="10000"/>
                </a:schemeClr>
              </a:solidFill>
              <a:cs typeface="B Nazanin" pitchFamily="2" charset="-78"/>
            </a:endParaRPr>
          </a:p>
          <a:p>
            <a:pPr algn="r" rtl="1">
              <a:buFont typeface="Arial" pitchFamily="34" charset="0"/>
              <a:buNone/>
              <a:defRPr/>
            </a:pPr>
            <a:r>
              <a:rPr lang="fa-IR" sz="2000" b="1" dirty="0" smtClean="0">
                <a:solidFill>
                  <a:schemeClr val="bg1">
                    <a:lumMod val="10000"/>
                  </a:schemeClr>
                </a:solidFill>
              </a:rPr>
              <a:t>12- امنیت شغلی</a:t>
            </a:r>
            <a:r>
              <a:rPr lang="en-US" sz="2000" dirty="0" smtClean="0">
                <a:solidFill>
                  <a:schemeClr val="bg1">
                    <a:lumMod val="10000"/>
                  </a:schemeClr>
                </a:solidFill>
              </a:rPr>
              <a:t>: </a:t>
            </a:r>
            <a:r>
              <a:rPr lang="fa-IR" sz="2000" dirty="0" smtClean="0">
                <a:solidFill>
                  <a:schemeClr val="bg1">
                    <a:lumMod val="10000"/>
                  </a:schemeClr>
                </a:solidFill>
              </a:rPr>
              <a:t> </a:t>
            </a:r>
            <a:r>
              <a:rPr lang="fa-IR" sz="2000" dirty="0" smtClean="0">
                <a:solidFill>
                  <a:srgbClr val="000000"/>
                </a:solidFill>
              </a:rPr>
              <a:t>کارمندان بايد ضمانت كاري داشته باشند تا كار به بهترین نحو اجرا شود.</a:t>
            </a:r>
          </a:p>
          <a:p>
            <a:pPr algn="r" rtl="1">
              <a:buFont typeface="Arial" pitchFamily="34" charset="0"/>
              <a:buNone/>
              <a:defRPr/>
            </a:pPr>
            <a:endParaRPr lang="fa-IR" sz="2000" dirty="0" smtClean="0">
              <a:solidFill>
                <a:srgbClr val="000000"/>
              </a:solidFill>
            </a:endParaRPr>
          </a:p>
          <a:p>
            <a:pPr lvl="0" algn="just" rtl="1">
              <a:buNone/>
            </a:pPr>
            <a:r>
              <a:rPr lang="fa-IR" sz="2000" b="1" dirty="0" smtClean="0">
                <a:solidFill>
                  <a:srgbClr val="000000"/>
                </a:solidFill>
              </a:rPr>
              <a:t>13- </a:t>
            </a:r>
            <a:r>
              <a:rPr lang="fa-IR" sz="2000" b="1" dirty="0">
                <a:solidFill>
                  <a:srgbClr val="000000"/>
                </a:solidFill>
              </a:rPr>
              <a:t>ابتکار</a:t>
            </a:r>
            <a:r>
              <a:rPr lang="fa-IR" sz="2000" dirty="0">
                <a:solidFill>
                  <a:srgbClr val="000000"/>
                </a:solidFill>
              </a:rPr>
              <a:t>: مدیران بايد براي تلاشهاي کارمندان به نفع سازمان، ارزش قایل باشند و آن را جهت دهند. </a:t>
            </a:r>
          </a:p>
          <a:p>
            <a:pPr lvl="0" algn="just" rtl="1">
              <a:buNone/>
            </a:pPr>
            <a:endParaRPr lang="fa-IR" sz="2000" dirty="0">
              <a:solidFill>
                <a:srgbClr val="000000"/>
              </a:solidFill>
            </a:endParaRPr>
          </a:p>
          <a:p>
            <a:pPr lvl="0" algn="just" rtl="1">
              <a:buNone/>
            </a:pPr>
            <a:r>
              <a:rPr lang="fa-IR" sz="2000" b="1" dirty="0">
                <a:solidFill>
                  <a:srgbClr val="000000"/>
                </a:solidFill>
              </a:rPr>
              <a:t>14- روحیه جمعی</a:t>
            </a:r>
            <a:r>
              <a:rPr lang="fa-IR" sz="2000" dirty="0">
                <a:solidFill>
                  <a:srgbClr val="000000"/>
                </a:solidFill>
              </a:rPr>
              <a:t>: این اصل نیاز به کار تیمی و حفظ روابط متقابل شخصی را مورد تأکید قرار می دهد. </a:t>
            </a:r>
          </a:p>
          <a:p>
            <a:pPr algn="r" rtl="1">
              <a:buFont typeface="Arial" pitchFamily="34" charset="0"/>
              <a:buNone/>
              <a:defRPr/>
            </a:pPr>
            <a:endParaRPr lang="fr-FR" sz="2000" dirty="0" smtClean="0">
              <a:solidFill>
                <a:schemeClr val="bg1">
                  <a:lumMod val="1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953000"/>
            <a:ext cx="2438400" cy="187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slide(fromBottom)">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slide(fromBottom)">
                                      <p:cBhvr>
                                        <p:cTn id="12" dur="500"/>
                                        <p:tgtEl>
                                          <p:spTgt spid="51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slide(fromBottom)">
                                      <p:cBhvr>
                                        <p:cTn id="1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ppt\ppt\105\03.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391400" cy="1143000"/>
          </a:xfrm>
        </p:spPr>
        <p:txBody>
          <a:bodyPr/>
          <a:lstStyle/>
          <a:p>
            <a:pPr algn="r">
              <a:defRPr/>
            </a:pPr>
            <a:r>
              <a:rPr lang="fa-IR" sz="4000" b="1" dirty="0" smtClean="0">
                <a:cs typeface="+mn-cs"/>
              </a:rPr>
              <a:t>تفاوت نظریه فایول با بروکراسی وبر </a:t>
            </a:r>
            <a:endParaRPr lang="en-US" sz="4000" b="1" dirty="0">
              <a:cs typeface="+mn-cs"/>
            </a:endParaRPr>
          </a:p>
        </p:txBody>
      </p:sp>
      <p:sp>
        <p:nvSpPr>
          <p:cNvPr id="5123" name="Espace réservé du contenu 2"/>
          <p:cNvSpPr>
            <a:spLocks noGrp="1"/>
          </p:cNvSpPr>
          <p:nvPr>
            <p:ph idx="1"/>
          </p:nvPr>
        </p:nvSpPr>
        <p:spPr>
          <a:xfrm>
            <a:off x="609600" y="4267200"/>
            <a:ext cx="7620000" cy="1730375"/>
          </a:xfrm>
        </p:spPr>
        <p:txBody>
          <a:bodyPr/>
          <a:lstStyle/>
          <a:p>
            <a:pPr algn="just" rtl="1">
              <a:buFont typeface="Arial" pitchFamily="34" charset="0"/>
              <a:buNone/>
              <a:defRPr/>
            </a:pPr>
            <a:endParaRPr lang="fa-IR" sz="2000" dirty="0" smtClean="0">
              <a:solidFill>
                <a:schemeClr val="bg1">
                  <a:lumMod val="10000"/>
                </a:schemeClr>
              </a:solidFill>
            </a:endParaRPr>
          </a:p>
          <a:p>
            <a:pPr algn="just" rtl="1">
              <a:buFont typeface="Arial" pitchFamily="34" charset="0"/>
              <a:buNone/>
              <a:defRPr/>
            </a:pPr>
            <a:endParaRPr lang="fa-IR" sz="2000" dirty="0" smtClean="0">
              <a:solidFill>
                <a:schemeClr val="bg1">
                  <a:lumMod val="10000"/>
                </a:schemeClr>
              </a:solidFill>
            </a:endParaRPr>
          </a:p>
          <a:p>
            <a:pPr algn="just" rtl="1">
              <a:buFont typeface="Arial" pitchFamily="34" charset="0"/>
              <a:buNone/>
              <a:defRPr/>
            </a:pPr>
            <a:endParaRPr lang="fa-IR" sz="2000" dirty="0" smtClean="0">
              <a:solidFill>
                <a:schemeClr val="bg1">
                  <a:lumMod val="10000"/>
                </a:schemeClr>
              </a:solidFill>
            </a:endParaRPr>
          </a:p>
          <a:p>
            <a:pPr algn="just" rtl="1">
              <a:buFont typeface="Arial" pitchFamily="34" charset="0"/>
              <a:buNone/>
              <a:defRPr/>
            </a:pPr>
            <a:r>
              <a:rPr lang="fa-IR" sz="2000" dirty="0" smtClean="0">
                <a:solidFill>
                  <a:schemeClr val="bg1">
                    <a:lumMod val="10000"/>
                  </a:schemeClr>
                </a:solidFill>
              </a:rPr>
              <a:t>این مکتب برخلاف تئوري بوروكراسي كه تاكيد بر</a:t>
            </a:r>
            <a:r>
              <a:rPr lang="fa-IR" sz="2000" u="sng" dirty="0" smtClean="0">
                <a:solidFill>
                  <a:schemeClr val="bg1">
                    <a:lumMod val="10000"/>
                  </a:schemeClr>
                </a:solidFill>
              </a:rPr>
              <a:t>سازمان</a:t>
            </a:r>
            <a:r>
              <a:rPr lang="fa-IR" sz="2000" dirty="0" smtClean="0">
                <a:solidFill>
                  <a:schemeClr val="bg1">
                    <a:lumMod val="10000"/>
                  </a:schemeClr>
                </a:solidFill>
              </a:rPr>
              <a:t> دارد، به </a:t>
            </a:r>
            <a:r>
              <a:rPr lang="fa-IR" sz="2000" u="sng" dirty="0" smtClean="0">
                <a:solidFill>
                  <a:schemeClr val="bg1">
                    <a:lumMod val="10000"/>
                  </a:schemeClr>
                </a:solidFill>
              </a:rPr>
              <a:t>مديريت</a:t>
            </a:r>
            <a:r>
              <a:rPr lang="fa-IR" sz="2000" dirty="0" smtClean="0">
                <a:solidFill>
                  <a:schemeClr val="bg1">
                    <a:lumMod val="10000"/>
                  </a:schemeClr>
                </a:solidFill>
              </a:rPr>
              <a:t> به عنوان يك</a:t>
            </a:r>
          </a:p>
          <a:p>
            <a:pPr algn="just" rtl="1">
              <a:buFont typeface="Arial" pitchFamily="34" charset="0"/>
              <a:buNone/>
              <a:defRPr/>
            </a:pPr>
            <a:r>
              <a:rPr lang="fa-IR" sz="2000" dirty="0" smtClean="0">
                <a:solidFill>
                  <a:schemeClr val="bg1">
                    <a:lumMod val="10000"/>
                  </a:schemeClr>
                </a:solidFill>
              </a:rPr>
              <a:t> عنصراساسي سازمان توجه دارد.</a:t>
            </a:r>
            <a:endParaRPr lang="en-US" sz="2000" dirty="0" smtClean="0">
              <a:solidFill>
                <a:schemeClr val="bg1">
                  <a:lumMod val="10000"/>
                </a:schemeClr>
              </a:solidFill>
            </a:endParaRPr>
          </a:p>
          <a:p>
            <a:pPr algn="r" rtl="1">
              <a:buFont typeface="Arial" pitchFamily="34" charset="0"/>
              <a:buNone/>
              <a:defRPr/>
            </a:pPr>
            <a:endParaRPr lang="fr-FR" dirty="0" smtClean="0">
              <a:solidFill>
                <a:schemeClr val="tx1">
                  <a:lumMod val="10000"/>
                </a:schemeClr>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37909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1000" fill="hold"/>
                                        <p:tgtEl>
                                          <p:spTgt spid="512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512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5123">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p:cTn id="19" dur="1000" fill="hold"/>
                                        <p:tgtEl>
                                          <p:spTgt spid="5123">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5123">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ppt\ppt\1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239000" cy="1143000"/>
          </a:xfrm>
        </p:spPr>
        <p:txBody>
          <a:bodyPr/>
          <a:lstStyle/>
          <a:p>
            <a:pPr algn="r">
              <a:defRPr/>
            </a:pPr>
            <a:r>
              <a:rPr lang="fa-IR" sz="4000" b="1" dirty="0" smtClean="0">
                <a:cs typeface="+mn-cs"/>
              </a:rPr>
              <a:t>تئوری مدیریت علمی تیلور</a:t>
            </a:r>
            <a:endParaRPr lang="en-US" sz="4000" b="1" dirty="0">
              <a:cs typeface="+mn-cs"/>
            </a:endParaRPr>
          </a:p>
        </p:txBody>
      </p:sp>
      <p:sp>
        <p:nvSpPr>
          <p:cNvPr id="5123" name="Espace réservé du contenu 2"/>
          <p:cNvSpPr>
            <a:spLocks noGrp="1"/>
          </p:cNvSpPr>
          <p:nvPr>
            <p:ph idx="1"/>
          </p:nvPr>
        </p:nvSpPr>
        <p:spPr>
          <a:xfrm>
            <a:off x="457200" y="3124200"/>
            <a:ext cx="8229600" cy="3330575"/>
          </a:xfrm>
        </p:spPr>
        <p:txBody>
          <a:bodyPr/>
          <a:lstStyle/>
          <a:p>
            <a:pPr algn="just" rtl="1">
              <a:buFont typeface="Arial" pitchFamily="34" charset="0"/>
              <a:buNone/>
              <a:defRPr/>
            </a:pPr>
            <a:r>
              <a:rPr lang="fa-IR" sz="2000" dirty="0" smtClean="0">
                <a:solidFill>
                  <a:schemeClr val="bg1">
                    <a:lumMod val="10000"/>
                  </a:schemeClr>
                </a:solidFill>
              </a:rPr>
              <a:t>   </a:t>
            </a:r>
          </a:p>
          <a:p>
            <a:pPr algn="just" rtl="1">
              <a:buFont typeface="Arial" pitchFamily="34" charset="0"/>
              <a:buNone/>
              <a:defRPr/>
            </a:pPr>
            <a:endParaRPr lang="fa-IR" sz="2000" dirty="0" smtClean="0">
              <a:solidFill>
                <a:schemeClr val="bg1">
                  <a:lumMod val="10000"/>
                </a:schemeClr>
              </a:solidFill>
            </a:endParaRPr>
          </a:p>
          <a:p>
            <a:pPr algn="just" rtl="1">
              <a:buFont typeface="Arial" pitchFamily="34" charset="0"/>
              <a:buNone/>
              <a:defRPr/>
            </a:pPr>
            <a:r>
              <a:rPr lang="fa-IR" sz="2000" dirty="0" smtClean="0">
                <a:solidFill>
                  <a:schemeClr val="bg1">
                    <a:lumMod val="10000"/>
                  </a:schemeClr>
                </a:solidFill>
              </a:rPr>
              <a:t>     </a:t>
            </a:r>
            <a:r>
              <a:rPr lang="ar-SA" sz="2000" dirty="0" smtClean="0">
                <a:solidFill>
                  <a:schemeClr val="bg1">
                    <a:lumMod val="10000"/>
                  </a:schemeClr>
                </a:solidFill>
              </a:rPr>
              <a:t>مديريت علمي منسوب به فردريك وينسلورتيلوربوده است كه مشهور به پدرعلم مديريت مي باشد.مكتب كلاسيك به نام همين نظريه آميخته شده و به همين دليل گاهي آن رامكتب تيلور ياتيلوريسم نيزمي نامن</a:t>
            </a:r>
            <a:r>
              <a:rPr lang="fa-IR" sz="2000" dirty="0" smtClean="0">
                <a:solidFill>
                  <a:schemeClr val="bg1">
                    <a:lumMod val="10000"/>
                  </a:schemeClr>
                </a:solidFill>
              </a:rPr>
              <a:t>د.</a:t>
            </a:r>
            <a:r>
              <a:rPr lang="ar-SA" sz="2000" dirty="0" smtClean="0">
                <a:solidFill>
                  <a:schemeClr val="bg1">
                    <a:lumMod val="10000"/>
                  </a:schemeClr>
                </a:solidFill>
              </a:rPr>
              <a:t> مدیریت علمی تیلور در سال 1911 بوجود آمد و از آن به بعد قدرت تولید نیروی کار صدها برابر شد.</a:t>
            </a:r>
            <a:endParaRPr lang="fa-IR" sz="2000" dirty="0" smtClean="0">
              <a:solidFill>
                <a:schemeClr val="bg1">
                  <a:lumMod val="10000"/>
                </a:schemeClr>
              </a:solidFill>
            </a:endParaRPr>
          </a:p>
          <a:p>
            <a:pPr algn="just" rtl="1">
              <a:buFont typeface="Arial" pitchFamily="34" charset="0"/>
              <a:buNone/>
              <a:defRPr/>
            </a:pPr>
            <a:endParaRPr lang="fa-IR" sz="2000" dirty="0" smtClean="0">
              <a:solidFill>
                <a:schemeClr val="bg1">
                  <a:lumMod val="10000"/>
                </a:schemeClr>
              </a:solidFill>
            </a:endParaRPr>
          </a:p>
          <a:p>
            <a:pPr algn="r" rtl="1">
              <a:defRPr/>
            </a:pPr>
            <a:r>
              <a:rPr lang="fa-IR" sz="2000" dirty="0" smtClean="0">
                <a:solidFill>
                  <a:schemeClr val="bg1">
                    <a:lumMod val="10000"/>
                  </a:schemeClr>
                </a:solidFill>
              </a:rPr>
              <a:t>مدیریت علمی </a:t>
            </a:r>
            <a:r>
              <a:rPr lang="ar-SA" sz="2000" dirty="0" smtClean="0">
                <a:solidFill>
                  <a:schemeClr val="bg1">
                    <a:lumMod val="10000"/>
                  </a:schemeClr>
                </a:solidFill>
              </a:rPr>
              <a:t>عبارتست ازتجزيه وتحليل دقيق داده ها وستانده ها وهزينه ها. </a:t>
            </a:r>
            <a:endParaRPr lang="fa-IR" sz="2000" dirty="0" smtClean="0">
              <a:solidFill>
                <a:schemeClr val="bg1">
                  <a:lumMod val="10000"/>
                </a:schemeClr>
              </a:solidFill>
            </a:endParaRPr>
          </a:p>
          <a:p>
            <a:pPr algn="ctr" rtl="1">
              <a:buFont typeface="Arial" pitchFamily="34" charset="0"/>
              <a:buNone/>
              <a:defRPr/>
            </a:pPr>
            <a:endParaRPr lang="fa-IR" sz="2000" dirty="0" smtClean="0">
              <a:solidFill>
                <a:schemeClr val="bg1">
                  <a:lumMod val="10000"/>
                </a:schemeClr>
              </a:solidFill>
            </a:endParaRPr>
          </a:p>
          <a:p>
            <a:pPr algn="r" rtl="1">
              <a:buFont typeface="Arial" pitchFamily="34" charset="0"/>
              <a:buNone/>
              <a:defRPr/>
            </a:pPr>
            <a:endParaRPr lang="fa-IR" sz="2000" dirty="0" smtClean="0">
              <a:solidFill>
                <a:schemeClr val="bg1">
                  <a:lumMod val="10000"/>
                </a:schemeClr>
              </a:solidFill>
            </a:endParaRPr>
          </a:p>
          <a:p>
            <a:pPr algn="r" rtl="1">
              <a:buFont typeface="Arial" pitchFamily="34" charset="0"/>
              <a:buNone/>
              <a:defRPr/>
            </a:pPr>
            <a:endParaRPr lang="fa-IR" sz="2000" dirty="0" smtClean="0">
              <a:solidFill>
                <a:schemeClr val="bg1">
                  <a:lumMod val="10000"/>
                </a:schemeClr>
              </a:solidFill>
            </a:endParaRPr>
          </a:p>
          <a:p>
            <a:pPr algn="r" rtl="1">
              <a:buFont typeface="Arial" pitchFamily="34" charset="0"/>
              <a:buNone/>
              <a:defRPr/>
            </a:pPr>
            <a:endParaRPr lang="fr-FR" sz="2000" dirty="0" smtClean="0">
              <a:solidFill>
                <a:schemeClr val="bg1">
                  <a:lumMod val="10000"/>
                </a:schemeClr>
              </a:solidFill>
            </a:endParaRPr>
          </a:p>
        </p:txBody>
      </p:sp>
      <p:pic>
        <p:nvPicPr>
          <p:cNvPr id="34821" name="Picture 4" descr="tay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1600200" cy="2143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181600"/>
            <a:ext cx="7848600" cy="1143000"/>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algn="just">
              <a:defRPr/>
            </a:pPr>
            <a:r>
              <a:rPr lang="ar-SA" sz="2000" b="1" dirty="0">
                <a:solidFill>
                  <a:schemeClr val="bg1">
                    <a:lumMod val="10000"/>
                  </a:schemeClr>
                </a:solidFill>
              </a:rPr>
              <a:t>فلسفه مديريت علمي برعقلايي بودن علم استوار است وهدف نهايي آن پرورش هريك از</a:t>
            </a:r>
            <a:r>
              <a:rPr lang="fa-IR" sz="2000" b="1" dirty="0">
                <a:solidFill>
                  <a:schemeClr val="bg1">
                    <a:lumMod val="10000"/>
                  </a:schemeClr>
                </a:solidFill>
              </a:rPr>
              <a:t> </a:t>
            </a:r>
            <a:r>
              <a:rPr lang="ar-SA" sz="2000" b="1" dirty="0">
                <a:solidFill>
                  <a:schemeClr val="bg1">
                    <a:lumMod val="10000"/>
                  </a:schemeClr>
                </a:solidFill>
              </a:rPr>
              <a:t>كاركنان براي رسيدن به حداكثر</a:t>
            </a:r>
            <a:r>
              <a:rPr lang="fa-IR" sz="2000" b="1" dirty="0">
                <a:solidFill>
                  <a:schemeClr val="bg1">
                    <a:lumMod val="10000"/>
                  </a:schemeClr>
                </a:solidFill>
              </a:rPr>
              <a:t> </a:t>
            </a:r>
            <a:r>
              <a:rPr lang="ar-SA" sz="2000" b="1" dirty="0">
                <a:solidFill>
                  <a:schemeClr val="bg1">
                    <a:lumMod val="10000"/>
                  </a:schemeClr>
                </a:solidFill>
              </a:rPr>
              <a:t>ظرفيت توليدي است.</a:t>
            </a:r>
            <a:endParaRPr lang="fa-IR" sz="2000" b="1"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2000"/>
                                        <p:tgtEl>
                                          <p:spTgt spid="51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2000"/>
                                        <p:tgtEl>
                                          <p:spTgt spid="512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xit" presetSubtype="4" fill="hold" nodeType="clickEffect">
                                  <p:stCondLst>
                                    <p:cond delay="0"/>
                                  </p:stCondLst>
                                  <p:childTnLst>
                                    <p:animEffect transition="out" filter="slide(fromBottom)">
                                      <p:cBhvr>
                                        <p:cTn id="16" dur="500"/>
                                        <p:tgtEl>
                                          <p:spTgt spid="5123">
                                            <p:txEl>
                                              <p:pRg st="4" end="4"/>
                                            </p:txEl>
                                          </p:spTgt>
                                        </p:tgtEl>
                                      </p:cBhvr>
                                    </p:animEffect>
                                    <p:set>
                                      <p:cBhvr>
                                        <p:cTn id="17" dur="1" fill="hold">
                                          <p:stCondLst>
                                            <p:cond delay="499"/>
                                          </p:stCondLst>
                                        </p:cTn>
                                        <p:tgtEl>
                                          <p:spTgt spid="5123">
                                            <p:txEl>
                                              <p:pRg st="4" end="4"/>
                                            </p:txEl>
                                          </p:spTgt>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چگونگی ظهور </a:t>
            </a:r>
            <a:r>
              <a:rPr lang="fa-IR" dirty="0" smtClean="0">
                <a:solidFill>
                  <a:srgbClr val="FF0000"/>
                </a:solidFill>
              </a:rPr>
              <a:t>سازمانها</a:t>
            </a:r>
            <a:r>
              <a:rPr lang="en-US" dirty="0" smtClean="0">
                <a:solidFill>
                  <a:srgbClr val="FF0000"/>
                </a:solidFill>
              </a:rPr>
              <a:t> </a:t>
            </a:r>
            <a:r>
              <a:rPr lang="fa-IR" dirty="0" smtClean="0">
                <a:solidFill>
                  <a:srgbClr val="FF0000"/>
                </a:solidFill>
              </a:rPr>
              <a:t>ومدیریت</a:t>
            </a:r>
            <a:endParaRPr lang="en-US" dirty="0">
              <a:solidFill>
                <a:srgbClr val="FF0000"/>
              </a:solidFill>
            </a:endParaRPr>
          </a:p>
        </p:txBody>
      </p:sp>
      <p:sp>
        <p:nvSpPr>
          <p:cNvPr id="3" name="Content Placeholder 2"/>
          <p:cNvSpPr>
            <a:spLocks noGrp="1"/>
          </p:cNvSpPr>
          <p:nvPr>
            <p:ph idx="1"/>
          </p:nvPr>
        </p:nvSpPr>
        <p:spPr>
          <a:xfrm>
            <a:off x="152400" y="1600200"/>
            <a:ext cx="8991600" cy="4756150"/>
          </a:xfrm>
        </p:spPr>
        <p:txBody>
          <a:bodyPr/>
          <a:lstStyle/>
          <a:p>
            <a:pPr>
              <a:lnSpc>
                <a:spcPct val="150000"/>
              </a:lnSpc>
              <a:defRPr/>
            </a:pPr>
            <a:r>
              <a:rPr lang="fa-IR" sz="1800" dirty="0" smtClean="0">
                <a:solidFill>
                  <a:srgbClr val="EEECE1">
                    <a:lumMod val="10000"/>
                  </a:srgbClr>
                </a:solidFill>
                <a:cs typeface="B Mitra" pitchFamily="2" charset="-78"/>
              </a:rPr>
              <a:t>گروهی </a:t>
            </a:r>
            <a:r>
              <a:rPr lang="fa-IR" sz="1800" dirty="0">
                <a:solidFill>
                  <a:srgbClr val="EEECE1">
                    <a:lumMod val="10000"/>
                  </a:srgbClr>
                </a:solidFill>
                <a:cs typeface="B Mitra" pitchFamily="2" charset="-78"/>
              </a:rPr>
              <a:t>که علاقمند به انجام کاری صنعتی یابازرگانی می باشند ،با کمک هم فعالیتی را به منظور تولید محصولی خاص یا ارائه خدمتی آغاز میکنند ،وبراساس کاراولیه ،هریک برحسب توان خود مسئولیتی را برعهده می گیرند.هرگاه با مشکلی مواجه شوندبه طور غیررسمی واز طریق روابط با یکدیگر مشکل را حل میکنندودر نتیجه تلاش مستمر این عده،محصول تولید وبه فروش میرسد وسبب رشد سازمان می شود .وبا گسترش ورشد سازمان وپیچیده تر شدن آن افراد با مسائل مختلف روبرو میگردندوبدین ترتیب نیاز به فردی خواهدبودکه بتواند سازمان را از بحران وسردرگمی خارج ساخته ومسائل آن راحل نمایدوبدین ترتیب مدیریت در سازمان ایجاد میگردد.</a:t>
            </a:r>
          </a:p>
          <a:p>
            <a:pPr>
              <a:lnSpc>
                <a:spcPct val="150000"/>
              </a:lnSpc>
              <a:defRPr/>
            </a:pPr>
            <a:r>
              <a:rPr lang="fa-IR" sz="1800" dirty="0">
                <a:solidFill>
                  <a:srgbClr val="EEECE1">
                    <a:lumMod val="10000"/>
                  </a:srgbClr>
                </a:solidFill>
                <a:cs typeface="B Mitra" pitchFamily="2" charset="-78"/>
              </a:rPr>
              <a:t>مدیربا به کارگیری موثر وکارای منابع انسانی ومادی سازمان را در جهت نیل به اهدافش یاری میرساند</a:t>
            </a:r>
          </a:p>
          <a:p>
            <a:pPr>
              <a:lnSpc>
                <a:spcPct val="150000"/>
              </a:lnSpc>
              <a:defRPr/>
            </a:pPr>
            <a:r>
              <a:rPr lang="fa-IR" sz="1800" dirty="0">
                <a:solidFill>
                  <a:srgbClr val="EEECE1">
                    <a:lumMod val="10000"/>
                  </a:srgbClr>
                </a:solidFill>
                <a:cs typeface="B Mitra" pitchFamily="2" charset="-78"/>
              </a:rPr>
              <a:t>بعضی معتقدند که کارکنان خود قادرند وظایف مدیریت را  انجام دهندوبه مدیریت جدا ومستقلی نیازمند نیستند،ولی هنوز تاریخ نویسان ودانشمندان علوم اجتماعی ،نهادی را نیافته اند که بدون داشتن مدیر وسلسله مراتب مدیریتی ،پایدار مانده باشد.</a:t>
            </a:r>
          </a:p>
          <a:p>
            <a:pPr>
              <a:lnSpc>
                <a:spcPct val="150000"/>
              </a:lnSpc>
              <a:defRPr/>
            </a:pPr>
            <a:r>
              <a:rPr lang="fa-IR" sz="1800" dirty="0">
                <a:solidFill>
                  <a:srgbClr val="EEECE1">
                    <a:lumMod val="10000"/>
                  </a:srgbClr>
                </a:solidFill>
                <a:cs typeface="B Mitra" pitchFamily="2" charset="-78"/>
              </a:rPr>
              <a:t>برخی از </a:t>
            </a:r>
            <a:r>
              <a:rPr lang="fa-IR" sz="1800" dirty="0" smtClean="0">
                <a:solidFill>
                  <a:srgbClr val="EEECE1">
                    <a:lumMod val="10000"/>
                  </a:srgbClr>
                </a:solidFill>
                <a:cs typeface="B Mitra" pitchFamily="2" charset="-78"/>
              </a:rPr>
              <a:t>صاحب نظران </a:t>
            </a:r>
            <a:r>
              <a:rPr lang="fa-IR" sz="1800" dirty="0">
                <a:solidFill>
                  <a:srgbClr val="EEECE1">
                    <a:lumMod val="10000"/>
                  </a:srgbClr>
                </a:solidFill>
                <a:cs typeface="B Mitra" pitchFamily="2" charset="-78"/>
              </a:rPr>
              <a:t>علت موفقیت وشکست نهادها وسازمانها را در تفاوت مدیریت آنها میدانند</a:t>
            </a:r>
          </a:p>
          <a:p>
            <a:pPr>
              <a:lnSpc>
                <a:spcPct val="150000"/>
              </a:lnSpc>
              <a:defRPr/>
            </a:pPr>
            <a:r>
              <a:rPr lang="fa-IR" sz="1800" dirty="0">
                <a:solidFill>
                  <a:srgbClr val="EEECE1">
                    <a:lumMod val="10000"/>
                  </a:srgbClr>
                </a:solidFill>
                <a:cs typeface="B Mitra" pitchFamily="2" charset="-78"/>
              </a:rPr>
              <a:t>به عقیده پیتردراکر عضو حیاتبخش هر سازمان،مدیریت آن است</a:t>
            </a:r>
            <a:endParaRPr lang="en-US" dirty="0"/>
          </a:p>
        </p:txBody>
      </p:sp>
      <p:sp>
        <p:nvSpPr>
          <p:cNvPr id="4" name="Footer Placeholder 3"/>
          <p:cNvSpPr>
            <a:spLocks noGrp="1"/>
          </p:cNvSpPr>
          <p:nvPr>
            <p:ph type="ftr" sz="quarter" idx="11"/>
          </p:nvPr>
        </p:nvSpPr>
        <p:spPr/>
        <p:txBody>
          <a:bodyPr/>
          <a:lstStyle/>
          <a:p>
            <a:pPr>
              <a:defRPr/>
            </a:pPr>
            <a:r>
              <a:rPr lang="fa-IR" smtClean="0">
                <a:solidFill>
                  <a:prstClr val="black">
                    <a:tint val="75000"/>
                  </a:prstClr>
                </a:solidFill>
              </a:rPr>
              <a:t>1</a:t>
            </a:r>
            <a:endParaRPr lang="fa-IR">
              <a:solidFill>
                <a:prstClr val="black">
                  <a:tint val="75000"/>
                </a:prstClr>
              </a:solidFill>
            </a:endParaRPr>
          </a:p>
        </p:txBody>
      </p:sp>
    </p:spTree>
    <p:extLst>
      <p:ext uri="{BB962C8B-B14F-4D97-AF65-F5344CB8AC3E}">
        <p14:creationId xmlns:p14="http://schemas.microsoft.com/office/powerpoint/2010/main" val="2287782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ppt\ppt\10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09600" y="0"/>
            <a:ext cx="8534400" cy="990600"/>
          </a:xfrm>
        </p:spPr>
        <p:txBody>
          <a:bodyPr/>
          <a:lstStyle/>
          <a:p>
            <a:pPr algn="r">
              <a:defRPr/>
            </a:pPr>
            <a:r>
              <a:rPr lang="fa-IR" sz="4000" b="1" dirty="0" smtClean="0">
                <a:solidFill>
                  <a:srgbClr val="000000"/>
                </a:solidFill>
              </a:rPr>
              <a:t>معرفی و دیدگاه تیلور</a:t>
            </a:r>
            <a:endParaRPr lang="en-US" sz="4000" b="1" dirty="0">
              <a:solidFill>
                <a:srgbClr val="000000"/>
              </a:solidFill>
              <a:cs typeface="+mn-cs"/>
            </a:endParaRPr>
          </a:p>
        </p:txBody>
      </p:sp>
      <p:sp>
        <p:nvSpPr>
          <p:cNvPr id="5123" name="Espace réservé du contenu 2"/>
          <p:cNvSpPr>
            <a:spLocks noGrp="1"/>
          </p:cNvSpPr>
          <p:nvPr>
            <p:ph idx="1"/>
          </p:nvPr>
        </p:nvSpPr>
        <p:spPr>
          <a:xfrm>
            <a:off x="2133600" y="914400"/>
            <a:ext cx="6781800" cy="5943600"/>
          </a:xfrm>
        </p:spPr>
        <p:txBody>
          <a:bodyPr/>
          <a:lstStyle/>
          <a:p>
            <a:pPr algn="r" rtl="1">
              <a:buClr>
                <a:srgbClr val="F68B32"/>
              </a:buClr>
              <a:buFont typeface="Wingdings" pitchFamily="2" charset="2"/>
              <a:buChar char="ü"/>
              <a:defRPr/>
            </a:pPr>
            <a:r>
              <a:rPr lang="ar-SA" sz="2000" dirty="0" smtClean="0">
                <a:solidFill>
                  <a:schemeClr val="bg1">
                    <a:lumMod val="10000"/>
                  </a:schemeClr>
                </a:solidFill>
              </a:rPr>
              <a:t>تیلور اعتقاد داشت که در سازمان فقط مدیران باید به فکر خلاقیت </a:t>
            </a:r>
            <a:r>
              <a:rPr lang="ar-SA" sz="2000" dirty="0" smtClean="0">
                <a:solidFill>
                  <a:srgbClr val="000000"/>
                </a:solidFill>
              </a:rPr>
              <a:t>باشند</a:t>
            </a:r>
            <a:r>
              <a:rPr lang="fa-IR" sz="2000" dirty="0" smtClean="0">
                <a:solidFill>
                  <a:srgbClr val="000000"/>
                </a:solidFill>
              </a:rPr>
              <a:t>.</a:t>
            </a:r>
          </a:p>
          <a:p>
            <a:pPr algn="r" rtl="1">
              <a:buFont typeface="Arial" pitchFamily="34" charset="0"/>
              <a:buNone/>
              <a:defRPr/>
            </a:pPr>
            <a:endParaRPr lang="fa-IR" sz="2000" dirty="0" smtClean="0">
              <a:solidFill>
                <a:schemeClr val="bg1">
                  <a:lumMod val="10000"/>
                </a:schemeClr>
              </a:solidFill>
            </a:endParaRPr>
          </a:p>
          <a:p>
            <a:pPr algn="r" rtl="1">
              <a:buClr>
                <a:srgbClr val="F68B32"/>
              </a:buClr>
              <a:buFont typeface="Wingdings" pitchFamily="2" charset="2"/>
              <a:buChar char="ü"/>
              <a:defRPr/>
            </a:pPr>
            <a:r>
              <a:rPr lang="fa-IR" sz="2000" dirty="0" smtClean="0">
                <a:solidFill>
                  <a:srgbClr val="000000"/>
                </a:solidFill>
              </a:rPr>
              <a:t>براي انجام هر كار ، يك راه به عنوان بهترین راه وجود دارد که یافتن آن از طریق مطالعه علمی </a:t>
            </a:r>
            <a:r>
              <a:rPr lang="fa-IR" sz="2000" dirty="0" smtClean="0">
                <a:solidFill>
                  <a:schemeClr val="bg1">
                    <a:lumMod val="10000"/>
                  </a:schemeClr>
                </a:solidFill>
              </a:rPr>
              <a:t>کار، شامل حرکت سنجی و زمان سنجی و تعیین استانداردها حاصل می </a:t>
            </a:r>
            <a:r>
              <a:rPr lang="fa-IR" sz="2000" dirty="0" smtClean="0">
                <a:solidFill>
                  <a:srgbClr val="000000"/>
                </a:solidFill>
              </a:rPr>
              <a:t>شود.</a:t>
            </a:r>
          </a:p>
          <a:p>
            <a:pPr algn="r" rtl="1">
              <a:buFont typeface="Arial" pitchFamily="34" charset="0"/>
              <a:buNone/>
              <a:defRPr/>
            </a:pPr>
            <a:endParaRPr lang="fr-FR" sz="2000" dirty="0" smtClean="0">
              <a:solidFill>
                <a:schemeClr val="bg1">
                  <a:lumMod val="10000"/>
                </a:schemeClr>
              </a:solidFill>
            </a:endParaRPr>
          </a:p>
          <a:p>
            <a:pPr algn="r" rtl="1">
              <a:buClr>
                <a:srgbClr val="F68B32"/>
              </a:buClr>
              <a:buFont typeface="Wingdings" pitchFamily="2" charset="2"/>
              <a:buChar char="ü"/>
              <a:defRPr/>
            </a:pPr>
            <a:r>
              <a:rPr lang="fa-IR" sz="2000" dirty="0" smtClean="0">
                <a:solidFill>
                  <a:srgbClr val="000000"/>
                </a:solidFill>
              </a:rPr>
              <a:t>بايد تناسب صحیحی بين کارگر و شغل وجود داشته باشد.</a:t>
            </a:r>
          </a:p>
          <a:p>
            <a:pPr algn="r" rtl="1">
              <a:buFont typeface="Arial" pitchFamily="34" charset="0"/>
              <a:buNone/>
              <a:defRPr/>
            </a:pPr>
            <a:r>
              <a:rPr lang="fa-IR" sz="2000" dirty="0" smtClean="0">
                <a:solidFill>
                  <a:srgbClr val="000000"/>
                </a:solidFill>
              </a:rPr>
              <a:t> </a:t>
            </a:r>
          </a:p>
          <a:p>
            <a:pPr algn="r" rtl="1">
              <a:buClr>
                <a:srgbClr val="F68B32"/>
              </a:buClr>
              <a:buFont typeface="Wingdings" pitchFamily="2" charset="2"/>
              <a:buChar char="ü"/>
              <a:defRPr/>
            </a:pPr>
            <a:r>
              <a:rPr lang="fa-IR" sz="2000" dirty="0" smtClean="0">
                <a:solidFill>
                  <a:srgbClr val="000000"/>
                </a:solidFill>
              </a:rPr>
              <a:t>کارگران با پرداخت مالي داراي انگیزه  مي شوند. </a:t>
            </a:r>
            <a:endParaRPr lang="en-US" sz="2000" dirty="0" smtClean="0">
              <a:solidFill>
                <a:srgbClr val="000000"/>
              </a:solidFill>
            </a:endParaRPr>
          </a:p>
          <a:p>
            <a:pPr algn="r" rtl="1">
              <a:lnSpc>
                <a:spcPct val="150000"/>
              </a:lnSpc>
              <a:buFont typeface="Arial" pitchFamily="34" charset="0"/>
              <a:buNone/>
              <a:defRPr/>
            </a:pPr>
            <a:endParaRPr lang="fr-FR" sz="2000" dirty="0" smtClean="0">
              <a:solidFill>
                <a:srgbClr val="000000"/>
              </a:solidFill>
            </a:endParaRPr>
          </a:p>
        </p:txBody>
      </p:sp>
      <p:pic>
        <p:nvPicPr>
          <p:cNvPr id="7" name="Picture 6" descr="C:\Users\fra\Desktop\clasical managment of school\ax\modiriate-moshareka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4210050"/>
            <a:ext cx="38798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500"/>
                                        <p:tgtEl>
                                          <p:spTgt spid="5123">
                                            <p:txEl>
                                              <p:pRg st="0" end="0"/>
                                            </p:txEl>
                                          </p:spTgt>
                                        </p:tgtEl>
                                      </p:cBhvr>
                                    </p:animEffect>
                                    <p:anim calcmode="lin" valueType="num">
                                      <p:cBhvr>
                                        <p:cTn id="15"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xEl>
                                              <p:pRg st="4" end="4"/>
                                            </p:txEl>
                                          </p:spTgt>
                                        </p:tgtEl>
                                        <p:attrNameLst>
                                          <p:attrName>style.visibility</p:attrName>
                                        </p:attrNameLst>
                                      </p:cBhvr>
                                      <p:to>
                                        <p:strVal val="visible"/>
                                      </p:to>
                                    </p:set>
                                    <p:animEffect transition="in" filter="fade">
                                      <p:cBhvr>
                                        <p:cTn id="28" dur="1000"/>
                                        <p:tgtEl>
                                          <p:spTgt spid="5123">
                                            <p:txEl>
                                              <p:pRg st="4" end="4"/>
                                            </p:txEl>
                                          </p:spTgt>
                                        </p:tgtEl>
                                      </p:cBhvr>
                                    </p:animEffect>
                                    <p:anim calcmode="lin" valueType="num">
                                      <p:cBhvr>
                                        <p:cTn id="29"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123">
                                            <p:txEl>
                                              <p:pRg st="6" end="6"/>
                                            </p:txEl>
                                          </p:spTgt>
                                        </p:tgtEl>
                                        <p:attrNameLst>
                                          <p:attrName>style.visibility</p:attrName>
                                        </p:attrNameLst>
                                      </p:cBhvr>
                                      <p:to>
                                        <p:strVal val="visible"/>
                                      </p:to>
                                    </p:set>
                                    <p:animEffect transition="in" filter="fade">
                                      <p:cBhvr>
                                        <p:cTn id="35" dur="1000"/>
                                        <p:tgtEl>
                                          <p:spTgt spid="5123">
                                            <p:txEl>
                                              <p:pRg st="6" end="6"/>
                                            </p:txEl>
                                          </p:spTgt>
                                        </p:tgtEl>
                                      </p:cBhvr>
                                    </p:animEffect>
                                    <p:anim calcmode="lin" valueType="num">
                                      <p:cBhvr>
                                        <p:cTn id="36"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ppt\ppt\1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52400" y="274638"/>
            <a:ext cx="8305800" cy="1143000"/>
          </a:xfrm>
        </p:spPr>
        <p:txBody>
          <a:bodyPr/>
          <a:lstStyle/>
          <a:p>
            <a:pPr algn="r" rtl="1">
              <a:defRPr/>
            </a:pPr>
            <a:r>
              <a:rPr lang="fa-IR" sz="4000" dirty="0" smtClean="0">
                <a:solidFill>
                  <a:srgbClr val="FFFFFF"/>
                </a:solidFill>
                <a:cs typeface="+mn-cs"/>
              </a:rPr>
              <a:t>گیلبرت ها (فرانک گیلبرت و لیلیان گیلبرت)</a:t>
            </a:r>
            <a:br>
              <a:rPr lang="fa-IR" sz="4000" dirty="0" smtClean="0">
                <a:solidFill>
                  <a:srgbClr val="FFFFFF"/>
                </a:solidFill>
                <a:cs typeface="+mn-cs"/>
              </a:rPr>
            </a:br>
            <a:r>
              <a:rPr lang="fa-IR" sz="4000" dirty="0" smtClean="0">
                <a:solidFill>
                  <a:srgbClr val="FFFFFF"/>
                </a:solidFill>
                <a:cs typeface="+mn-cs"/>
              </a:rPr>
              <a:t>            و نظریه مدیریت علمی</a:t>
            </a:r>
            <a:endParaRPr lang="en-US" sz="4000" dirty="0">
              <a:solidFill>
                <a:srgbClr val="FFFFFF"/>
              </a:solidFill>
              <a:cs typeface="+mn-cs"/>
            </a:endParaRPr>
          </a:p>
        </p:txBody>
      </p:sp>
      <p:sp>
        <p:nvSpPr>
          <p:cNvPr id="6147" name="Espace réservé du contenu 2"/>
          <p:cNvSpPr>
            <a:spLocks noGrp="1"/>
          </p:cNvSpPr>
          <p:nvPr>
            <p:ph idx="1"/>
          </p:nvPr>
        </p:nvSpPr>
        <p:spPr>
          <a:xfrm>
            <a:off x="152400" y="1524000"/>
            <a:ext cx="8763000" cy="5181600"/>
          </a:xfrm>
        </p:spPr>
        <p:txBody>
          <a:bodyPr>
            <a:noAutofit/>
          </a:bodyPr>
          <a:lstStyle/>
          <a:p>
            <a:pPr algn="just" rtl="1">
              <a:buClr>
                <a:srgbClr val="F68B32"/>
              </a:buClr>
              <a:buFont typeface="Arial" pitchFamily="34" charset="0"/>
              <a:buNone/>
              <a:defRPr/>
            </a:pPr>
            <a:endParaRPr lang="en-US" sz="2000" dirty="0" smtClean="0">
              <a:solidFill>
                <a:srgbClr val="000000"/>
              </a:solidFill>
            </a:endParaRPr>
          </a:p>
          <a:p>
            <a:pPr algn="r" rtl="1">
              <a:buClr>
                <a:srgbClr val="F68B32"/>
              </a:buClr>
              <a:buFont typeface="Wingdings" pitchFamily="2" charset="2"/>
              <a:buChar char="q"/>
              <a:defRPr/>
            </a:pPr>
            <a:r>
              <a:rPr lang="fa-IR" sz="2800" b="1" dirty="0" smtClean="0">
                <a:solidFill>
                  <a:schemeClr val="tx1">
                    <a:lumMod val="10000"/>
                  </a:schemeClr>
                </a:solidFill>
              </a:rPr>
              <a:t>حركت سنجي نه زمان سنجي:</a:t>
            </a:r>
            <a:endParaRPr lang="en-US" sz="2800" b="1" dirty="0" smtClean="0">
              <a:solidFill>
                <a:schemeClr val="tx1">
                  <a:lumMod val="10000"/>
                </a:schemeClr>
              </a:solidFill>
            </a:endParaRPr>
          </a:p>
          <a:p>
            <a:pPr algn="r" rtl="1">
              <a:spcBef>
                <a:spcPts val="2400"/>
              </a:spcBef>
              <a:spcAft>
                <a:spcPts val="1200"/>
              </a:spcAft>
              <a:buFont typeface="Arial" pitchFamily="34" charset="0"/>
              <a:buNone/>
              <a:defRPr/>
            </a:pPr>
            <a:r>
              <a:rPr lang="fa-IR" sz="2400" dirty="0" smtClean="0">
                <a:solidFill>
                  <a:srgbClr val="000000"/>
                </a:solidFill>
              </a:rPr>
              <a:t>گيلبرتها زمان سنجي را غير اخلاقي مضر و نادرست مي دانستند و با تجزيه وتحليل حركات هنگام انجام كار و ثبت زمان حركات  وشرايط.حركات غير ضروري را حذف  كردند و باعث بهبود كار كارگران شدند.</a:t>
            </a:r>
          </a:p>
          <a:p>
            <a:pPr algn="r" rtl="1">
              <a:spcBef>
                <a:spcPts val="2400"/>
              </a:spcBef>
              <a:spcAft>
                <a:spcPts val="1200"/>
              </a:spcAft>
              <a:buFont typeface="Wingdings" pitchFamily="2" charset="2"/>
              <a:buChar char="q"/>
              <a:defRPr/>
            </a:pPr>
            <a:r>
              <a:rPr lang="fa-IR" sz="2800" b="1" dirty="0" smtClean="0">
                <a:solidFill>
                  <a:srgbClr val="000000"/>
                </a:solidFill>
              </a:rPr>
              <a:t>خستگي:</a:t>
            </a:r>
          </a:p>
          <a:p>
            <a:pPr algn="r" rtl="1">
              <a:buFont typeface="Wingdings" pitchFamily="2" charset="2"/>
              <a:buChar char="ü"/>
              <a:defRPr/>
            </a:pPr>
            <a:r>
              <a:rPr lang="fa-IR" sz="2400" dirty="0" smtClean="0">
                <a:solidFill>
                  <a:srgbClr val="000000"/>
                </a:solidFill>
              </a:rPr>
              <a:t>غير ضروري : خستگي كه خارج از كار موظفي است. كه از طريق طراحي بهتر مكان كاري كاهش مي يابد.</a:t>
            </a:r>
          </a:p>
          <a:p>
            <a:pPr algn="r" rtl="1">
              <a:buFont typeface="Wingdings" pitchFamily="2" charset="2"/>
              <a:buChar char="ü"/>
              <a:defRPr/>
            </a:pPr>
            <a:r>
              <a:rPr lang="fa-IR" sz="2400" dirty="0" smtClean="0">
                <a:solidFill>
                  <a:srgbClr val="000000"/>
                </a:solidFill>
              </a:rPr>
              <a:t>ضروري : كه به علت انجام وظيفه صورت مي گيرد كه با ارائه روش بهبود يافته و دوره استراحت كاهش مي يابد. كاهش روز كاري وافزايش تعطيلات و تسهيلات و حقوق نيز باعث  كاهش خستگي مي شود.    </a:t>
            </a:r>
            <a:endParaRPr lang="en-US" sz="2400" dirty="0" smtClean="0">
              <a:solidFill>
                <a:srgbClr val="000000"/>
              </a:solidFill>
            </a:endParaRPr>
          </a:p>
          <a:p>
            <a:pPr algn="r" rtl="1">
              <a:spcBef>
                <a:spcPts val="2400"/>
              </a:spcBef>
              <a:spcAft>
                <a:spcPts val="1200"/>
              </a:spcAft>
              <a:buFont typeface="Arial" pitchFamily="34" charset="0"/>
              <a:buNone/>
              <a:defRPr/>
            </a:pPr>
            <a:endParaRPr lang="en-US" sz="2000" dirty="0">
              <a:solidFill>
                <a:srgbClr val="000000"/>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slide(fromBottom)">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slide(fromBottom)">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slide(fromBottom)">
                                      <p:cBhvr>
                                        <p:cTn id="17" dur="500"/>
                                        <p:tgtEl>
                                          <p:spTgt spid="61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slide(fromBottom)">
                                      <p:cBhvr>
                                        <p:cTn id="22" dur="500"/>
                                        <p:tgtEl>
                                          <p:spTgt spid="61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slide(fromBottom)">
                                      <p:cBhvr>
                                        <p:cTn id="27"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ppt\ppt\1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838200" y="685800"/>
            <a:ext cx="8229600" cy="1143000"/>
          </a:xfrm>
        </p:spPr>
        <p:txBody>
          <a:bodyPr/>
          <a:lstStyle/>
          <a:p>
            <a:pPr algn="r">
              <a:defRPr/>
            </a:pPr>
            <a:r>
              <a:rPr lang="fa-IR" sz="6000" b="1" dirty="0" smtClean="0">
                <a:solidFill>
                  <a:schemeClr val="tx1">
                    <a:lumMod val="10000"/>
                  </a:schemeClr>
                </a:solidFill>
                <a:effectLst>
                  <a:outerShdw blurRad="38100" dist="38100" dir="2700000" algn="tl">
                    <a:srgbClr val="000000">
                      <a:alpha val="43137"/>
                    </a:srgbClr>
                  </a:outerShdw>
                </a:effectLst>
                <a:cs typeface="+mn-cs"/>
              </a:rPr>
              <a:t> </a:t>
            </a:r>
            <a:r>
              <a:rPr lang="fa-IR" sz="6000" b="1" dirty="0" smtClean="0">
                <a:solidFill>
                  <a:srgbClr val="000000"/>
                </a:solidFill>
                <a:effectLst>
                  <a:outerShdw blurRad="38100" dist="38100" dir="2700000" algn="tl">
                    <a:srgbClr val="000000">
                      <a:alpha val="43137"/>
                    </a:srgbClr>
                  </a:outerShdw>
                </a:effectLst>
                <a:cs typeface="B Majid Shadow" pitchFamily="2" charset="-78"/>
              </a:rPr>
              <a:t>قدرت توليد</a:t>
            </a:r>
            <a:r>
              <a:rPr lang="en-US" sz="6000" b="1" dirty="0" smtClean="0">
                <a:solidFill>
                  <a:schemeClr val="tx1">
                    <a:lumMod val="10000"/>
                  </a:schemeClr>
                </a:solidFill>
                <a:effectLst>
                  <a:outerShdw blurRad="38100" dist="38100" dir="2700000" algn="tl">
                    <a:srgbClr val="000000">
                      <a:alpha val="43137"/>
                    </a:srgbClr>
                  </a:outerShdw>
                </a:effectLst>
                <a:cs typeface="+mn-cs"/>
              </a:rPr>
              <a:t/>
            </a:r>
            <a:br>
              <a:rPr lang="en-US" sz="6000" b="1" dirty="0" smtClean="0">
                <a:solidFill>
                  <a:schemeClr val="tx1">
                    <a:lumMod val="10000"/>
                  </a:schemeClr>
                </a:solidFill>
                <a:effectLst>
                  <a:outerShdw blurRad="38100" dist="38100" dir="2700000" algn="tl">
                    <a:srgbClr val="000000">
                      <a:alpha val="43137"/>
                    </a:srgbClr>
                  </a:outerShdw>
                </a:effectLst>
                <a:cs typeface="+mn-cs"/>
              </a:rPr>
            </a:br>
            <a:endParaRPr lang="en-US" sz="6000" b="1" dirty="0">
              <a:solidFill>
                <a:schemeClr val="tx1">
                  <a:lumMod val="10000"/>
                </a:schemeClr>
              </a:solidFill>
              <a:effectLst>
                <a:outerShdw blurRad="38100" dist="38100" dir="2700000" algn="tl">
                  <a:srgbClr val="000000">
                    <a:alpha val="43137"/>
                  </a:srgbClr>
                </a:outerShdw>
              </a:effectLst>
              <a:cs typeface="+mn-cs"/>
            </a:endParaRPr>
          </a:p>
        </p:txBody>
      </p:sp>
      <p:sp>
        <p:nvSpPr>
          <p:cNvPr id="37892" name="Text Placeholder 10"/>
          <p:cNvSpPr>
            <a:spLocks noGrp="1"/>
          </p:cNvSpPr>
          <p:nvPr>
            <p:ph type="body" idx="1"/>
          </p:nvPr>
        </p:nvSpPr>
        <p:spPr>
          <a:xfrm>
            <a:off x="1065213" y="1951038"/>
            <a:ext cx="4040187" cy="639762"/>
          </a:xfrm>
        </p:spPr>
        <p:txBody>
          <a:bodyPr/>
          <a:lstStyle/>
          <a:p>
            <a:pPr algn="r"/>
            <a:r>
              <a:rPr lang="fa-IR" sz="3200" b="0" smtClean="0">
                <a:solidFill>
                  <a:srgbClr val="000000"/>
                </a:solidFill>
              </a:rPr>
              <a:t>محیط کار:</a:t>
            </a:r>
            <a:endParaRPr lang="en-US" sz="3200" b="0" smtClean="0">
              <a:solidFill>
                <a:srgbClr val="000000"/>
              </a:solidFill>
            </a:endParaRPr>
          </a:p>
        </p:txBody>
      </p:sp>
      <p:sp>
        <p:nvSpPr>
          <p:cNvPr id="5123" name="Espace réservé du contenu 2"/>
          <p:cNvSpPr>
            <a:spLocks noGrp="1"/>
          </p:cNvSpPr>
          <p:nvPr>
            <p:ph sz="half" idx="2"/>
          </p:nvPr>
        </p:nvSpPr>
        <p:spPr>
          <a:xfrm>
            <a:off x="4646613" y="2174875"/>
            <a:ext cx="4040187" cy="3951288"/>
          </a:xfrm>
        </p:spPr>
        <p:txBody>
          <a:bodyPr/>
          <a:lstStyle/>
          <a:p>
            <a:pPr algn="r" rtl="1">
              <a:lnSpc>
                <a:spcPct val="200000"/>
              </a:lnSpc>
              <a:buFont typeface="Arial" pitchFamily="34" charset="0"/>
              <a:buNone/>
            </a:pPr>
            <a:endParaRPr lang="en-US" sz="2800" smtClean="0">
              <a:solidFill>
                <a:srgbClr val="000000"/>
              </a:solidFill>
            </a:endParaRPr>
          </a:p>
          <a:p>
            <a:pPr algn="r" rtl="1">
              <a:buFont typeface="Wingdings" pitchFamily="2" charset="2"/>
              <a:buChar char="B"/>
            </a:pPr>
            <a:r>
              <a:rPr lang="fa-IR" smtClean="0">
                <a:solidFill>
                  <a:srgbClr val="000000"/>
                </a:solidFill>
              </a:rPr>
              <a:t> آناتومي بدن                                </a:t>
            </a:r>
          </a:p>
          <a:p>
            <a:pPr algn="r" rtl="1">
              <a:buFont typeface="Wingdings" pitchFamily="2" charset="2"/>
              <a:buChar char="B"/>
            </a:pPr>
            <a:r>
              <a:rPr lang="fa-IR" smtClean="0">
                <a:solidFill>
                  <a:srgbClr val="000000"/>
                </a:solidFill>
              </a:rPr>
              <a:t> اعتقادات</a:t>
            </a:r>
            <a:r>
              <a:rPr lang="fa-IR" smtClean="0">
                <a:solidFill>
                  <a:srgbClr val="000000"/>
                </a:solidFill>
                <a:cs typeface="B Koodak" pitchFamily="2" charset="-78"/>
              </a:rPr>
              <a:t>                                                                                          </a:t>
            </a:r>
            <a:r>
              <a:rPr lang="fa-IR" smtClean="0">
                <a:cs typeface="B Koodak" pitchFamily="2" charset="-78"/>
              </a:rPr>
              <a:t>         </a:t>
            </a:r>
            <a:endParaRPr lang="fa-IR" smtClean="0">
              <a:solidFill>
                <a:srgbClr val="000000"/>
              </a:solidFill>
            </a:endParaRPr>
          </a:p>
          <a:p>
            <a:pPr algn="r" rtl="1">
              <a:buFont typeface="Wingdings" pitchFamily="2" charset="2"/>
              <a:buChar char="B"/>
            </a:pPr>
            <a:r>
              <a:rPr lang="fa-IR" smtClean="0">
                <a:solidFill>
                  <a:srgbClr val="000000"/>
                </a:solidFill>
              </a:rPr>
              <a:t> تجربه</a:t>
            </a:r>
          </a:p>
          <a:p>
            <a:pPr algn="r" rtl="1">
              <a:buFont typeface="Wingdings" pitchFamily="2" charset="2"/>
              <a:buChar char="B"/>
            </a:pPr>
            <a:r>
              <a:rPr lang="fa-IR" smtClean="0">
                <a:solidFill>
                  <a:srgbClr val="000000"/>
                </a:solidFill>
              </a:rPr>
              <a:t> شيوه زندگي</a:t>
            </a:r>
          </a:p>
          <a:p>
            <a:pPr algn="r" rtl="1">
              <a:buFont typeface="Wingdings" pitchFamily="2" charset="2"/>
              <a:buChar char="B"/>
            </a:pPr>
            <a:r>
              <a:rPr lang="fa-IR" smtClean="0">
                <a:solidFill>
                  <a:srgbClr val="000000"/>
                </a:solidFill>
              </a:rPr>
              <a:t> مهارت</a:t>
            </a:r>
          </a:p>
          <a:p>
            <a:pPr algn="r" rtl="1">
              <a:buFont typeface="Wingdings" pitchFamily="2" charset="2"/>
              <a:buChar char="B"/>
            </a:pPr>
            <a:r>
              <a:rPr lang="fa-IR" smtClean="0">
                <a:solidFill>
                  <a:srgbClr val="000000"/>
                </a:solidFill>
              </a:rPr>
              <a:t> خلق وخو  </a:t>
            </a:r>
          </a:p>
          <a:p>
            <a:pPr algn="r" rtl="1">
              <a:buFont typeface="Wingdings" pitchFamily="2" charset="2"/>
              <a:buChar char="B"/>
            </a:pPr>
            <a:r>
              <a:rPr lang="fa-IR" smtClean="0">
                <a:solidFill>
                  <a:srgbClr val="000000"/>
                </a:solidFill>
              </a:rPr>
              <a:t> آموزش</a:t>
            </a:r>
            <a:endParaRPr lang="en-US" smtClean="0">
              <a:solidFill>
                <a:srgbClr val="000000"/>
              </a:solidFill>
            </a:endParaRPr>
          </a:p>
          <a:p>
            <a:pPr algn="r" rtl="1">
              <a:lnSpc>
                <a:spcPct val="200000"/>
              </a:lnSpc>
              <a:buFont typeface="Wingdings" pitchFamily="2" charset="2"/>
              <a:buChar char="v"/>
            </a:pPr>
            <a:endParaRPr lang="fr-FR" sz="2800" smtClean="0">
              <a:solidFill>
                <a:srgbClr val="000000"/>
              </a:solidFill>
              <a:cs typeface="B Nazanin" pitchFamily="2" charset="-78"/>
            </a:endParaRPr>
          </a:p>
        </p:txBody>
      </p:sp>
      <p:sp>
        <p:nvSpPr>
          <p:cNvPr id="37894" name="Text Placeholder 11"/>
          <p:cNvSpPr>
            <a:spLocks noGrp="1"/>
          </p:cNvSpPr>
          <p:nvPr>
            <p:ph type="body" sz="quarter" idx="3"/>
          </p:nvPr>
        </p:nvSpPr>
        <p:spPr/>
        <p:txBody>
          <a:bodyPr/>
          <a:lstStyle/>
          <a:p>
            <a:endParaRPr lang="fa-IR" smtClean="0"/>
          </a:p>
          <a:p>
            <a:endParaRPr lang="en-US" smtClean="0"/>
          </a:p>
        </p:txBody>
      </p:sp>
      <p:sp>
        <p:nvSpPr>
          <p:cNvPr id="37895" name="Content Placeholder 12"/>
          <p:cNvSpPr>
            <a:spLocks noGrp="1"/>
          </p:cNvSpPr>
          <p:nvPr>
            <p:ph sz="quarter" idx="4"/>
          </p:nvPr>
        </p:nvSpPr>
        <p:spPr>
          <a:xfrm>
            <a:off x="5102225" y="2667000"/>
            <a:ext cx="4041775" cy="3951288"/>
          </a:xfrm>
        </p:spPr>
        <p:txBody>
          <a:bodyPr/>
          <a:lstStyle/>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a:p>
            <a:pPr>
              <a:buFont typeface="Arial" pitchFamily="34" charset="0"/>
              <a:buNone/>
            </a:pPr>
            <a:endParaRPr lang="fa-IR" smtClean="0"/>
          </a:p>
        </p:txBody>
      </p:sp>
      <p:sp>
        <p:nvSpPr>
          <p:cNvPr id="37896" name="Rectangle 5"/>
          <p:cNvSpPr>
            <a:spLocks noChangeArrowheads="1"/>
          </p:cNvSpPr>
          <p:nvPr/>
        </p:nvSpPr>
        <p:spPr bwMode="auto">
          <a:xfrm>
            <a:off x="6880225" y="2066925"/>
            <a:ext cx="180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rtl="0">
              <a:buFont typeface="Wingdings" pitchFamily="2" charset="2"/>
              <a:buNone/>
            </a:pPr>
            <a:r>
              <a:rPr lang="fa-IR" sz="2800">
                <a:solidFill>
                  <a:srgbClr val="000000"/>
                </a:solidFill>
              </a:rPr>
              <a:t>شخصيت فرد:</a:t>
            </a:r>
          </a:p>
        </p:txBody>
      </p:sp>
      <p:sp>
        <p:nvSpPr>
          <p:cNvPr id="37897" name="Rectangle 13"/>
          <p:cNvSpPr>
            <a:spLocks noChangeArrowheads="1"/>
          </p:cNvSpPr>
          <p:nvPr/>
        </p:nvSpPr>
        <p:spPr bwMode="auto">
          <a:xfrm>
            <a:off x="609600" y="2887663"/>
            <a:ext cx="4572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Wingdings" pitchFamily="2" charset="2"/>
              <a:buChar char="B"/>
            </a:pPr>
            <a:r>
              <a:rPr lang="fa-IR" sz="2400">
                <a:solidFill>
                  <a:srgbClr val="000000"/>
                </a:solidFill>
              </a:rPr>
              <a:t>روشنائي </a:t>
            </a:r>
          </a:p>
          <a:p>
            <a:pPr>
              <a:lnSpc>
                <a:spcPct val="150000"/>
              </a:lnSpc>
              <a:buFont typeface="Wingdings" pitchFamily="2" charset="2"/>
              <a:buChar char="B"/>
            </a:pPr>
            <a:r>
              <a:rPr lang="fa-IR" sz="2400">
                <a:solidFill>
                  <a:srgbClr val="000000"/>
                </a:solidFill>
              </a:rPr>
              <a:t> گرما وسرما وكيفيت هوا </a:t>
            </a:r>
          </a:p>
          <a:p>
            <a:pPr>
              <a:lnSpc>
                <a:spcPct val="150000"/>
              </a:lnSpc>
              <a:buFont typeface="Wingdings" pitchFamily="2" charset="2"/>
              <a:buChar char="B"/>
            </a:pPr>
            <a:r>
              <a:rPr lang="fa-IR" sz="2400">
                <a:solidFill>
                  <a:srgbClr val="000000"/>
                </a:solidFill>
              </a:rPr>
              <a:t> تهويه هوا</a:t>
            </a:r>
          </a:p>
          <a:p>
            <a:pPr>
              <a:lnSpc>
                <a:spcPct val="150000"/>
              </a:lnSpc>
              <a:buFont typeface="Wingdings" pitchFamily="2" charset="2"/>
              <a:buChar char="B"/>
            </a:pPr>
            <a:r>
              <a:rPr lang="fa-IR" sz="2400">
                <a:solidFill>
                  <a:srgbClr val="000000"/>
                </a:solidFill>
              </a:rPr>
              <a:t> سرپرستي</a:t>
            </a:r>
          </a:p>
          <a:p>
            <a:pPr>
              <a:lnSpc>
                <a:spcPct val="150000"/>
              </a:lnSpc>
              <a:buFont typeface="Wingdings" pitchFamily="2" charset="2"/>
              <a:buChar char="B"/>
            </a:pPr>
            <a:r>
              <a:rPr lang="fa-IR" sz="2400">
                <a:solidFill>
                  <a:srgbClr val="000000"/>
                </a:solidFill>
              </a:rPr>
              <a:t> وضع لباس</a:t>
            </a:r>
          </a:p>
          <a:p>
            <a:pPr>
              <a:lnSpc>
                <a:spcPct val="150000"/>
              </a:lnSpc>
              <a:buFont typeface="Wingdings" pitchFamily="2" charset="2"/>
              <a:buChar char="B"/>
            </a:pPr>
            <a:r>
              <a:rPr lang="fa-IR" sz="2400">
                <a:solidFill>
                  <a:srgbClr val="000000"/>
                </a:solidFill>
              </a:rPr>
              <a:t> تنبيه وپاداش و مقررات</a:t>
            </a:r>
          </a:p>
          <a:p>
            <a:pPr>
              <a:lnSpc>
                <a:spcPct val="150000"/>
              </a:lnSpc>
              <a:buFont typeface="Wingdings" pitchFamily="2" charset="2"/>
              <a:buChar char="B"/>
            </a:pPr>
            <a:r>
              <a:rPr lang="fa-IR" sz="2400">
                <a:solidFill>
                  <a:srgbClr val="000000"/>
                </a:solidFill>
              </a:rPr>
              <a:t> سرگرمي</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 calcmode="lin" valueType="num">
                                      <p:cBhvr additive="base">
                                        <p:cTn id="31"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additive="base">
                                        <p:cTn id="37"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7" end="7"/>
                                            </p:txEl>
                                          </p:spTgt>
                                        </p:tgtEl>
                                        <p:attrNameLst>
                                          <p:attrName>style.visibility</p:attrName>
                                        </p:attrNameLst>
                                      </p:cBhvr>
                                      <p:to>
                                        <p:strVal val="visible"/>
                                      </p:to>
                                    </p:set>
                                    <p:anim calcmode="lin" valueType="num">
                                      <p:cBhvr additive="base">
                                        <p:cTn id="43"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ppt\ppt\1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152400"/>
            <a:ext cx="7391400" cy="1143000"/>
          </a:xfrm>
        </p:spPr>
        <p:txBody>
          <a:bodyPr/>
          <a:lstStyle/>
          <a:p>
            <a:pPr algn="r" rtl="1">
              <a:defRPr/>
            </a:pPr>
            <a:r>
              <a:rPr lang="fa-IR" dirty="0" smtClean="0">
                <a:solidFill>
                  <a:schemeClr val="bg1"/>
                </a:solidFill>
                <a:effectLst>
                  <a:outerShdw blurRad="38100" dist="38100" dir="2700000" algn="tl">
                    <a:srgbClr val="000000">
                      <a:alpha val="43137"/>
                    </a:srgbClr>
                  </a:outerShdw>
                </a:effectLst>
                <a:cs typeface="+mn-cs"/>
              </a:rPr>
              <a:t>هنری گانت و مدیریت علمی انسانی شده</a:t>
            </a:r>
            <a:endParaRPr lang="en-US" dirty="0">
              <a:solidFill>
                <a:schemeClr val="bg1"/>
              </a:solidFill>
              <a:effectLst>
                <a:outerShdw blurRad="38100" dist="38100" dir="2700000" algn="tl">
                  <a:srgbClr val="000000">
                    <a:alpha val="43137"/>
                  </a:srgbClr>
                </a:outerShdw>
              </a:effectLst>
              <a:cs typeface="+mn-cs"/>
            </a:endParaRPr>
          </a:p>
        </p:txBody>
      </p:sp>
      <p:sp>
        <p:nvSpPr>
          <p:cNvPr id="6147" name="Espace réservé du contenu 2"/>
          <p:cNvSpPr>
            <a:spLocks noGrp="1"/>
          </p:cNvSpPr>
          <p:nvPr>
            <p:ph idx="1"/>
          </p:nvPr>
        </p:nvSpPr>
        <p:spPr>
          <a:xfrm>
            <a:off x="381000" y="2362200"/>
            <a:ext cx="8458200" cy="4191000"/>
          </a:xfrm>
        </p:spPr>
        <p:txBody>
          <a:bodyPr/>
          <a:lstStyle/>
          <a:p>
            <a:pPr algn="r" rtl="1">
              <a:buFont typeface="Arial" pitchFamily="34" charset="0"/>
              <a:buNone/>
              <a:defRPr/>
            </a:pPr>
            <a:r>
              <a:rPr lang="fa-IR" sz="3600" dirty="0" smtClean="0">
                <a:solidFill>
                  <a:schemeClr val="tx1">
                    <a:lumMod val="10000"/>
                  </a:schemeClr>
                </a:solidFill>
              </a:rPr>
              <a:t>اصول کار گانت:</a:t>
            </a:r>
          </a:p>
          <a:p>
            <a:pPr algn="r" rtl="1">
              <a:buFont typeface="Wingdings" pitchFamily="2" charset="2"/>
              <a:buChar char="B"/>
              <a:defRPr/>
            </a:pPr>
            <a:endParaRPr lang="fa-IR" sz="2400" dirty="0" smtClean="0">
              <a:solidFill>
                <a:schemeClr val="tx1">
                  <a:lumMod val="10000"/>
                </a:schemeClr>
              </a:solidFill>
            </a:endParaRPr>
          </a:p>
          <a:p>
            <a:pPr algn="r" rtl="1">
              <a:buFont typeface="Wingdings" pitchFamily="2" charset="2"/>
              <a:buChar char="B"/>
              <a:defRPr/>
            </a:pPr>
            <a:r>
              <a:rPr lang="fa-IR" sz="2400" dirty="0" smtClean="0">
                <a:solidFill>
                  <a:schemeClr val="tx1">
                    <a:lumMod val="10000"/>
                  </a:schemeClr>
                </a:solidFill>
              </a:rPr>
              <a:t>تاكيد بر علايق متقابل بين كارگر و مديريت</a:t>
            </a:r>
          </a:p>
          <a:p>
            <a:pPr algn="r" rtl="1">
              <a:buFont typeface="Wingdings" pitchFamily="2" charset="2"/>
              <a:buChar char="B"/>
              <a:defRPr/>
            </a:pPr>
            <a:r>
              <a:rPr lang="fa-IR" sz="2400" dirty="0" smtClean="0">
                <a:solidFill>
                  <a:schemeClr val="tx1">
                    <a:lumMod val="10000"/>
                  </a:schemeClr>
                </a:solidFill>
              </a:rPr>
              <a:t>انتخاب علمي سركارگران</a:t>
            </a:r>
          </a:p>
          <a:p>
            <a:pPr algn="r" rtl="1">
              <a:buFont typeface="Wingdings" pitchFamily="2" charset="2"/>
              <a:buChar char="B"/>
              <a:defRPr/>
            </a:pPr>
            <a:r>
              <a:rPr lang="fa-IR" sz="2400" dirty="0" smtClean="0">
                <a:solidFill>
                  <a:schemeClr val="tx1">
                    <a:lumMod val="10000"/>
                  </a:schemeClr>
                </a:solidFill>
              </a:rPr>
              <a:t>پرداخت مشوق براي عملكرد</a:t>
            </a:r>
          </a:p>
          <a:p>
            <a:pPr algn="r" rtl="1">
              <a:buFont typeface="Wingdings" pitchFamily="2" charset="2"/>
              <a:buChar char="B"/>
              <a:defRPr/>
            </a:pPr>
            <a:r>
              <a:rPr lang="fa-IR" sz="2400" dirty="0" smtClean="0">
                <a:solidFill>
                  <a:schemeClr val="tx1">
                    <a:lumMod val="10000"/>
                  </a:schemeClr>
                </a:solidFill>
              </a:rPr>
              <a:t>دستورالعمل هاي جزيي شده در كار</a:t>
            </a:r>
          </a:p>
          <a:p>
            <a:pPr algn="r" rtl="1">
              <a:buFont typeface="Wingdings" pitchFamily="2" charset="2"/>
              <a:buChar char="B"/>
              <a:defRPr/>
            </a:pPr>
            <a:r>
              <a:rPr lang="fa-IR" sz="2400" dirty="0" smtClean="0">
                <a:solidFill>
                  <a:schemeClr val="tx1">
                    <a:lumMod val="10000"/>
                  </a:schemeClr>
                </a:solidFill>
              </a:rPr>
              <a:t>تاكيد بر روانشناسي انساني</a:t>
            </a:r>
          </a:p>
          <a:p>
            <a:pPr algn="r" rtl="1">
              <a:buFont typeface="Wingdings" pitchFamily="2" charset="2"/>
              <a:buChar char="B"/>
              <a:defRPr/>
            </a:pPr>
            <a:r>
              <a:rPr lang="fa-IR" sz="2400" dirty="0" smtClean="0">
                <a:solidFill>
                  <a:schemeClr val="tx1">
                    <a:lumMod val="10000"/>
                  </a:schemeClr>
                </a:solidFill>
              </a:rPr>
              <a:t>تاكيد بر روش به جاي سنجش</a:t>
            </a:r>
          </a:p>
          <a:p>
            <a:pPr algn="r" rtl="1">
              <a:buFont typeface="Wingdings" pitchFamily="2" charset="2"/>
              <a:buChar char="B"/>
              <a:defRPr/>
            </a:pPr>
            <a:r>
              <a:rPr lang="fa-IR" sz="2400" dirty="0" smtClean="0">
                <a:solidFill>
                  <a:schemeClr val="tx1">
                    <a:lumMod val="10000"/>
                  </a:schemeClr>
                </a:solidFill>
              </a:rPr>
              <a:t>تاكيد بر زمان سنجي واداره برنامه ريزي و سيستم كنترل-هزينه و سهام</a:t>
            </a:r>
            <a:endParaRPr lang="en-US" sz="2400" dirty="0" smtClean="0">
              <a:solidFill>
                <a:schemeClr val="tx1">
                  <a:lumMod val="10000"/>
                </a:schemeClr>
              </a:solidFill>
            </a:endParaRPr>
          </a:p>
          <a:p>
            <a:pPr algn="r" rtl="1">
              <a:spcBef>
                <a:spcPts val="2400"/>
              </a:spcBef>
              <a:spcAft>
                <a:spcPts val="1200"/>
              </a:spcAft>
              <a:buFont typeface="Arial" pitchFamily="34" charset="0"/>
              <a:buNone/>
              <a:defRPr/>
            </a:pPr>
            <a:endParaRPr lang="en-US" sz="2000" dirty="0" smtClean="0">
              <a:solidFill>
                <a:schemeClr val="bg1">
                  <a:lumMod val="10000"/>
                </a:schemeClr>
              </a:solidFill>
            </a:endParaRPr>
          </a:p>
        </p:txBody>
      </p:sp>
      <p:pic>
        <p:nvPicPr>
          <p:cNvPr id="9" name="Picture 5" descr="gantt"/>
          <p:cNvPicPr>
            <a:picLocks noChangeAspect="1" noChangeArrowheads="1"/>
          </p:cNvPicPr>
          <p:nvPr/>
        </p:nvPicPr>
        <p:blipFill>
          <a:blip r:embed="rId3" cstate="print"/>
          <a:srcRect/>
          <a:stretch>
            <a:fillRect/>
          </a:stretch>
        </p:blipFill>
        <p:spPr bwMode="auto">
          <a:xfrm>
            <a:off x="751365" y="1905000"/>
            <a:ext cx="2906235"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 calcmode="lin" valueType="num">
                                      <p:cBhvr>
                                        <p:cTn id="12"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 calcmode="lin" valueType="num">
                                      <p:cBhvr>
                                        <p:cTn id="18"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1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 calcmode="lin" valueType="num">
                                      <p:cBhvr>
                                        <p:cTn id="24"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614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6147">
                                            <p:txEl>
                                              <p:pRg st="4" end="4"/>
                                            </p:txEl>
                                          </p:spTgt>
                                        </p:tgtEl>
                                        <p:attrNameLst>
                                          <p:attrName>style.visibility</p:attrName>
                                        </p:attrNameLst>
                                      </p:cBhvr>
                                      <p:to>
                                        <p:strVal val="visible"/>
                                      </p:to>
                                    </p:set>
                                    <p:anim calcmode="lin" valueType="num">
                                      <p:cBhvr>
                                        <p:cTn id="30"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614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6147">
                                            <p:txEl>
                                              <p:pRg st="5" end="5"/>
                                            </p:txEl>
                                          </p:spTgt>
                                        </p:tgtEl>
                                        <p:attrNameLst>
                                          <p:attrName>style.visibility</p:attrName>
                                        </p:attrNameLst>
                                      </p:cBhvr>
                                      <p:to>
                                        <p:strVal val="visible"/>
                                      </p:to>
                                    </p:set>
                                    <p:anim calcmode="lin" valueType="num">
                                      <p:cBhvr>
                                        <p:cTn id="36"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614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6147">
                                            <p:txEl>
                                              <p:pRg st="6" end="6"/>
                                            </p:txEl>
                                          </p:spTgt>
                                        </p:tgtEl>
                                        <p:attrNameLst>
                                          <p:attrName>style.visibility</p:attrName>
                                        </p:attrNameLst>
                                      </p:cBhvr>
                                      <p:to>
                                        <p:strVal val="visible"/>
                                      </p:to>
                                    </p:set>
                                    <p:anim calcmode="lin" valueType="num">
                                      <p:cBhvr>
                                        <p:cTn id="42"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6147">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6147">
                                            <p:txEl>
                                              <p:pRg st="7" end="7"/>
                                            </p:txEl>
                                          </p:spTgt>
                                        </p:tgtEl>
                                        <p:attrNameLst>
                                          <p:attrName>style.visibility</p:attrName>
                                        </p:attrNameLst>
                                      </p:cBhvr>
                                      <p:to>
                                        <p:strVal val="visible"/>
                                      </p:to>
                                    </p:set>
                                    <p:anim calcmode="lin" valueType="num">
                                      <p:cBhvr>
                                        <p:cTn id="48" dur="500" fill="hold"/>
                                        <p:tgtEl>
                                          <p:spTgt spid="6147">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6147">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nodeType="clickEffect">
                                  <p:stCondLst>
                                    <p:cond delay="0"/>
                                  </p:stCondLst>
                                  <p:childTnLst>
                                    <p:set>
                                      <p:cBhvr>
                                        <p:cTn id="53" dur="1" fill="hold">
                                          <p:stCondLst>
                                            <p:cond delay="0"/>
                                          </p:stCondLst>
                                        </p:cTn>
                                        <p:tgtEl>
                                          <p:spTgt spid="6147">
                                            <p:txEl>
                                              <p:pRg st="8" end="8"/>
                                            </p:txEl>
                                          </p:spTgt>
                                        </p:tgtEl>
                                        <p:attrNameLst>
                                          <p:attrName>style.visibility</p:attrName>
                                        </p:attrNameLst>
                                      </p:cBhvr>
                                      <p:to>
                                        <p:strVal val="visible"/>
                                      </p:to>
                                    </p:set>
                                    <p:anim calcmode="lin" valueType="num">
                                      <p:cBhvr>
                                        <p:cTn id="54" dur="500" fill="hold"/>
                                        <p:tgtEl>
                                          <p:spTgt spid="6147">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6147">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ppt\ppt\1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0"/>
            <a:ext cx="8458200" cy="1143000"/>
          </a:xfrm>
        </p:spPr>
        <p:txBody>
          <a:bodyPr/>
          <a:lstStyle/>
          <a:p>
            <a:pPr algn="r">
              <a:defRPr/>
            </a:pPr>
            <a:r>
              <a:rPr lang="fa-IR" sz="4000" b="1" dirty="0" smtClean="0">
                <a:solidFill>
                  <a:schemeClr val="tx1">
                    <a:lumMod val="10000"/>
                  </a:schemeClr>
                </a:solidFill>
                <a:cs typeface="+mn-cs"/>
              </a:rPr>
              <a:t> </a:t>
            </a:r>
            <a:br>
              <a:rPr lang="fa-IR" sz="4000" b="1" dirty="0" smtClean="0">
                <a:solidFill>
                  <a:schemeClr val="tx1">
                    <a:lumMod val="10000"/>
                  </a:schemeClr>
                </a:solidFill>
                <a:cs typeface="+mn-cs"/>
              </a:rPr>
            </a:br>
            <a:r>
              <a:rPr lang="ar-SA" sz="4000" b="1" dirty="0" smtClean="0">
                <a:solidFill>
                  <a:srgbClr val="000000"/>
                </a:solidFill>
                <a:cs typeface="+mn-cs"/>
              </a:rPr>
              <a:t>ويژگي هاي مديريت علمي:</a:t>
            </a:r>
            <a:r>
              <a:rPr lang="en-US" sz="4000" b="1" dirty="0" smtClean="0">
                <a:solidFill>
                  <a:schemeClr val="tx1">
                    <a:lumMod val="10000"/>
                  </a:schemeClr>
                </a:solidFill>
                <a:cs typeface="+mn-cs"/>
              </a:rPr>
              <a:t/>
            </a:r>
            <a:br>
              <a:rPr lang="en-US" sz="4000" b="1" dirty="0" smtClean="0">
                <a:solidFill>
                  <a:schemeClr val="tx1">
                    <a:lumMod val="10000"/>
                  </a:schemeClr>
                </a:solidFill>
                <a:cs typeface="+mn-cs"/>
              </a:rPr>
            </a:br>
            <a:endParaRPr lang="en-US" sz="4000" b="1" dirty="0">
              <a:solidFill>
                <a:schemeClr val="tx1">
                  <a:lumMod val="10000"/>
                </a:schemeClr>
              </a:solidFill>
              <a:cs typeface="+mn-cs"/>
            </a:endParaRPr>
          </a:p>
        </p:txBody>
      </p:sp>
      <p:sp>
        <p:nvSpPr>
          <p:cNvPr id="5123" name="Espace réservé du contenu 2"/>
          <p:cNvSpPr>
            <a:spLocks noGrp="1"/>
          </p:cNvSpPr>
          <p:nvPr>
            <p:ph idx="1"/>
          </p:nvPr>
        </p:nvSpPr>
        <p:spPr>
          <a:xfrm>
            <a:off x="2590800" y="1143000"/>
            <a:ext cx="6172200" cy="5257800"/>
          </a:xfrm>
        </p:spPr>
        <p:txBody>
          <a:bodyPr/>
          <a:lstStyle/>
          <a:p>
            <a:pPr algn="r" rtl="1">
              <a:lnSpc>
                <a:spcPct val="200000"/>
              </a:lnSpc>
              <a:buFont typeface="Wingdings" pitchFamily="2" charset="2"/>
              <a:buChar char="v"/>
            </a:pPr>
            <a:r>
              <a:rPr lang="ar-SA" sz="2800" smtClean="0">
                <a:solidFill>
                  <a:srgbClr val="000000"/>
                </a:solidFill>
              </a:rPr>
              <a:t>علم به جاي تجربه</a:t>
            </a:r>
            <a:endParaRPr lang="en-US" sz="2800" smtClean="0">
              <a:solidFill>
                <a:srgbClr val="000000"/>
              </a:solidFill>
            </a:endParaRPr>
          </a:p>
          <a:p>
            <a:pPr algn="r" rtl="1">
              <a:lnSpc>
                <a:spcPct val="200000"/>
              </a:lnSpc>
              <a:buFont typeface="Wingdings" pitchFamily="2" charset="2"/>
              <a:buChar char="v"/>
            </a:pPr>
            <a:r>
              <a:rPr lang="ar-SA" sz="2800" smtClean="0">
                <a:solidFill>
                  <a:srgbClr val="000000"/>
                </a:solidFill>
              </a:rPr>
              <a:t>هماهنگي به جاي افتراق</a:t>
            </a:r>
            <a:endParaRPr lang="en-US" sz="2800" smtClean="0">
              <a:solidFill>
                <a:srgbClr val="000000"/>
              </a:solidFill>
            </a:endParaRPr>
          </a:p>
          <a:p>
            <a:pPr algn="r" rtl="1">
              <a:lnSpc>
                <a:spcPct val="200000"/>
              </a:lnSpc>
              <a:buFont typeface="Wingdings" pitchFamily="2" charset="2"/>
              <a:buChar char="v"/>
            </a:pPr>
            <a:r>
              <a:rPr lang="ar-SA" sz="2800" smtClean="0">
                <a:solidFill>
                  <a:srgbClr val="000000"/>
                </a:solidFill>
              </a:rPr>
              <a:t>همكاري گروهي به جاي فردگرايي</a:t>
            </a:r>
            <a:endParaRPr lang="en-US" sz="2800" smtClean="0">
              <a:solidFill>
                <a:srgbClr val="000000"/>
              </a:solidFill>
            </a:endParaRPr>
          </a:p>
          <a:p>
            <a:pPr algn="r" rtl="1">
              <a:lnSpc>
                <a:spcPct val="200000"/>
              </a:lnSpc>
              <a:buFont typeface="Wingdings" pitchFamily="2" charset="2"/>
              <a:buChar char="v"/>
            </a:pPr>
            <a:r>
              <a:rPr lang="ar-SA" sz="2800" smtClean="0">
                <a:solidFill>
                  <a:srgbClr val="000000"/>
                </a:solidFill>
              </a:rPr>
              <a:t>حداكثرتوليدبه جاي محدوديت توليد</a:t>
            </a:r>
            <a:endParaRPr lang="en-US" sz="2800" smtClean="0">
              <a:solidFill>
                <a:srgbClr val="000000"/>
              </a:solidFill>
            </a:endParaRPr>
          </a:p>
          <a:p>
            <a:pPr algn="r" rtl="1">
              <a:lnSpc>
                <a:spcPct val="200000"/>
              </a:lnSpc>
              <a:buFont typeface="Wingdings" pitchFamily="2" charset="2"/>
              <a:buChar char="v"/>
            </a:pPr>
            <a:r>
              <a:rPr lang="ar-SA" sz="2800" smtClean="0">
                <a:solidFill>
                  <a:srgbClr val="000000"/>
                </a:solidFill>
              </a:rPr>
              <a:t>پرورش كاركنان درجهت كسب حداكثركارايي وپيشرفت فردي</a:t>
            </a:r>
            <a:endParaRPr lang="en-US" sz="2800" smtClean="0">
              <a:solidFill>
                <a:srgbClr val="000000"/>
              </a:solidFill>
            </a:endParaRPr>
          </a:p>
          <a:p>
            <a:pPr algn="r" rtl="1">
              <a:lnSpc>
                <a:spcPct val="200000"/>
              </a:lnSpc>
              <a:buFont typeface="Wingdings" pitchFamily="2" charset="2"/>
              <a:buChar char="v"/>
            </a:pPr>
            <a:endParaRPr lang="fr-FR" sz="2800" smtClean="0">
              <a:solidFill>
                <a:srgbClr val="000000"/>
              </a:solidFill>
              <a:cs typeface="B Nazanin" pitchFamily="2" charset="-78"/>
            </a:endParaRPr>
          </a:p>
        </p:txBody>
      </p:sp>
      <p:pic>
        <p:nvPicPr>
          <p:cNvPr id="39941" name="Picture 2" descr="C:\Users\fra\Desktop\clasical managment of school\ax\2-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1418">
            <a:off x="2371725" y="1450975"/>
            <a:ext cx="24765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ppt\ppt\1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391400" cy="1143000"/>
          </a:xfrm>
        </p:spPr>
        <p:txBody>
          <a:bodyPr/>
          <a:lstStyle/>
          <a:p>
            <a:pPr algn="r" rtl="1">
              <a:defRPr/>
            </a:pPr>
            <a:r>
              <a:rPr lang="fa-IR" sz="4000" b="1" dirty="0" smtClean="0">
                <a:solidFill>
                  <a:schemeClr val="bg1"/>
                </a:solidFill>
                <a:cs typeface="+mn-cs"/>
              </a:rPr>
              <a:t>مزایا </a:t>
            </a:r>
            <a:endParaRPr lang="en-US" sz="4000" b="1" dirty="0">
              <a:solidFill>
                <a:schemeClr val="bg1"/>
              </a:solidFill>
              <a:cs typeface="+mn-cs"/>
            </a:endParaRPr>
          </a:p>
        </p:txBody>
      </p:sp>
      <p:sp>
        <p:nvSpPr>
          <p:cNvPr id="6147" name="Espace réservé du contenu 2"/>
          <p:cNvSpPr>
            <a:spLocks noGrp="1"/>
          </p:cNvSpPr>
          <p:nvPr>
            <p:ph idx="1"/>
          </p:nvPr>
        </p:nvSpPr>
        <p:spPr>
          <a:xfrm>
            <a:off x="228600" y="2057400"/>
            <a:ext cx="8458200" cy="4068763"/>
          </a:xfrm>
        </p:spPr>
        <p:txBody>
          <a:bodyPr/>
          <a:lstStyle/>
          <a:p>
            <a:pPr algn="r" rtl="1">
              <a:spcBef>
                <a:spcPts val="2400"/>
              </a:spcBef>
              <a:spcAft>
                <a:spcPts val="1200"/>
              </a:spcAft>
              <a:buFont typeface="Wingdings" pitchFamily="2" charset="2"/>
              <a:buChar char="ü"/>
              <a:defRPr/>
            </a:pPr>
            <a:r>
              <a:rPr lang="ar-SA" sz="2000" dirty="0" smtClean="0">
                <a:solidFill>
                  <a:schemeClr val="bg1">
                    <a:lumMod val="10000"/>
                  </a:schemeClr>
                </a:solidFill>
              </a:rPr>
              <a:t>بهبود وضع عمومي واحدهاودستگاههاي صنعتي</a:t>
            </a:r>
            <a:r>
              <a:rPr lang="fa-IR" sz="2000" dirty="0" smtClean="0">
                <a:solidFill>
                  <a:schemeClr val="bg1">
                    <a:lumMod val="10000"/>
                  </a:schemeClr>
                </a:solidFill>
              </a:rPr>
              <a:t/>
            </a:r>
            <a:br>
              <a:rPr lang="fa-IR" sz="2000" dirty="0" smtClean="0">
                <a:solidFill>
                  <a:schemeClr val="bg1">
                    <a:lumMod val="10000"/>
                  </a:schemeClr>
                </a:solidFill>
              </a:rPr>
            </a:br>
            <a:r>
              <a:rPr lang="ar-SA" sz="2000" dirty="0" smtClean="0">
                <a:solidFill>
                  <a:schemeClr val="bg1">
                    <a:lumMod val="10000"/>
                  </a:schemeClr>
                </a:solidFill>
              </a:rPr>
              <a:t>(البته طولي نكشيد كه بهبود وضع سازمانهاي غيرصنعتي نيزموردتوجه قرارگرفت)</a:t>
            </a:r>
            <a:endParaRPr lang="en-US" sz="2000" dirty="0" smtClean="0">
              <a:solidFill>
                <a:schemeClr val="bg1">
                  <a:lumMod val="10000"/>
                </a:schemeClr>
              </a:solidFill>
            </a:endParaRPr>
          </a:p>
          <a:p>
            <a:pPr algn="r" rtl="1">
              <a:buFont typeface="Wingdings" pitchFamily="2" charset="2"/>
              <a:buChar char="ü"/>
              <a:defRPr/>
            </a:pPr>
            <a:r>
              <a:rPr lang="ar-SA" sz="2000" dirty="0" smtClean="0">
                <a:solidFill>
                  <a:schemeClr val="bg1">
                    <a:lumMod val="10000"/>
                  </a:schemeClr>
                </a:solidFill>
              </a:rPr>
              <a:t>مديران راقادرساخت كه باطرح ريزي هاي منظم وتجزيه وتحليل مداوم درتشكيل سازمان</a:t>
            </a:r>
            <a:r>
              <a:rPr lang="fa-IR" sz="2000" dirty="0" smtClean="0">
                <a:solidFill>
                  <a:schemeClr val="bg1">
                    <a:lumMod val="10000"/>
                  </a:schemeClr>
                </a:solidFill>
              </a:rPr>
              <a:t> و بهبود </a:t>
            </a:r>
            <a:r>
              <a:rPr lang="ar-SA" sz="2000" dirty="0" smtClean="0">
                <a:solidFill>
                  <a:schemeClr val="bg1">
                    <a:lumMod val="10000"/>
                  </a:schemeClr>
                </a:solidFill>
              </a:rPr>
              <a:t>روشها،</a:t>
            </a:r>
            <a:r>
              <a:rPr lang="fa-IR" sz="2000" dirty="0" smtClean="0">
                <a:solidFill>
                  <a:schemeClr val="bg1">
                    <a:lumMod val="10000"/>
                  </a:schemeClr>
                </a:solidFill>
              </a:rPr>
              <a:t> </a:t>
            </a:r>
            <a:r>
              <a:rPr lang="ar-SA" sz="2000" dirty="0" smtClean="0">
                <a:solidFill>
                  <a:schemeClr val="bg1">
                    <a:lumMod val="10000"/>
                  </a:schemeClr>
                </a:solidFill>
              </a:rPr>
              <a:t>ميزان كارايي سازمان هاي خود</a:t>
            </a:r>
            <a:r>
              <a:rPr lang="fa-IR" sz="2000" dirty="0" smtClean="0">
                <a:solidFill>
                  <a:schemeClr val="bg1">
                    <a:lumMod val="10000"/>
                  </a:schemeClr>
                </a:solidFill>
              </a:rPr>
              <a:t> </a:t>
            </a:r>
            <a:r>
              <a:rPr lang="ar-SA" sz="2000" dirty="0" smtClean="0">
                <a:solidFill>
                  <a:schemeClr val="bg1">
                    <a:lumMod val="10000"/>
                  </a:schemeClr>
                </a:solidFill>
              </a:rPr>
              <a:t>را به اندازه قابل ملاحظه اي افزايش دهند</a:t>
            </a:r>
            <a:r>
              <a:rPr lang="fa-IR" sz="2000" dirty="0" smtClean="0">
                <a:solidFill>
                  <a:schemeClr val="bg1">
                    <a:lumMod val="10000"/>
                  </a:schemeClr>
                </a:solidFill>
              </a:rPr>
              <a:t>.</a:t>
            </a:r>
            <a:endParaRPr lang="en-US" sz="2000" dirty="0">
              <a:solidFill>
                <a:schemeClr val="bg1">
                  <a:lumMod val="10000"/>
                </a:schemeClr>
              </a:solidFill>
            </a:endParaRPr>
          </a:p>
        </p:txBody>
      </p:sp>
      <p:pic>
        <p:nvPicPr>
          <p:cNvPr id="41989" name="Picture 3" descr="C:\Users\fra\Desktop\clasical managment of school\ax\imagesCA4U5Y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8588"/>
            <a:ext cx="3048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 calcmode="lin" valueType="num">
                                      <p:cBhvr>
                                        <p:cTn id="18"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614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ppt\ppt\1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274638"/>
            <a:ext cx="7315200" cy="1143000"/>
          </a:xfrm>
        </p:spPr>
        <p:txBody>
          <a:bodyPr/>
          <a:lstStyle/>
          <a:p>
            <a:pPr algn="r" rtl="1">
              <a:defRPr/>
            </a:pPr>
            <a:r>
              <a:rPr lang="fa-IR" sz="4000" b="1" dirty="0" smtClean="0">
                <a:solidFill>
                  <a:srgbClr val="FFFFFF"/>
                </a:solidFill>
                <a:cs typeface="+mn-cs"/>
              </a:rPr>
              <a:t>معایب </a:t>
            </a:r>
            <a:endParaRPr lang="en-US" sz="4000" b="1" dirty="0">
              <a:solidFill>
                <a:srgbClr val="FFFFFF"/>
              </a:solidFill>
              <a:cs typeface="+mn-cs"/>
            </a:endParaRPr>
          </a:p>
        </p:txBody>
      </p:sp>
      <p:sp>
        <p:nvSpPr>
          <p:cNvPr id="6147" name="Espace réservé du contenu 2"/>
          <p:cNvSpPr>
            <a:spLocks noGrp="1"/>
          </p:cNvSpPr>
          <p:nvPr>
            <p:ph idx="1"/>
          </p:nvPr>
        </p:nvSpPr>
        <p:spPr>
          <a:xfrm>
            <a:off x="228600" y="2027238"/>
            <a:ext cx="8686800" cy="4678362"/>
          </a:xfrm>
        </p:spPr>
        <p:txBody>
          <a:bodyPr/>
          <a:lstStyle/>
          <a:p>
            <a:pPr algn="r" rtl="1">
              <a:buClr>
                <a:srgbClr val="F68B32"/>
              </a:buClr>
              <a:buFont typeface="Wingdings" pitchFamily="2" charset="2"/>
              <a:buChar char="ü"/>
              <a:defRPr/>
            </a:pPr>
            <a:r>
              <a:rPr lang="ar-SA" sz="2000" dirty="0" smtClean="0">
                <a:solidFill>
                  <a:schemeClr val="bg1">
                    <a:lumMod val="10000"/>
                  </a:schemeClr>
                </a:solidFill>
              </a:rPr>
              <a:t>صرفاً به انگيزه هاي مادي توجه داردوبه نقش افراد و روابط آنهابايكديگركمتر پرداخته است.</a:t>
            </a:r>
            <a:endParaRPr lang="fa-IR" sz="2000" dirty="0" smtClean="0">
              <a:solidFill>
                <a:schemeClr val="bg1">
                  <a:lumMod val="10000"/>
                </a:schemeClr>
              </a:solidFill>
            </a:endParaRPr>
          </a:p>
          <a:p>
            <a:pPr algn="r" rtl="1">
              <a:buClr>
                <a:srgbClr val="F68B32"/>
              </a:buClr>
              <a:buFont typeface="Arial" pitchFamily="34" charset="0"/>
              <a:buNone/>
              <a:defRPr/>
            </a:pPr>
            <a:endParaRPr lang="fa-IR" sz="2000" dirty="0" smtClean="0">
              <a:solidFill>
                <a:schemeClr val="bg1">
                  <a:lumMod val="10000"/>
                </a:schemeClr>
              </a:solidFill>
            </a:endParaRPr>
          </a:p>
          <a:p>
            <a:pPr algn="just" rtl="1">
              <a:buClr>
                <a:srgbClr val="F68B32"/>
              </a:buClr>
              <a:buFont typeface="Wingdings" pitchFamily="2" charset="2"/>
              <a:buChar char="ü"/>
              <a:defRPr/>
            </a:pPr>
            <a:r>
              <a:rPr lang="ar-SA" sz="2000" dirty="0" smtClean="0">
                <a:solidFill>
                  <a:schemeClr val="bg1">
                    <a:lumMod val="10000"/>
                  </a:schemeClr>
                </a:solidFill>
              </a:rPr>
              <a:t>دراين مكتب اصولا</a:t>
            </a:r>
            <a:r>
              <a:rPr lang="fa-IR" sz="2000" dirty="0" smtClean="0">
                <a:solidFill>
                  <a:schemeClr val="bg1">
                    <a:lumMod val="10000"/>
                  </a:schemeClr>
                </a:solidFill>
              </a:rPr>
              <a:t>ً</a:t>
            </a:r>
            <a:r>
              <a:rPr lang="ar-SA" sz="2000" dirty="0" smtClean="0">
                <a:solidFill>
                  <a:schemeClr val="bg1">
                    <a:lumMod val="10000"/>
                  </a:schemeClr>
                </a:solidFill>
              </a:rPr>
              <a:t>ساختمان وتركيب سازمان رسمي مورد توجه مي باشد</a:t>
            </a:r>
            <a:r>
              <a:rPr lang="fa-IR" sz="2000" dirty="0" smtClean="0">
                <a:solidFill>
                  <a:schemeClr val="bg1">
                    <a:lumMod val="10000"/>
                  </a:schemeClr>
                </a:solidFill>
              </a:rPr>
              <a:t> </a:t>
            </a:r>
            <a:r>
              <a:rPr lang="ar-SA" sz="2000" dirty="0" smtClean="0">
                <a:solidFill>
                  <a:schemeClr val="bg1">
                    <a:lumMod val="10000"/>
                  </a:schemeClr>
                </a:solidFill>
              </a:rPr>
              <a:t>وبه كاركنان به صورت ابزارووسيله اي براي توليد نگريسته مي شود</a:t>
            </a:r>
            <a:r>
              <a:rPr lang="fa-IR" sz="2000" dirty="0" smtClean="0">
                <a:solidFill>
                  <a:schemeClr val="bg1">
                    <a:lumMod val="10000"/>
                  </a:schemeClr>
                </a:solidFill>
              </a:rPr>
              <a:t> </a:t>
            </a:r>
            <a:r>
              <a:rPr lang="ar-SA" sz="2000" dirty="0" smtClean="0">
                <a:solidFill>
                  <a:schemeClr val="bg1">
                    <a:lumMod val="10000"/>
                  </a:schemeClr>
                </a:solidFill>
              </a:rPr>
              <a:t>كه رفتاروكردارآنهابه آساني قابل كنترل وهدايت ا</a:t>
            </a:r>
            <a:r>
              <a:rPr lang="fa-IR" sz="2000" dirty="0" smtClean="0">
                <a:solidFill>
                  <a:schemeClr val="bg1">
                    <a:lumMod val="10000"/>
                  </a:schemeClr>
                </a:solidFill>
              </a:rPr>
              <a:t>س</a:t>
            </a:r>
            <a:r>
              <a:rPr lang="ar-SA" sz="2000" dirty="0" smtClean="0">
                <a:solidFill>
                  <a:schemeClr val="bg1">
                    <a:lumMod val="10000"/>
                  </a:schemeClr>
                </a:solidFill>
              </a:rPr>
              <a:t>ت.</a:t>
            </a:r>
            <a:endParaRPr lang="fa-IR" sz="2000" dirty="0" smtClean="0">
              <a:solidFill>
                <a:schemeClr val="bg1">
                  <a:lumMod val="10000"/>
                </a:schemeClr>
              </a:solidFill>
            </a:endParaRPr>
          </a:p>
          <a:p>
            <a:pPr algn="just" rtl="1">
              <a:buClr>
                <a:srgbClr val="F68B32"/>
              </a:buClr>
              <a:buFont typeface="Wingdings" pitchFamily="2" charset="2"/>
              <a:buChar char="ü"/>
              <a:defRPr/>
            </a:pPr>
            <a:endParaRPr lang="en-US" sz="2000" dirty="0" smtClean="0">
              <a:solidFill>
                <a:schemeClr val="bg1">
                  <a:lumMod val="10000"/>
                </a:schemeClr>
              </a:solidFill>
            </a:endParaRPr>
          </a:p>
          <a:p>
            <a:pPr algn="just" rtl="1">
              <a:buClr>
                <a:srgbClr val="F68B32"/>
              </a:buClr>
              <a:buFont typeface="Wingdings" pitchFamily="2" charset="2"/>
              <a:buChar char="ü"/>
              <a:defRPr/>
            </a:pPr>
            <a:r>
              <a:rPr lang="ar-SA" sz="2000" dirty="0" smtClean="0">
                <a:solidFill>
                  <a:srgbClr val="000000"/>
                </a:solidFill>
              </a:rPr>
              <a:t>محدوديت‌هاي‌ اعتقاد به‌ وجود يك‌ بهترين‌ راه‌ انجام‌ كار </a:t>
            </a:r>
            <a:endParaRPr lang="fa-IR" sz="2000" dirty="0" smtClean="0">
              <a:solidFill>
                <a:srgbClr val="000000"/>
              </a:solidFill>
            </a:endParaRPr>
          </a:p>
          <a:p>
            <a:pPr algn="just" rtl="1">
              <a:buClr>
                <a:srgbClr val="F68B32"/>
              </a:buClr>
              <a:buFont typeface="Wingdings" pitchFamily="2" charset="2"/>
              <a:buChar char="ü"/>
              <a:defRPr/>
            </a:pPr>
            <a:endParaRPr lang="fa-IR" sz="2000" dirty="0" smtClean="0">
              <a:solidFill>
                <a:srgbClr val="000000"/>
              </a:solidFill>
            </a:endParaRPr>
          </a:p>
          <a:p>
            <a:pPr algn="just" rtl="1">
              <a:buClr>
                <a:srgbClr val="F68B32"/>
              </a:buClr>
              <a:buFont typeface="Wingdings" pitchFamily="2" charset="2"/>
              <a:buChar char="ü"/>
              <a:defRPr/>
            </a:pPr>
            <a:r>
              <a:rPr lang="ar-SA" sz="2000" dirty="0" smtClean="0">
                <a:solidFill>
                  <a:srgbClr val="000000"/>
                </a:solidFill>
              </a:rPr>
              <a:t>افراط بيش‌ از حد در امكان‌ استفاده‌ از علم‌ </a:t>
            </a:r>
            <a:endParaRPr lang="fa-IR" sz="2000" dirty="0" smtClean="0">
              <a:solidFill>
                <a:srgbClr val="000000"/>
              </a:solidFill>
            </a:endParaRPr>
          </a:p>
          <a:p>
            <a:pPr algn="just" rtl="1">
              <a:buFont typeface="Wingdings" pitchFamily="2" charset="2"/>
              <a:buChar char="§"/>
              <a:defRPr/>
            </a:pPr>
            <a:endParaRPr lang="en-US" sz="2000" dirty="0" smtClean="0">
              <a:solidFill>
                <a:srgbClr val="000000"/>
              </a:solidFill>
            </a:endParaRPr>
          </a:p>
          <a:p>
            <a:pPr algn="r" rtl="1">
              <a:buFont typeface="Arial" pitchFamily="34" charset="0"/>
              <a:buNone/>
              <a:defRPr/>
            </a:pPr>
            <a:endParaRPr lang="fr-FR" sz="2000" dirty="0" smtClean="0">
              <a:solidFill>
                <a:schemeClr val="bg1">
                  <a:lumMod val="10000"/>
                </a:schemeClr>
              </a:solidFill>
            </a:endParaRPr>
          </a:p>
        </p:txBody>
      </p:sp>
      <p:pic>
        <p:nvPicPr>
          <p:cNvPr id="43013" name="Picture 2" descr="C:\Users\fra\Desktop\clasical managment of school\ax\outsourc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39036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 calcmode="lin" valueType="num">
                                      <p:cBhvr additive="base">
                                        <p:cTn id="2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ppt\ppt\1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0"/>
            <a:ext cx="7620000" cy="1143000"/>
          </a:xfrm>
        </p:spPr>
        <p:txBody>
          <a:bodyPr/>
          <a:lstStyle/>
          <a:p>
            <a:pPr algn="r" rtl="1">
              <a:defRPr/>
            </a:pPr>
            <a:r>
              <a:rPr lang="fa-IR" sz="4000" b="1" dirty="0" smtClean="0">
                <a:cs typeface="+mn-cs"/>
              </a:rPr>
              <a:t>گیولیک و ارویک و </a:t>
            </a:r>
            <a:r>
              <a:rPr lang="en-US" sz="4000" b="1" dirty="0" smtClean="0">
                <a:cs typeface="+mn-cs"/>
              </a:rPr>
              <a:t>POSDCORB</a:t>
            </a:r>
            <a:r>
              <a:rPr lang="fa-IR" sz="4000" b="1" dirty="0" smtClean="0">
                <a:cs typeface="+mn-cs"/>
              </a:rPr>
              <a:t> </a:t>
            </a:r>
            <a:endParaRPr lang="en-US" sz="4000" b="1" dirty="0">
              <a:cs typeface="+mn-cs"/>
            </a:endParaRPr>
          </a:p>
        </p:txBody>
      </p:sp>
      <p:sp>
        <p:nvSpPr>
          <p:cNvPr id="45060" name="Content Placeholder 4"/>
          <p:cNvSpPr>
            <a:spLocks noGrp="1"/>
          </p:cNvSpPr>
          <p:nvPr>
            <p:ph idx="1"/>
          </p:nvPr>
        </p:nvSpPr>
        <p:spPr>
          <a:xfrm>
            <a:off x="228600" y="2713038"/>
            <a:ext cx="8686800" cy="4525962"/>
          </a:xfrm>
        </p:spPr>
        <p:txBody>
          <a:bodyPr/>
          <a:lstStyle/>
          <a:p>
            <a:pPr algn="r">
              <a:buFont typeface="Arial" pitchFamily="34" charset="0"/>
              <a:buNone/>
            </a:pPr>
            <a:r>
              <a:rPr lang="fa-IR" smtClean="0">
                <a:solidFill>
                  <a:srgbClr val="000000"/>
                </a:solidFill>
              </a:rPr>
              <a:t>گيوليك و ارويك معتقد بودند كه مديريت بخش دولتي و خصوصي هيچ تفاوتي با هم ندارند و هر دو اهداف استراتژيك دارند و به دنبال كارايي بيشتر هستند و هر دو سازمان را به عنوان روشي براي دستيابي به اهدافشان توسعه مي دهند .</a:t>
            </a:r>
          </a:p>
          <a:p>
            <a:pPr algn="r"/>
            <a:endParaRPr lang="en-US" smtClean="0"/>
          </a:p>
        </p:txBody>
      </p:sp>
    </p:spTree>
  </p:cSld>
  <p:clrMapOvr>
    <a:masterClrMapping/>
  </p:clrMapOvr>
  <p:transition spd="slow">
    <p:wheel spokes="2"/>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ppt\ppt\1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0"/>
            <a:ext cx="8229600" cy="1143000"/>
          </a:xfrm>
        </p:spPr>
        <p:txBody>
          <a:bodyPr/>
          <a:lstStyle/>
          <a:p>
            <a:pPr algn="r" rtl="1">
              <a:defRPr/>
            </a:pPr>
            <a:r>
              <a:rPr lang="fa-IR" sz="4000" b="1" dirty="0" smtClean="0">
                <a:cs typeface="+mn-cs"/>
              </a:rPr>
              <a:t>گیولیک و ارویک و </a:t>
            </a:r>
            <a:r>
              <a:rPr lang="en-US" sz="4000" b="1" dirty="0" smtClean="0">
                <a:cs typeface="+mn-cs"/>
              </a:rPr>
              <a:t>POSDCORB</a:t>
            </a:r>
            <a:r>
              <a:rPr lang="fa-IR" sz="4000" b="1" dirty="0" smtClean="0">
                <a:cs typeface="+mn-cs"/>
              </a:rPr>
              <a:t> </a:t>
            </a:r>
            <a:endParaRPr lang="en-US" sz="4000" b="1" dirty="0">
              <a:cs typeface="+mn-cs"/>
            </a:endParaRPr>
          </a:p>
        </p:txBody>
      </p:sp>
      <p:pic>
        <p:nvPicPr>
          <p:cNvPr id="8" name="Picture 5" descr="posdcorb[1]"/>
          <p:cNvPicPr>
            <a:picLocks noGrp="1" noChangeAspect="1" noChangeArrowheads="1"/>
          </p:cNvPicPr>
          <p:nvPr>
            <p:ph sz="half" idx="1"/>
          </p:nvPr>
        </p:nvPicPr>
        <p:blipFill>
          <a:blip r:embed="rId3" cstate="print"/>
          <a:srcRect/>
          <a:stretch>
            <a:fillRect/>
          </a:stretch>
        </p:blipFill>
        <p:spPr>
          <a:xfrm>
            <a:off x="838200" y="1794758"/>
            <a:ext cx="2733675" cy="5063242"/>
          </a:xfrm>
          <a:effectLst>
            <a:softEdge rad="112500"/>
          </a:effectLst>
        </p:spPr>
      </p:pic>
      <p:sp>
        <p:nvSpPr>
          <p:cNvPr id="46084" name="Content Placeholder 6"/>
          <p:cNvSpPr>
            <a:spLocks noGrp="1"/>
          </p:cNvSpPr>
          <p:nvPr>
            <p:ph sz="half" idx="2"/>
          </p:nvPr>
        </p:nvSpPr>
        <p:spPr>
          <a:xfrm>
            <a:off x="4648200" y="1447800"/>
            <a:ext cx="4038600" cy="4525963"/>
          </a:xfrm>
        </p:spPr>
        <p:txBody>
          <a:bodyPr/>
          <a:lstStyle/>
          <a:p>
            <a:endParaRPr lang="en-US" smtClean="0"/>
          </a:p>
          <a:p>
            <a:pPr algn="r"/>
            <a:endParaRPr lang="en-US" smtClean="0"/>
          </a:p>
        </p:txBody>
      </p:sp>
      <p:sp>
        <p:nvSpPr>
          <p:cNvPr id="46086" name="Rectangle 8"/>
          <p:cNvSpPr>
            <a:spLocks noChangeArrowheads="1"/>
          </p:cNvSpPr>
          <p:nvPr/>
        </p:nvSpPr>
        <p:spPr bwMode="auto">
          <a:xfrm>
            <a:off x="3657600" y="1981200"/>
            <a:ext cx="4572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a:lnSpc>
                <a:spcPct val="150000"/>
              </a:lnSpc>
              <a:buFont typeface="Wingdings" pitchFamily="2" charset="2"/>
              <a:buNone/>
            </a:pPr>
            <a:r>
              <a:rPr lang="fa-IR" sz="2800">
                <a:solidFill>
                  <a:srgbClr val="000000"/>
                </a:solidFill>
              </a:rPr>
              <a:t>1. برنامه ريزي   </a:t>
            </a:r>
          </a:p>
          <a:p>
            <a:pPr rtl="0">
              <a:lnSpc>
                <a:spcPct val="150000"/>
              </a:lnSpc>
              <a:buFont typeface="Wingdings" pitchFamily="2" charset="2"/>
              <a:buNone/>
            </a:pPr>
            <a:r>
              <a:rPr lang="fa-IR" sz="2800">
                <a:solidFill>
                  <a:srgbClr val="000000"/>
                </a:solidFill>
              </a:rPr>
              <a:t>2. سازماندهي      </a:t>
            </a:r>
          </a:p>
          <a:p>
            <a:pPr rtl="0">
              <a:lnSpc>
                <a:spcPct val="150000"/>
              </a:lnSpc>
              <a:buFont typeface="Wingdings" pitchFamily="2" charset="2"/>
              <a:buNone/>
            </a:pPr>
            <a:r>
              <a:rPr lang="fa-IR" sz="2800">
                <a:solidFill>
                  <a:srgbClr val="000000"/>
                </a:solidFill>
              </a:rPr>
              <a:t>3. پرسنلي          </a:t>
            </a:r>
          </a:p>
          <a:p>
            <a:pPr rtl="0">
              <a:lnSpc>
                <a:spcPct val="150000"/>
              </a:lnSpc>
              <a:buFont typeface="Wingdings" pitchFamily="2" charset="2"/>
              <a:buNone/>
            </a:pPr>
            <a:r>
              <a:rPr lang="fa-IR" sz="2800">
                <a:solidFill>
                  <a:srgbClr val="000000"/>
                </a:solidFill>
              </a:rPr>
              <a:t>4. هدايت           </a:t>
            </a:r>
          </a:p>
          <a:p>
            <a:pPr rtl="0">
              <a:lnSpc>
                <a:spcPct val="150000"/>
              </a:lnSpc>
              <a:buFont typeface="Wingdings" pitchFamily="2" charset="2"/>
              <a:buNone/>
            </a:pPr>
            <a:r>
              <a:rPr lang="fa-IR" sz="2800">
                <a:solidFill>
                  <a:srgbClr val="000000"/>
                </a:solidFill>
              </a:rPr>
              <a:t>5. هماهنگي        </a:t>
            </a:r>
          </a:p>
          <a:p>
            <a:pPr rtl="0">
              <a:lnSpc>
                <a:spcPct val="150000"/>
              </a:lnSpc>
              <a:buFont typeface="Wingdings" pitchFamily="2" charset="2"/>
              <a:buNone/>
            </a:pPr>
            <a:r>
              <a:rPr lang="fa-IR" sz="2800">
                <a:solidFill>
                  <a:srgbClr val="000000"/>
                </a:solidFill>
              </a:rPr>
              <a:t>6. گزارش دهي    </a:t>
            </a:r>
          </a:p>
          <a:p>
            <a:pPr rtl="0">
              <a:lnSpc>
                <a:spcPct val="150000"/>
              </a:lnSpc>
              <a:buFont typeface="Wingdings" pitchFamily="2" charset="2"/>
              <a:buNone/>
            </a:pPr>
            <a:r>
              <a:rPr lang="fa-IR" sz="2800">
                <a:solidFill>
                  <a:srgbClr val="000000"/>
                </a:solidFill>
              </a:rPr>
              <a:t>7. بودجه بندي      </a:t>
            </a:r>
          </a:p>
        </p:txBody>
      </p:sp>
    </p:spTree>
  </p:cSld>
  <p:clrMapOvr>
    <a:masterClrMapping/>
  </p:clrMapOvr>
  <p:transition spd="slow">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ppt\ppt\1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re 1"/>
          <p:cNvSpPr>
            <a:spLocks noGrp="1"/>
          </p:cNvSpPr>
          <p:nvPr>
            <p:ph type="title"/>
          </p:nvPr>
        </p:nvSpPr>
        <p:spPr>
          <a:xfrm>
            <a:off x="2590800" y="152400"/>
            <a:ext cx="6248400" cy="609600"/>
          </a:xfrm>
        </p:spPr>
        <p:txBody>
          <a:bodyPr/>
          <a:lstStyle/>
          <a:p>
            <a:pPr algn="r">
              <a:defRPr/>
            </a:pPr>
            <a:r>
              <a:rPr lang="fa-IR" sz="4000" b="1" dirty="0" smtClean="0">
                <a:solidFill>
                  <a:schemeClr val="bg1">
                    <a:lumMod val="10000"/>
                  </a:schemeClr>
                </a:solidFill>
                <a:cs typeface="+mn-cs"/>
              </a:rPr>
              <a:t>نتیجه گیری: </a:t>
            </a:r>
            <a:endParaRPr lang="fr-FR" sz="4000" b="1" dirty="0" smtClean="0">
              <a:solidFill>
                <a:schemeClr val="bg1">
                  <a:lumMod val="10000"/>
                </a:schemeClr>
              </a:solidFill>
              <a:cs typeface="+mn-cs"/>
            </a:endParaRPr>
          </a:p>
        </p:txBody>
      </p:sp>
      <p:sp>
        <p:nvSpPr>
          <p:cNvPr id="6" name="Content Placeholder 5"/>
          <p:cNvSpPr>
            <a:spLocks noGrp="1"/>
          </p:cNvSpPr>
          <p:nvPr>
            <p:ph idx="1"/>
          </p:nvPr>
        </p:nvSpPr>
        <p:spPr>
          <a:xfrm>
            <a:off x="2514600" y="990600"/>
            <a:ext cx="6629400" cy="5486400"/>
          </a:xfrm>
        </p:spPr>
        <p:txBody>
          <a:bodyPr/>
          <a:lstStyle/>
          <a:p>
            <a:pPr algn="just" rtl="1">
              <a:buFont typeface="Wingdings" pitchFamily="2" charset="2"/>
              <a:buChar char="ü"/>
            </a:pPr>
            <a:r>
              <a:rPr lang="fa-IR" sz="2000" smtClean="0">
                <a:solidFill>
                  <a:srgbClr val="000000"/>
                </a:solidFill>
              </a:rPr>
              <a:t>اصول مکتب کلاسیک در اطراف این پرسش که چگونه می توان یک ساختار مطلوب بوجود آورد؟  گرد آمده است.</a:t>
            </a:r>
          </a:p>
          <a:p>
            <a:pPr algn="just" rtl="1">
              <a:buFont typeface="Arial" pitchFamily="34" charset="0"/>
              <a:buNone/>
            </a:pPr>
            <a:endParaRPr lang="fa-IR" sz="2000" smtClean="0">
              <a:solidFill>
                <a:srgbClr val="000000"/>
              </a:solidFill>
            </a:endParaRPr>
          </a:p>
          <a:p>
            <a:pPr algn="just" rtl="1">
              <a:buFont typeface="Wingdings" pitchFamily="2" charset="2"/>
              <a:buChar char="ü"/>
            </a:pPr>
            <a:r>
              <a:rPr lang="fa-IR" sz="2000" smtClean="0">
                <a:solidFill>
                  <a:srgbClr val="000000"/>
                </a:solidFill>
              </a:rPr>
              <a:t>عمومیت داشتن این اصول در هر سازمان مورد قبول واقع شده است. ساختار سازمانی با جمع کردن عناصری خارج از عنصر انسانی (عناصر مادی، کار،وظیفه،مفهوم ها و...) در یک جا تشکیل یافته و آنگاه با وارد کردن عنصر انسانی به این ساختار، رفتار او مانند یک ماشین پیش بینی شده است. </a:t>
            </a:r>
          </a:p>
          <a:p>
            <a:pPr algn="justLow" rtl="1">
              <a:buFont typeface="Wingdings" pitchFamily="2" charset="2"/>
              <a:buChar char="ü"/>
            </a:pPr>
            <a:r>
              <a:rPr lang="fa-IR" sz="2000" smtClean="0">
                <a:solidFill>
                  <a:srgbClr val="000000"/>
                </a:solidFill>
              </a:rPr>
              <a:t>مکتب كلاسيك بر تقسیم كار و تخصص ، سلسله مراتب اداري، پاداش بيشتر براي تولید بيشتر، بهبود روش‌هاي انجام هر كار، تجزیه و ساده كردن، تاكید زيادي دارد.</a:t>
            </a:r>
          </a:p>
          <a:p>
            <a:pPr algn="justLow" rtl="1">
              <a:buFont typeface="Wingdings" pitchFamily="2" charset="2"/>
              <a:buChar char="ü"/>
            </a:pPr>
            <a:endParaRPr lang="fa-IR" sz="2000" smtClean="0">
              <a:solidFill>
                <a:srgbClr val="000000"/>
              </a:solidFill>
            </a:endParaRPr>
          </a:p>
          <a:p>
            <a:pPr algn="r" rtl="1">
              <a:buFont typeface="Wingdings" pitchFamily="2" charset="2"/>
              <a:buChar char="ü"/>
            </a:pPr>
            <a:r>
              <a:rPr lang="fa-IR" sz="2000" smtClean="0">
                <a:solidFill>
                  <a:srgbClr val="000000"/>
                </a:solidFill>
              </a:rPr>
              <a:t>این </a:t>
            </a:r>
            <a:r>
              <a:rPr lang="ar-SA" sz="2000" smtClean="0">
                <a:solidFill>
                  <a:srgbClr val="000000"/>
                </a:solidFill>
              </a:rPr>
              <a:t>تئوری</a:t>
            </a:r>
            <a:r>
              <a:rPr lang="fa-IR" sz="2000" smtClean="0">
                <a:solidFill>
                  <a:srgbClr val="000000"/>
                </a:solidFill>
              </a:rPr>
              <a:t> </a:t>
            </a:r>
            <a:r>
              <a:rPr lang="ar-SA" sz="2000" smtClean="0">
                <a:solidFill>
                  <a:srgbClr val="000000"/>
                </a:solidFill>
              </a:rPr>
              <a:t>زمینه</a:t>
            </a:r>
            <a:r>
              <a:rPr lang="fa-IR" sz="2000" smtClean="0">
                <a:solidFill>
                  <a:srgbClr val="000000"/>
                </a:solidFill>
              </a:rPr>
              <a:t> </a:t>
            </a:r>
            <a:r>
              <a:rPr lang="ar-SA" sz="2000" smtClean="0">
                <a:solidFill>
                  <a:srgbClr val="000000"/>
                </a:solidFill>
              </a:rPr>
              <a:t>ساز پیشرفت اقتصادی سرمایه</a:t>
            </a:r>
            <a:r>
              <a:rPr lang="fa-IR" sz="2000" smtClean="0">
                <a:solidFill>
                  <a:srgbClr val="000000"/>
                </a:solidFill>
              </a:rPr>
              <a:t> داری شد،</a:t>
            </a:r>
            <a:r>
              <a:rPr lang="ar-SA" sz="2000" smtClean="0">
                <a:solidFill>
                  <a:srgbClr val="000000"/>
                </a:solidFill>
              </a:rPr>
              <a:t> اما</a:t>
            </a:r>
            <a:r>
              <a:rPr lang="fa-IR" sz="2000" smtClean="0">
                <a:solidFill>
                  <a:srgbClr val="000000"/>
                </a:solidFill>
              </a:rPr>
              <a:t> در عمل </a:t>
            </a:r>
            <a:r>
              <a:rPr lang="ar-SA" sz="2000" smtClean="0">
                <a:solidFill>
                  <a:srgbClr val="000000"/>
                </a:solidFill>
              </a:rPr>
              <a:t>نتوانست عدالت</a:t>
            </a:r>
            <a:r>
              <a:rPr lang="fa-IR" sz="2000" smtClean="0">
                <a:solidFill>
                  <a:srgbClr val="000000"/>
                </a:solidFill>
              </a:rPr>
              <a:t> </a:t>
            </a:r>
            <a:r>
              <a:rPr lang="ar-SA" sz="2000" smtClean="0">
                <a:solidFill>
                  <a:srgbClr val="000000"/>
                </a:solidFill>
              </a:rPr>
              <a:t>اجتماعی را برای طبقات کارگران و</a:t>
            </a:r>
            <a:r>
              <a:rPr lang="fa-IR" sz="2000" smtClean="0">
                <a:solidFill>
                  <a:srgbClr val="000000"/>
                </a:solidFill>
              </a:rPr>
              <a:t> </a:t>
            </a:r>
            <a:r>
              <a:rPr lang="ar-SA" sz="2000" smtClean="0">
                <a:solidFill>
                  <a:srgbClr val="000000"/>
                </a:solidFill>
              </a:rPr>
              <a:t>کارمندان فراهم  کند</a:t>
            </a:r>
            <a:r>
              <a:rPr lang="fa-IR" sz="2000" smtClean="0">
                <a:solidFill>
                  <a:srgbClr val="000000"/>
                </a:solidFill>
              </a:rPr>
              <a:t>.</a:t>
            </a:r>
          </a:p>
          <a:p>
            <a:pPr algn="r" rtl="1">
              <a:buFont typeface="Arial" pitchFamily="34" charset="0"/>
              <a:buNone/>
            </a:pPr>
            <a:endParaRPr lang="fa-IR" sz="2000" smtClean="0">
              <a:solidFill>
                <a:srgbClr val="000000"/>
              </a:solidFill>
            </a:endParaRPr>
          </a:p>
          <a:p>
            <a:pPr algn="r" rtl="1">
              <a:buFont typeface="Wingdings" pitchFamily="2" charset="2"/>
              <a:buChar char="ü"/>
            </a:pPr>
            <a:r>
              <a:rPr lang="ar-SA" sz="2000" smtClean="0">
                <a:solidFill>
                  <a:srgbClr val="000000"/>
                </a:solidFill>
              </a:rPr>
              <a:t>ازاینرو</a:t>
            </a:r>
            <a:r>
              <a:rPr lang="fa-IR" sz="2000" smtClean="0">
                <a:solidFill>
                  <a:srgbClr val="000000"/>
                </a:solidFill>
              </a:rPr>
              <a:t> </a:t>
            </a:r>
            <a:r>
              <a:rPr lang="ar-SA" sz="2000" smtClean="0">
                <a:solidFill>
                  <a:srgbClr val="000000"/>
                </a:solidFill>
              </a:rPr>
              <a:t>نظریات</a:t>
            </a:r>
            <a:r>
              <a:rPr lang="fa-IR" sz="2000" smtClean="0">
                <a:solidFill>
                  <a:srgbClr val="000000"/>
                </a:solidFill>
              </a:rPr>
              <a:t>،</a:t>
            </a:r>
            <a:r>
              <a:rPr lang="ar-SA" sz="2000" smtClean="0">
                <a:solidFill>
                  <a:srgbClr val="000000"/>
                </a:solidFill>
              </a:rPr>
              <a:t> تئوریها و دکترین های مکتب روابط انسانی در</a:t>
            </a:r>
            <a:r>
              <a:rPr lang="fa-IR" sz="2000" smtClean="0">
                <a:solidFill>
                  <a:srgbClr val="000000"/>
                </a:solidFill>
              </a:rPr>
              <a:t> </a:t>
            </a:r>
            <a:r>
              <a:rPr lang="ar-SA" sz="2000" smtClean="0">
                <a:solidFill>
                  <a:srgbClr val="000000"/>
                </a:solidFill>
              </a:rPr>
              <a:t>مدیریت و</a:t>
            </a:r>
            <a:r>
              <a:rPr lang="fa-IR" sz="2000" smtClean="0">
                <a:solidFill>
                  <a:srgbClr val="000000"/>
                </a:solidFill>
              </a:rPr>
              <a:t> </a:t>
            </a:r>
            <a:r>
              <a:rPr lang="ar-SA" sz="2000" smtClean="0">
                <a:solidFill>
                  <a:srgbClr val="000000"/>
                </a:solidFill>
              </a:rPr>
              <a:t>یا به  تعبیری </a:t>
            </a:r>
            <a:r>
              <a:rPr lang="ar-SA" sz="2000" u="sng" smtClean="0">
                <a:solidFill>
                  <a:srgbClr val="000000"/>
                </a:solidFill>
              </a:rPr>
              <a:t>نئو کلاسیک </a:t>
            </a:r>
            <a:r>
              <a:rPr lang="ar-SA" sz="2000" smtClean="0">
                <a:solidFill>
                  <a:srgbClr val="000000"/>
                </a:solidFill>
              </a:rPr>
              <a:t>به وجود </a:t>
            </a:r>
            <a:r>
              <a:rPr lang="fa-IR" sz="2000" smtClean="0">
                <a:solidFill>
                  <a:srgbClr val="000000"/>
                </a:solidFill>
              </a:rPr>
              <a:t>آ</a:t>
            </a:r>
            <a:r>
              <a:rPr lang="ar-SA" sz="2000" smtClean="0">
                <a:solidFill>
                  <a:srgbClr val="000000"/>
                </a:solidFill>
              </a:rPr>
              <a:t>مد</a:t>
            </a:r>
            <a:r>
              <a:rPr lang="fa-IR" sz="2000" smtClean="0">
                <a:solidFill>
                  <a:srgbClr val="000000"/>
                </a:solidFill>
              </a:rPr>
              <a:t>.</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endParaRPr lang="fa-IR" sz="3200" dirty="0" smtClean="0">
              <a:cs typeface="+mn-cs"/>
            </a:endParaRPr>
          </a:p>
        </p:txBody>
      </p:sp>
      <p:sp>
        <p:nvSpPr>
          <p:cNvPr id="10243" name="Content Placeholder 2"/>
          <p:cNvSpPr>
            <a:spLocks noGrp="1"/>
          </p:cNvSpPr>
          <p:nvPr>
            <p:ph idx="1"/>
          </p:nvPr>
        </p:nvSpPr>
        <p:spPr>
          <a:xfrm>
            <a:off x="285750" y="1214438"/>
            <a:ext cx="8501063" cy="5143500"/>
          </a:xfrm>
        </p:spPr>
        <p:txBody>
          <a:bodyPr/>
          <a:lstStyle/>
          <a:p>
            <a:r>
              <a:rPr lang="fa-IR" altLang="fa-IR" sz="2800" b="1" dirty="0" smtClean="0"/>
              <a:t>ارتباط نظريه و عمل</a:t>
            </a:r>
            <a:endParaRPr lang="en-US" altLang="fa-IR" sz="2800" dirty="0" smtClean="0"/>
          </a:p>
          <a:p>
            <a:pPr>
              <a:lnSpc>
                <a:spcPct val="200000"/>
              </a:lnSpc>
            </a:pPr>
            <a:r>
              <a:rPr lang="fa-IR" altLang="fa-IR" sz="2800" dirty="0" smtClean="0"/>
              <a:t>بين نظريه هاي مديريت و جنبه هاي كاربردي علم مديريت ارتباط متقابل وجود دارد . فرضيه ها عامل بسيار مهمي در به وجود آمدن نظريه هاي جديدند . اما، براي حل مشكلات سازماني نظريه هاي مديريت الگوي مناسبي اند كه البته با قاطعيت نبايد آنها را دنبال كرد</a:t>
            </a:r>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spTree>
    <p:extLst>
      <p:ext uri="{BB962C8B-B14F-4D97-AF65-F5344CB8AC3E}">
        <p14:creationId xmlns:p14="http://schemas.microsoft.com/office/powerpoint/2010/main" val="3620161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ppt\ppt\10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219200" y="762000"/>
            <a:ext cx="8229600" cy="1143000"/>
          </a:xfrm>
        </p:spPr>
        <p:txBody>
          <a:bodyPr/>
          <a:lstStyle/>
          <a:p>
            <a:pPr>
              <a:defRPr/>
            </a:pPr>
            <a:r>
              <a:rPr lang="fa-IR" sz="4800" dirty="0" smtClean="0">
                <a:solidFill>
                  <a:srgbClr val="000000"/>
                </a:solidFill>
                <a:effectLst>
                  <a:outerShdw blurRad="38100" dist="38100" dir="2700000" algn="tl">
                    <a:srgbClr val="000000">
                      <a:alpha val="43137"/>
                    </a:srgbClr>
                  </a:outerShdw>
                </a:effectLst>
              </a:rPr>
              <a:t>با تشکر از حسن توجه شما</a:t>
            </a:r>
            <a:endParaRPr lang="en-US" sz="4800" dirty="0">
              <a:solidFill>
                <a:srgbClr val="000000"/>
              </a:solidFill>
              <a:effectLst>
                <a:outerShdw blurRad="38100" dist="38100" dir="2700000" algn="tl">
                  <a:srgbClr val="000000">
                    <a:alpha val="43137"/>
                  </a:srgbClr>
                </a:outerShdw>
              </a:effectLst>
            </a:endParaRPr>
          </a:p>
        </p:txBody>
      </p:sp>
      <p:pic>
        <p:nvPicPr>
          <p:cNvPr id="50180" name="Picture 2" descr="C:\Users\leila\Desktop\untitledddddd.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33600" y="2209800"/>
            <a:ext cx="7010400" cy="4648200"/>
          </a:xfrm>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endParaRPr lang="fa-IR" sz="3200" dirty="0" smtClean="0">
              <a:cs typeface="+mn-cs"/>
            </a:endParaRPr>
          </a:p>
        </p:txBody>
      </p:sp>
      <p:sp>
        <p:nvSpPr>
          <p:cNvPr id="12291" name="Content Placeholder 2"/>
          <p:cNvSpPr>
            <a:spLocks noGrp="1"/>
          </p:cNvSpPr>
          <p:nvPr>
            <p:ph idx="1"/>
          </p:nvPr>
        </p:nvSpPr>
        <p:spPr>
          <a:xfrm>
            <a:off x="285750" y="1214438"/>
            <a:ext cx="8501063" cy="5143500"/>
          </a:xfrm>
        </p:spPr>
        <p:txBody>
          <a:bodyPr/>
          <a:lstStyle/>
          <a:p>
            <a:r>
              <a:rPr lang="ar-SA" altLang="fa-IR" sz="2800" b="1" dirty="0" smtClean="0"/>
              <a:t>وظايف‌ مديريت‌ </a:t>
            </a:r>
            <a:endParaRPr lang="fa-IR" altLang="fa-IR" sz="2800" b="1" dirty="0" smtClean="0"/>
          </a:p>
          <a:p>
            <a:endParaRPr lang="fa-IR" altLang="fa-IR" sz="2800" b="1" dirty="0"/>
          </a:p>
          <a:p>
            <a:endParaRPr lang="en-US" altLang="fa-IR" sz="2800" dirty="0" smtClean="0"/>
          </a:p>
          <a:p>
            <a:r>
              <a:rPr lang="fa-IR" altLang="fa-IR" sz="2800" dirty="0" smtClean="0"/>
              <a:t>در مورد تعداد وظايف مديران اتفاق نظر وجود ندارد</a:t>
            </a:r>
          </a:p>
          <a:p>
            <a:pPr marL="0" indent="0">
              <a:buNone/>
            </a:pPr>
            <a:r>
              <a:rPr lang="fa-IR" altLang="fa-IR" sz="2800" dirty="0" smtClean="0"/>
              <a:t> </a:t>
            </a:r>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spTree>
    <p:extLst>
      <p:ext uri="{BB962C8B-B14F-4D97-AF65-F5344CB8AC3E}">
        <p14:creationId xmlns:p14="http://schemas.microsoft.com/office/powerpoint/2010/main" val="412779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endParaRPr lang="fa-IR" sz="3200" dirty="0" smtClean="0">
              <a:cs typeface="+mn-cs"/>
            </a:endParaRPr>
          </a:p>
        </p:txBody>
      </p:sp>
      <p:sp>
        <p:nvSpPr>
          <p:cNvPr id="14339" name="Content Placeholder 2"/>
          <p:cNvSpPr>
            <a:spLocks noGrp="1"/>
          </p:cNvSpPr>
          <p:nvPr>
            <p:ph idx="1"/>
          </p:nvPr>
        </p:nvSpPr>
        <p:spPr>
          <a:xfrm>
            <a:off x="285750" y="1214438"/>
            <a:ext cx="8501063" cy="5143500"/>
          </a:xfrm>
        </p:spPr>
        <p:txBody>
          <a:bodyPr/>
          <a:lstStyle/>
          <a:p>
            <a:pPr eaLnBrk="1" hangingPunct="1">
              <a:buFont typeface="Arial" panose="020B0604020202020204" pitchFamily="34" charset="0"/>
              <a:buNone/>
            </a:pPr>
            <a:endParaRPr lang="fa-IR" altLang="fa-IR" sz="7200" smtClean="0"/>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pic>
        <p:nvPicPr>
          <p:cNvPr id="14341" name="Diagram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357313"/>
            <a:ext cx="45005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594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1">
            <a:normAutofit/>
          </a:bodyPr>
          <a:lstStyle/>
          <a:p>
            <a:pPr eaLnBrk="1" fontAlgn="auto" hangingPunct="1">
              <a:spcAft>
                <a:spcPts val="0"/>
              </a:spcAft>
              <a:defRPr/>
            </a:pPr>
            <a:r>
              <a:rPr lang="ar-SA" altLang="fa-IR" sz="2800" b="1" dirty="0">
                <a:solidFill>
                  <a:prstClr val="black"/>
                </a:solidFill>
                <a:ea typeface="+mn-ea"/>
                <a:cs typeface="Arial" panose="020B0604020202020204" pitchFamily="34" charset="0"/>
              </a:rPr>
              <a:t>سطوح‌ مديريت‌</a:t>
            </a:r>
            <a:endParaRPr lang="fa-IR" sz="3200" dirty="0" smtClean="0">
              <a:cs typeface="+mn-cs"/>
            </a:endParaRPr>
          </a:p>
        </p:txBody>
      </p:sp>
      <p:sp>
        <p:nvSpPr>
          <p:cNvPr id="16387" name="Content Placeholder 2"/>
          <p:cNvSpPr>
            <a:spLocks noGrp="1"/>
          </p:cNvSpPr>
          <p:nvPr>
            <p:ph idx="1"/>
          </p:nvPr>
        </p:nvSpPr>
        <p:spPr>
          <a:xfrm>
            <a:off x="285750" y="714376"/>
            <a:ext cx="8501063" cy="5643562"/>
          </a:xfrm>
        </p:spPr>
        <p:txBody>
          <a:bodyPr/>
          <a:lstStyle/>
          <a:p>
            <a:endParaRPr lang="en-US" altLang="fa-IR" sz="2800" dirty="0" smtClean="0"/>
          </a:p>
          <a:p>
            <a:r>
              <a:rPr lang="ar-SA" altLang="fa-IR" sz="2800" dirty="0" smtClean="0"/>
              <a:t>امروزه‌ سه‌ سطح‌  عالي‌ ؛  مياني‌  و  سرپرستي‌ (عملياتي‌</a:t>
            </a:r>
            <a:r>
              <a:rPr lang="fa-IR" altLang="fa-IR" sz="2800" dirty="0" smtClean="0"/>
              <a:t> =اجرایی= پایه</a:t>
            </a:r>
            <a:r>
              <a:rPr lang="ar-SA" altLang="fa-IR" sz="2800" dirty="0" smtClean="0"/>
              <a:t>)  براي‌  طبقه‌ بندي‌  سطوح‌ مديريت‌ در نظر مي‌گيرند.</a:t>
            </a:r>
            <a:endParaRPr lang="en-US" altLang="fa-IR" sz="2800" dirty="0" smtClean="0"/>
          </a:p>
          <a:p>
            <a:pPr eaLnBrk="1" hangingPunct="1">
              <a:buFont typeface="Arial" panose="020B0604020202020204" pitchFamily="34" charset="0"/>
              <a:buNone/>
            </a:pPr>
            <a:endParaRPr lang="fa-IR" altLang="fa-IR" sz="2800" dirty="0" smtClean="0"/>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285999" y="2948169"/>
            <a:ext cx="5066877" cy="3909831"/>
          </a:xfrm>
          <a:prstGeom prst="rect">
            <a:avLst/>
          </a:prstGeom>
        </p:spPr>
      </p:pic>
    </p:spTree>
    <p:extLst>
      <p:ext uri="{BB962C8B-B14F-4D97-AF65-F5344CB8AC3E}">
        <p14:creationId xmlns:p14="http://schemas.microsoft.com/office/powerpoint/2010/main" val="4271094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50"/>
          </a:xfrm>
        </p:spPr>
        <p:txBody>
          <a:bodyPr rtlCol="1">
            <a:normAutofit/>
          </a:bodyPr>
          <a:lstStyle/>
          <a:p>
            <a:pPr eaLnBrk="1" fontAlgn="auto" hangingPunct="1">
              <a:spcAft>
                <a:spcPts val="0"/>
              </a:spcAft>
              <a:defRPr/>
            </a:pPr>
            <a:endParaRPr lang="fa-IR" sz="3200" dirty="0" smtClean="0">
              <a:cs typeface="+mn-cs"/>
            </a:endParaRPr>
          </a:p>
        </p:txBody>
      </p:sp>
      <p:sp>
        <p:nvSpPr>
          <p:cNvPr id="18435" name="Content Placeholder 2"/>
          <p:cNvSpPr>
            <a:spLocks noGrp="1"/>
          </p:cNvSpPr>
          <p:nvPr>
            <p:ph idx="1"/>
          </p:nvPr>
        </p:nvSpPr>
        <p:spPr>
          <a:xfrm>
            <a:off x="285750" y="1214438"/>
            <a:ext cx="8501063" cy="5143500"/>
          </a:xfrm>
        </p:spPr>
        <p:txBody>
          <a:bodyPr/>
          <a:lstStyle/>
          <a:p>
            <a:pPr eaLnBrk="1" hangingPunct="1">
              <a:buFont typeface="Arial" panose="020B0604020202020204" pitchFamily="34" charset="0"/>
              <a:buNone/>
            </a:pPr>
            <a:endParaRPr lang="fa-IR" altLang="fa-IR" sz="2800" smtClean="0"/>
          </a:p>
        </p:txBody>
      </p:sp>
      <p:sp>
        <p:nvSpPr>
          <p:cNvPr id="4" name="Footer Placeholder 3"/>
          <p:cNvSpPr>
            <a:spLocks noGrp="1"/>
          </p:cNvSpPr>
          <p:nvPr>
            <p:ph type="ftr" sz="quarter" idx="11"/>
          </p:nvPr>
        </p:nvSpPr>
        <p:spPr/>
        <p:txBody>
          <a:bodyPr/>
          <a:lstStyle/>
          <a:p>
            <a:pPr>
              <a:defRPr/>
            </a:pPr>
            <a:r>
              <a:rPr lang="en-US" b="1">
                <a:solidFill>
                  <a:prstClr val="black">
                    <a:tint val="75000"/>
                  </a:prstClr>
                </a:solidFill>
              </a:rPr>
              <a:t>1</a:t>
            </a:r>
            <a:endParaRPr lang="fa-IR" b="1" dirty="0">
              <a:solidFill>
                <a:prstClr val="black">
                  <a:tint val="75000"/>
                </a:prstClr>
              </a:solidFill>
              <a:cs typeface="Times New Roman" panose="02020603050405020304" pitchFamily="18" charset="0"/>
            </a:endParaRPr>
          </a:p>
        </p:txBody>
      </p:sp>
      <p:pic>
        <p:nvPicPr>
          <p:cNvPr id="18437" name="Diagram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785938"/>
            <a:ext cx="6221412"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5832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105</Template>
  <TotalTime>3151</TotalTime>
  <Words>2744</Words>
  <Application>Microsoft Office PowerPoint</Application>
  <PresentationFormat>On-screen Show (4:3)</PresentationFormat>
  <Paragraphs>326</Paragraphs>
  <Slides>50</Slides>
  <Notes>12</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Clarity</vt:lpstr>
      <vt:lpstr>بسم الله الرحمن الرحیم      </vt:lpstr>
      <vt:lpstr>منابع مورد استفاده:  1-مدیریت عمومی        دکتر سید مهدی الوانی 2-اصول مدیریت            دکتر علی رضائیان 3- مدیریت عمومی            دکتر علی علاقه بند 4- مبانی سازمان ومدیریت     دکترعلی رضاییان </vt:lpstr>
      <vt:lpstr>مقدمه</vt:lpstr>
      <vt:lpstr>چگونگی ظهور سازمانها ومدیریت</vt:lpstr>
      <vt:lpstr>PowerPoint Presentation</vt:lpstr>
      <vt:lpstr>PowerPoint Presentation</vt:lpstr>
      <vt:lpstr>PowerPoint Presentation</vt:lpstr>
      <vt:lpstr>سطوح‌ مديريت‌</vt:lpstr>
      <vt:lpstr>PowerPoint Presentation</vt:lpstr>
      <vt:lpstr>PowerPoint Presentation</vt:lpstr>
      <vt:lpstr>تفاوت مهارت هاي مديران</vt:lpstr>
      <vt:lpstr>نقش‌هاي‌ مديريت‌</vt:lpstr>
      <vt:lpstr>PowerPoint Presentation</vt:lpstr>
      <vt:lpstr>مدیریت علم یا هنر؟</vt:lpstr>
      <vt:lpstr>تئوری های مدیریت</vt:lpstr>
      <vt:lpstr>مفاهیم</vt:lpstr>
      <vt:lpstr>مراحل توسعه مدیریت</vt:lpstr>
      <vt:lpstr>دیدگاه‌های قبل از کلاسیک </vt:lpstr>
      <vt:lpstr>چارلز بابیج </vt:lpstr>
      <vt:lpstr>آدام اسميت </vt:lpstr>
      <vt:lpstr>تئوری کلاسیک مدیریت</vt:lpstr>
      <vt:lpstr>تئوری کلاسیک مدیریت</vt:lpstr>
      <vt:lpstr>اصول بنیادی</vt:lpstr>
      <vt:lpstr>تئوری بروکراسی وبر</vt:lpstr>
      <vt:lpstr>تعریف بروکراسی (دیوان سالاری): </vt:lpstr>
      <vt:lpstr>ویژگی های مدل ایده‌آل بروکراسی وبر</vt:lpstr>
      <vt:lpstr>                     ؟ </vt:lpstr>
      <vt:lpstr>سه نوع پایگاه قدرت </vt:lpstr>
      <vt:lpstr>مزایا</vt:lpstr>
      <vt:lpstr>معایب</vt:lpstr>
      <vt:lpstr>تئوری اداری فایول </vt:lpstr>
      <vt:lpstr>تقسيم بندي وظایف در سازمان</vt:lpstr>
      <vt:lpstr>عناصر تئوری اداری فایول </vt:lpstr>
      <vt:lpstr>اصول چهارده گانه تئوری اداری فایول</vt:lpstr>
      <vt:lpstr>اصول تئوری اداری فایول</vt:lpstr>
      <vt:lpstr>اصول تئوری اداری فایول</vt:lpstr>
      <vt:lpstr>اصول تئوری اداری فایول</vt:lpstr>
      <vt:lpstr>تفاوت نظریه فایول با بروکراسی وبر </vt:lpstr>
      <vt:lpstr>تئوری مدیریت علمی تیلور</vt:lpstr>
      <vt:lpstr>معرفی و دیدگاه تیلور</vt:lpstr>
      <vt:lpstr>گیلبرت ها (فرانک گیلبرت و لیلیان گیلبرت)             و نظریه مدیریت علمی</vt:lpstr>
      <vt:lpstr> قدرت توليد </vt:lpstr>
      <vt:lpstr>هنری گانت و مدیریت علمی انسانی شده</vt:lpstr>
      <vt:lpstr>  ويژگي هاي مديريت علمي: </vt:lpstr>
      <vt:lpstr>مزایا </vt:lpstr>
      <vt:lpstr>معایب </vt:lpstr>
      <vt:lpstr>گیولیک و ارویک و POSDCORB </vt:lpstr>
      <vt:lpstr>گیولیک و ارویک و POSDCORB </vt:lpstr>
      <vt:lpstr>نتیجه گیری: </vt:lpstr>
      <vt:lpstr>با تشکر از حسن توجه شما</vt:lpstr>
    </vt:vector>
  </TitlesOfParts>
  <Company>NismO Games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تئوری مدیریت کلاسیک</dc:title>
  <dc:creator>Farid Saeedi</dc:creator>
  <cp:lastModifiedBy>Nasimi</cp:lastModifiedBy>
  <cp:revision>247</cp:revision>
  <dcterms:created xsi:type="dcterms:W3CDTF">2012-03-05T09:20:40Z</dcterms:created>
  <dcterms:modified xsi:type="dcterms:W3CDTF">2020-03-14T08:07:39Z</dcterms:modified>
</cp:coreProperties>
</file>