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varScale="1">
        <p:scale>
          <a:sx n="69" d="100"/>
          <a:sy n="69" d="100"/>
        </p:scale>
        <p:origin x="-141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2D9AD47-2CE1-4912-B24D-AE20AE8393A3}" type="datetimeFigureOut">
              <a:rPr lang="en-US" smtClean="0"/>
              <a:pPr/>
              <a:t>3/11/2020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A76A1FC-0B45-4E9A-8C44-327887F80AE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2F328D4-3970-41E1-AA81-B414C2A1A7F3}" type="datetimeFigureOut">
              <a:rPr lang="en-US" smtClean="0"/>
              <a:pPr/>
              <a:t>3/11/2020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1358EA-1472-4852-A72E-9A6B915EDCD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F328D4-3970-41E1-AA81-B414C2A1A7F3}" type="datetimeFigureOut">
              <a:rPr lang="en-US" smtClean="0"/>
              <a:pPr/>
              <a:t>3/11/2020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1358EA-1472-4852-A72E-9A6B915EDCD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F328D4-3970-41E1-AA81-B414C2A1A7F3}" type="datetimeFigureOut">
              <a:rPr lang="en-US" smtClean="0"/>
              <a:pPr/>
              <a:t>3/11/2020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1358EA-1472-4852-A72E-9A6B915EDCD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F328D4-3970-41E1-AA81-B414C2A1A7F3}" type="datetimeFigureOut">
              <a:rPr lang="en-US" smtClean="0"/>
              <a:pPr/>
              <a:t>3/11/2020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1358EA-1472-4852-A72E-9A6B915EDCD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2F328D4-3970-41E1-AA81-B414C2A1A7F3}" type="datetimeFigureOut">
              <a:rPr lang="en-US" smtClean="0"/>
              <a:pPr/>
              <a:t>3/11/2020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1358EA-1472-4852-A72E-9A6B915EDCD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2F328D4-3970-41E1-AA81-B414C2A1A7F3}" type="datetimeFigureOut">
              <a:rPr lang="en-US" smtClean="0"/>
              <a:pPr/>
              <a:t>3/11/2020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1358EA-1472-4852-A72E-9A6B915EDCD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2F328D4-3970-41E1-AA81-B414C2A1A7F3}" type="datetimeFigureOut">
              <a:rPr lang="en-US" smtClean="0"/>
              <a:pPr/>
              <a:t>3/11/2020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61358EA-1472-4852-A72E-9A6B915EDCD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2F328D4-3970-41E1-AA81-B414C2A1A7F3}" type="datetimeFigureOut">
              <a:rPr lang="en-US" smtClean="0"/>
              <a:pPr/>
              <a:t>3/11/2020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1358EA-1472-4852-A72E-9A6B915EDCD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F328D4-3970-41E1-AA81-B414C2A1A7F3}" type="datetimeFigureOut">
              <a:rPr lang="en-US" smtClean="0"/>
              <a:pPr/>
              <a:t>3/11/2020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61358EA-1472-4852-A72E-9A6B915EDCD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2F328D4-3970-41E1-AA81-B414C2A1A7F3}" type="datetimeFigureOut">
              <a:rPr lang="en-US" smtClean="0"/>
              <a:pPr/>
              <a:t>3/11/2020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1358EA-1472-4852-A72E-9A6B915EDCD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2F328D4-3970-41E1-AA81-B414C2A1A7F3}" type="datetimeFigureOut">
              <a:rPr lang="en-US" smtClean="0"/>
              <a:pPr/>
              <a:t>3/11/2020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1358EA-1472-4852-A72E-9A6B915EDCD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F328D4-3970-41E1-AA81-B414C2A1A7F3}" type="datetimeFigureOut">
              <a:rPr lang="en-US" smtClean="0"/>
              <a:pPr/>
              <a:t>3/11/2020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1358EA-1472-4852-A72E-9A6B915EDCD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hyperlink" Target="&#1581;&#1587;&#1575;&#1576;&#1583;&#1575;&#1585;&#1740;%20&#1605;&#1740;&#1575;&#1606;&#1607;%20%201.ppt" TargetMode="External"/><Relationship Id="rId2" Type="http://schemas.openxmlformats.org/officeDocument/2006/relationships/slide" Target="slide4.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sina\Desktop\37351081517069117923.gif"/>
          <p:cNvPicPr>
            <a:picLocks noChangeAspect="1" noChangeArrowheads="1" noCrop="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043608" y="411510"/>
            <a:ext cx="7200800" cy="4169618"/>
          </a:xfrm>
          <a:prstGeom prst="rect">
            <a:avLst/>
          </a:prstGeom>
          <a:noFill/>
          <a:extLst>
            <a:ext uri="{909E8E84-426E-40DD-AFC4-6F175D3DCCD1}">
              <a14:hiddenFill xmlns=""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4"/>
          <p:cNvSpPr>
            <a:spLocks noChangeArrowheads="1"/>
          </p:cNvSpPr>
          <p:nvPr/>
        </p:nvSpPr>
        <p:spPr bwMode="auto">
          <a:xfrm>
            <a:off x="2555875" y="0"/>
            <a:ext cx="5256213" cy="720725"/>
          </a:xfrm>
          <a:prstGeom prst="ellipse">
            <a:avLst/>
          </a:prstGeom>
          <a:solidFill>
            <a:srgbClr val="00CCFF"/>
          </a:solidFill>
          <a:ln w="9525">
            <a:solidFill>
              <a:srgbClr val="FFFF00"/>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rtl="0">
              <a:buClrTx/>
              <a:buFontTx/>
              <a:buNone/>
            </a:pPr>
            <a:r>
              <a:rPr lang="fa-IR" sz="3600" i="1" dirty="0">
                <a:solidFill>
                  <a:srgbClr val="FF0000"/>
                </a:solidFill>
                <a:latin typeface="Arial" panose="020B0604020202020204" pitchFamily="34" charset="0"/>
              </a:rPr>
              <a:t>الف- مفاهیم بنیادی حسابداری :</a:t>
            </a:r>
            <a:endParaRPr lang="en-US" sz="3600" i="1" dirty="0">
              <a:solidFill>
                <a:srgbClr val="FF0000"/>
              </a:solidFill>
              <a:latin typeface="Arial" panose="020B0604020202020204" pitchFamily="34" charset="0"/>
            </a:endParaRPr>
          </a:p>
        </p:txBody>
      </p:sp>
      <p:sp>
        <p:nvSpPr>
          <p:cNvPr id="3" name="Text Box 9"/>
          <p:cNvSpPr txBox="1">
            <a:spLocks noChangeArrowheads="1"/>
          </p:cNvSpPr>
          <p:nvPr/>
        </p:nvSpPr>
        <p:spPr bwMode="auto">
          <a:xfrm>
            <a:off x="0" y="981075"/>
            <a:ext cx="9144000" cy="692497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r" rtl="0">
              <a:spcBef>
                <a:spcPct val="50000"/>
              </a:spcBef>
              <a:buClrTx/>
              <a:buFontTx/>
              <a:buNone/>
            </a:pPr>
            <a:r>
              <a:rPr lang="fa-IR" sz="2800" dirty="0">
                <a:solidFill>
                  <a:srgbClr val="00B050"/>
                </a:solidFill>
                <a:latin typeface="Arial" panose="020B0604020202020204" pitchFamily="34" charset="0"/>
              </a:rPr>
              <a:t>1- فرض تفکیک شخصیت : </a:t>
            </a:r>
            <a:r>
              <a:rPr lang="fa-IR" sz="2800" dirty="0">
                <a:latin typeface="Arial" panose="020B0604020202020204" pitchFamily="34" charset="0"/>
              </a:rPr>
              <a:t>هر واحد اقتصادی به عنوان یک واحد مستقل از   مالک یا مالکان آن و نیز جدا از موسسات دیگر در نظر گرفته می شود.</a:t>
            </a:r>
          </a:p>
          <a:p>
            <a:pPr algn="r" rtl="0">
              <a:spcBef>
                <a:spcPct val="50000"/>
              </a:spcBef>
              <a:buClrTx/>
              <a:buFontTx/>
              <a:buNone/>
            </a:pPr>
            <a:r>
              <a:rPr lang="fa-IR" sz="2800" dirty="0">
                <a:solidFill>
                  <a:srgbClr val="00B050"/>
                </a:solidFill>
                <a:latin typeface="Arial" panose="020B0604020202020204" pitchFamily="34" charset="0"/>
              </a:rPr>
              <a:t>2-فرض تداوم فعالیت :</a:t>
            </a:r>
            <a:r>
              <a:rPr lang="fa-IR" sz="2800" dirty="0">
                <a:latin typeface="Arial" panose="020B0604020202020204" pitchFamily="34" charset="0"/>
              </a:rPr>
              <a:t> واحد اقتصادی تا آینده قابل پیش بینی به فعالیت های   خود ادامه خواهد داد، مگر انکه عکس آن ثابت شود. طبقه بندی و اندازه     گیری صورتهای مالی متاثر از اصل مزبور می باشد.</a:t>
            </a:r>
          </a:p>
          <a:p>
            <a:pPr algn="r" rtl="0">
              <a:spcBef>
                <a:spcPct val="50000"/>
              </a:spcBef>
              <a:buClrTx/>
              <a:buFontTx/>
              <a:buNone/>
            </a:pPr>
            <a:r>
              <a:rPr lang="fa-IR" sz="2800" dirty="0">
                <a:solidFill>
                  <a:srgbClr val="00B050"/>
                </a:solidFill>
                <a:latin typeface="Arial" panose="020B0604020202020204" pitchFamily="34" charset="0"/>
              </a:rPr>
              <a:t>3- فرض واحد اندازه گیری : </a:t>
            </a:r>
            <a:r>
              <a:rPr lang="fa-IR" sz="2800" dirty="0">
                <a:latin typeface="Arial" panose="020B0604020202020204" pitchFamily="34" charset="0"/>
              </a:rPr>
              <a:t>کلیه رویدادهای مالی بر حسب واحد پول مورد   سنجش قرار گیرد.</a:t>
            </a:r>
          </a:p>
          <a:p>
            <a:pPr algn="r" rtl="0">
              <a:spcBef>
                <a:spcPct val="50000"/>
              </a:spcBef>
              <a:buClrTx/>
              <a:buFontTx/>
              <a:buNone/>
            </a:pPr>
            <a:r>
              <a:rPr lang="fa-IR" sz="2800" dirty="0">
                <a:solidFill>
                  <a:srgbClr val="00B050"/>
                </a:solidFill>
                <a:latin typeface="Arial" panose="020B0604020202020204" pitchFamily="34" charset="0"/>
              </a:rPr>
              <a:t>4- فرض دوره مالی : </a:t>
            </a:r>
            <a:r>
              <a:rPr lang="fa-IR" sz="2800" dirty="0">
                <a:latin typeface="Arial" panose="020B0604020202020204" pitchFamily="34" charset="0"/>
              </a:rPr>
              <a:t>تقسیم عمر یک واحد اقتصادی به دوره های زمانی      نسبتا کوتاه به نام دوره مالی جهت امکان ارزیابی و قابلیت مقایسه </a:t>
            </a:r>
            <a:r>
              <a:rPr lang="fa-IR" sz="2800" dirty="0" smtClean="0">
                <a:latin typeface="Arial" panose="020B0604020202020204" pitchFamily="34" charset="0"/>
              </a:rPr>
              <a:t>نتایج.</a:t>
            </a:r>
          </a:p>
          <a:p>
            <a:pPr algn="r">
              <a:spcBef>
                <a:spcPct val="50000"/>
              </a:spcBef>
              <a:buClrTx/>
              <a:buFontTx/>
              <a:buNone/>
            </a:pPr>
            <a:r>
              <a:rPr lang="fa-IR" sz="2800" dirty="0" smtClean="0">
                <a:solidFill>
                  <a:srgbClr val="00B050"/>
                </a:solidFill>
                <a:latin typeface="Arial" panose="020B0604020202020204" pitchFamily="34" charset="0"/>
              </a:rPr>
              <a:t>5- فرض تعهدی : </a:t>
            </a:r>
            <a:r>
              <a:rPr lang="fa-IR" sz="2800" dirty="0" smtClean="0">
                <a:latin typeface="Arial" panose="020B0604020202020204" pitchFamily="34" charset="0"/>
              </a:rPr>
              <a:t>درآمدها و هزینه ها به محض تحقق ثبت گردد.</a:t>
            </a:r>
          </a:p>
          <a:p>
            <a:pPr algn="r">
              <a:spcBef>
                <a:spcPct val="50000"/>
              </a:spcBef>
              <a:buClrTx/>
              <a:buFontTx/>
              <a:buNone/>
            </a:pPr>
            <a:r>
              <a:rPr lang="fa-IR" sz="2400" dirty="0" smtClean="0">
                <a:latin typeface="Arial" panose="020B0604020202020204" pitchFamily="34" charset="0"/>
              </a:rPr>
              <a:t> </a:t>
            </a:r>
            <a:br>
              <a:rPr lang="fa-IR" sz="2400" dirty="0" smtClean="0">
                <a:latin typeface="Arial" panose="020B0604020202020204" pitchFamily="34" charset="0"/>
              </a:rPr>
            </a:br>
            <a:endParaRPr lang="fa-IR" sz="2400" dirty="0" smtClean="0">
              <a:latin typeface="Arial" panose="020B0604020202020204" pitchFamily="34" charset="0"/>
            </a:endParaRPr>
          </a:p>
          <a:p>
            <a:pPr algn="r" rtl="0">
              <a:spcBef>
                <a:spcPct val="50000"/>
              </a:spcBef>
              <a:buClrTx/>
              <a:buFontTx/>
              <a:buNone/>
            </a:pPr>
            <a:endParaRPr lang="en-US" sz="2800" dirty="0">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385" decel="100000"/>
                                        <p:tgtEl>
                                          <p:spTgt spid="2"/>
                                        </p:tgtEl>
                                      </p:cBhvr>
                                    </p:animEffect>
                                    <p:animScale>
                                      <p:cBhvr>
                                        <p:cTn id="8" dur="385" decel="100000"/>
                                        <p:tgtEl>
                                          <p:spTgt spid="2"/>
                                        </p:tgtEl>
                                      </p:cBhvr>
                                      <p:from x="10000" y="10000"/>
                                      <p:to x="200000" y="450000"/>
                                    </p:animScale>
                                    <p:animScale>
                                      <p:cBhvr>
                                        <p:cTn id="9" dur="615" accel="100000" fill="hold">
                                          <p:stCondLst>
                                            <p:cond delay="385"/>
                                          </p:stCondLst>
                                        </p:cTn>
                                        <p:tgtEl>
                                          <p:spTgt spid="2"/>
                                        </p:tgtEl>
                                      </p:cBhvr>
                                      <p:from x="200000" y="450000"/>
                                      <p:to x="100000" y="100000"/>
                                    </p:animScale>
                                    <p:set>
                                      <p:cBhvr>
                                        <p:cTn id="10" dur="385" fill="hold"/>
                                        <p:tgtEl>
                                          <p:spTgt spid="2"/>
                                        </p:tgtEl>
                                        <p:attrNameLst>
                                          <p:attrName>ppt_x</p:attrName>
                                        </p:attrNameLst>
                                      </p:cBhvr>
                                      <p:to>
                                        <p:strVal val="(0.5)"/>
                                      </p:to>
                                    </p:set>
                                    <p:anim from="(0.5)" to="(#ppt_x)" calcmode="lin" valueType="num">
                                      <p:cBhvr>
                                        <p:cTn id="11" dur="615" accel="100000" fill="hold">
                                          <p:stCondLst>
                                            <p:cond delay="385"/>
                                          </p:stCondLst>
                                        </p:cTn>
                                        <p:tgtEl>
                                          <p:spTgt spid="2"/>
                                        </p:tgtEl>
                                        <p:attrNameLst>
                                          <p:attrName>ppt_x</p:attrName>
                                        </p:attrNameLst>
                                      </p:cBhvr>
                                    </p:anim>
                                    <p:set>
                                      <p:cBhvr>
                                        <p:cTn id="12" dur="385" fill="hold"/>
                                        <p:tgtEl>
                                          <p:spTgt spid="2"/>
                                        </p:tgtEl>
                                        <p:attrNameLst>
                                          <p:attrName>ppt_y</p:attrName>
                                        </p:attrNameLst>
                                      </p:cBhvr>
                                      <p:to>
                                        <p:strVal val="(#ppt_y+0.4)"/>
                                      </p:to>
                                    </p:set>
                                    <p:anim from="(#ppt_y+0.4)" to="(#ppt_y)" calcmode="lin" valueType="num">
                                      <p:cBhvr>
                                        <p:cTn id="13" dur="615" accel="100000" fill="hold">
                                          <p:stCondLst>
                                            <p:cond delay="385"/>
                                          </p:stCondLst>
                                        </p:cTn>
                                        <p:tgtEl>
                                          <p:spTgt spid="2"/>
                                        </p:tgtEl>
                                        <p:attrNameLst>
                                          <p:attrName>ppt_y</p:attrName>
                                        </p:attrNameLst>
                                      </p:cBhvr>
                                    </p:anim>
                                  </p:childTnLst>
                                </p:cTn>
                              </p:par>
                            </p:childTnLst>
                          </p:cTn>
                        </p:par>
                        <p:par>
                          <p:cTn id="14" fill="hold">
                            <p:stCondLst>
                              <p:cond delay="1000"/>
                            </p:stCondLst>
                            <p:childTnLst>
                              <p:par>
                                <p:cTn id="15" presetID="34" presetClass="entr" presetSubtype="0" fill="hold" nodeType="after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 from="(-#ppt_w/2)" to="(#ppt_x)" calcmode="lin" valueType="num">
                                      <p:cBhvr>
                                        <p:cTn id="17" dur="600" fill="hold">
                                          <p:stCondLst>
                                            <p:cond delay="0"/>
                                          </p:stCondLst>
                                        </p:cTn>
                                        <p:tgtEl>
                                          <p:spTgt spid="3">
                                            <p:txEl>
                                              <p:pRg st="0" end="0"/>
                                            </p:txEl>
                                          </p:spTgt>
                                        </p:tgtEl>
                                        <p:attrNameLst>
                                          <p:attrName>ppt_x</p:attrName>
                                        </p:attrNameLst>
                                      </p:cBhvr>
                                    </p:anim>
                                    <p:anim from="0" to="-1.0" calcmode="lin" valueType="num">
                                      <p:cBhvr>
                                        <p:cTn id="18" dur="200" decel="50000" autoRev="1" fill="hold">
                                          <p:stCondLst>
                                            <p:cond delay="600"/>
                                          </p:stCondLst>
                                        </p:cTn>
                                        <p:tgtEl>
                                          <p:spTgt spid="3">
                                            <p:txEl>
                                              <p:pRg st="0" end="0"/>
                                            </p:txEl>
                                          </p:spTgt>
                                        </p:tgtEl>
                                        <p:attrNameLst>
                                          <p:attrName>xshear</p:attrName>
                                        </p:attrNameLst>
                                      </p:cBhvr>
                                    </p:anim>
                                    <p:animScale>
                                      <p:cBhvr>
                                        <p:cTn id="19" dur="200" decel="100000" autoRev="1" fill="hold">
                                          <p:stCondLst>
                                            <p:cond delay="600"/>
                                          </p:stCondLst>
                                        </p:cTn>
                                        <p:tgtEl>
                                          <p:spTgt spid="3">
                                            <p:txEl>
                                              <p:pRg st="0" end="0"/>
                                            </p:txEl>
                                          </p:spTgt>
                                        </p:tgtEl>
                                      </p:cBhvr>
                                      <p:from x="100000" y="100000"/>
                                      <p:to x="80000" y="100000"/>
                                    </p:animScale>
                                    <p:anim by="(#ppt_h/3+#ppt_w*0.1)" calcmode="lin" valueType="num">
                                      <p:cBhvr additive="sum">
                                        <p:cTn id="20" dur="200" decel="100000" autoRev="1" fill="hold">
                                          <p:stCondLst>
                                            <p:cond delay="600"/>
                                          </p:stCondLst>
                                        </p:cTn>
                                        <p:tgtEl>
                                          <p:spTgt spid="3">
                                            <p:txEl>
                                              <p:pRg st="0" end="0"/>
                                            </p:txEl>
                                          </p:spTgt>
                                        </p:tgtEl>
                                        <p:attrNameLst>
                                          <p:attrName>ppt_x</p:attrName>
                                        </p:attrNameLst>
                                      </p:cBhvr>
                                    </p:anim>
                                  </p:childTnLst>
                                </p:cTn>
                              </p:par>
                            </p:childTnLst>
                          </p:cTn>
                        </p:par>
                        <p:par>
                          <p:cTn id="21" fill="hold">
                            <p:stCondLst>
                              <p:cond delay="2000"/>
                            </p:stCondLst>
                            <p:childTnLst>
                              <p:par>
                                <p:cTn id="22" presetID="34" presetClass="entr" presetSubtype="0" fill="hold" nodeType="after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 from="(-#ppt_w/2)" to="(#ppt_x)" calcmode="lin" valueType="num">
                                      <p:cBhvr>
                                        <p:cTn id="24" dur="600" fill="hold">
                                          <p:stCondLst>
                                            <p:cond delay="0"/>
                                          </p:stCondLst>
                                        </p:cTn>
                                        <p:tgtEl>
                                          <p:spTgt spid="3">
                                            <p:txEl>
                                              <p:pRg st="1" end="1"/>
                                            </p:txEl>
                                          </p:spTgt>
                                        </p:tgtEl>
                                        <p:attrNameLst>
                                          <p:attrName>ppt_x</p:attrName>
                                        </p:attrNameLst>
                                      </p:cBhvr>
                                    </p:anim>
                                    <p:anim from="0" to="-1.0" calcmode="lin" valueType="num">
                                      <p:cBhvr>
                                        <p:cTn id="25" dur="200" decel="50000" autoRev="1" fill="hold">
                                          <p:stCondLst>
                                            <p:cond delay="600"/>
                                          </p:stCondLst>
                                        </p:cTn>
                                        <p:tgtEl>
                                          <p:spTgt spid="3">
                                            <p:txEl>
                                              <p:pRg st="1" end="1"/>
                                            </p:txEl>
                                          </p:spTgt>
                                        </p:tgtEl>
                                        <p:attrNameLst>
                                          <p:attrName>xshear</p:attrName>
                                        </p:attrNameLst>
                                      </p:cBhvr>
                                    </p:anim>
                                    <p:animScale>
                                      <p:cBhvr>
                                        <p:cTn id="26" dur="200" decel="100000" autoRev="1" fill="hold">
                                          <p:stCondLst>
                                            <p:cond delay="600"/>
                                          </p:stCondLst>
                                        </p:cTn>
                                        <p:tgtEl>
                                          <p:spTgt spid="3">
                                            <p:txEl>
                                              <p:pRg st="1" end="1"/>
                                            </p:txEl>
                                          </p:spTgt>
                                        </p:tgtEl>
                                      </p:cBhvr>
                                      <p:from x="100000" y="100000"/>
                                      <p:to x="80000" y="100000"/>
                                    </p:animScale>
                                    <p:anim by="(#ppt_h/3+#ppt_w*0.1)" calcmode="lin" valueType="num">
                                      <p:cBhvr additive="sum">
                                        <p:cTn id="27" dur="200" decel="100000" autoRev="1" fill="hold">
                                          <p:stCondLst>
                                            <p:cond delay="600"/>
                                          </p:stCondLst>
                                        </p:cTn>
                                        <p:tgtEl>
                                          <p:spTgt spid="3">
                                            <p:txEl>
                                              <p:pRg st="1" end="1"/>
                                            </p:txEl>
                                          </p:spTgt>
                                        </p:tgtEl>
                                        <p:attrNameLst>
                                          <p:attrName>ppt_x</p:attrName>
                                        </p:attrNameLst>
                                      </p:cBhvr>
                                    </p:anim>
                                  </p:childTnLst>
                                </p:cTn>
                              </p:par>
                            </p:childTnLst>
                          </p:cTn>
                        </p:par>
                        <p:par>
                          <p:cTn id="28" fill="hold">
                            <p:stCondLst>
                              <p:cond delay="3000"/>
                            </p:stCondLst>
                            <p:childTnLst>
                              <p:par>
                                <p:cTn id="29" presetID="34" presetClass="entr" presetSubtype="0" fill="hold" nodeType="after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 from="(-#ppt_w/2)" to="(#ppt_x)" calcmode="lin" valueType="num">
                                      <p:cBhvr>
                                        <p:cTn id="31" dur="600" fill="hold">
                                          <p:stCondLst>
                                            <p:cond delay="0"/>
                                          </p:stCondLst>
                                        </p:cTn>
                                        <p:tgtEl>
                                          <p:spTgt spid="3">
                                            <p:txEl>
                                              <p:pRg st="2" end="2"/>
                                            </p:txEl>
                                          </p:spTgt>
                                        </p:tgtEl>
                                        <p:attrNameLst>
                                          <p:attrName>ppt_x</p:attrName>
                                        </p:attrNameLst>
                                      </p:cBhvr>
                                    </p:anim>
                                    <p:anim from="0" to="-1.0" calcmode="lin" valueType="num">
                                      <p:cBhvr>
                                        <p:cTn id="32" dur="200" decel="50000" autoRev="1" fill="hold">
                                          <p:stCondLst>
                                            <p:cond delay="600"/>
                                          </p:stCondLst>
                                        </p:cTn>
                                        <p:tgtEl>
                                          <p:spTgt spid="3">
                                            <p:txEl>
                                              <p:pRg st="2" end="2"/>
                                            </p:txEl>
                                          </p:spTgt>
                                        </p:tgtEl>
                                        <p:attrNameLst>
                                          <p:attrName>xshear</p:attrName>
                                        </p:attrNameLst>
                                      </p:cBhvr>
                                    </p:anim>
                                    <p:animScale>
                                      <p:cBhvr>
                                        <p:cTn id="33" dur="200" decel="100000" autoRev="1" fill="hold">
                                          <p:stCondLst>
                                            <p:cond delay="600"/>
                                          </p:stCondLst>
                                        </p:cTn>
                                        <p:tgtEl>
                                          <p:spTgt spid="3">
                                            <p:txEl>
                                              <p:pRg st="2" end="2"/>
                                            </p:txEl>
                                          </p:spTgt>
                                        </p:tgtEl>
                                      </p:cBhvr>
                                      <p:from x="100000" y="100000"/>
                                      <p:to x="80000" y="100000"/>
                                    </p:animScale>
                                    <p:anim by="(#ppt_h/3+#ppt_w*0.1)" calcmode="lin" valueType="num">
                                      <p:cBhvr additive="sum">
                                        <p:cTn id="34" dur="200" decel="100000" autoRev="1" fill="hold">
                                          <p:stCondLst>
                                            <p:cond delay="600"/>
                                          </p:stCondLst>
                                        </p:cTn>
                                        <p:tgtEl>
                                          <p:spTgt spid="3">
                                            <p:txEl>
                                              <p:pRg st="2" end="2"/>
                                            </p:txEl>
                                          </p:spTgt>
                                        </p:tgtEl>
                                        <p:attrNameLst>
                                          <p:attrName>ppt_x</p:attrName>
                                        </p:attrNameLst>
                                      </p:cBhvr>
                                    </p:anim>
                                  </p:childTnLst>
                                </p:cTn>
                              </p:par>
                            </p:childTnLst>
                          </p:cTn>
                        </p:par>
                        <p:par>
                          <p:cTn id="35" fill="hold">
                            <p:stCondLst>
                              <p:cond delay="4000"/>
                            </p:stCondLst>
                            <p:childTnLst>
                              <p:par>
                                <p:cTn id="36" presetID="34" presetClass="entr" presetSubtype="0" fill="hold" nodeType="afterEffect">
                                  <p:stCondLst>
                                    <p:cond delay="0"/>
                                  </p:stCondLst>
                                  <p:childTnLst>
                                    <p:set>
                                      <p:cBhvr>
                                        <p:cTn id="37" dur="1" fill="hold">
                                          <p:stCondLst>
                                            <p:cond delay="0"/>
                                          </p:stCondLst>
                                        </p:cTn>
                                        <p:tgtEl>
                                          <p:spTgt spid="3">
                                            <p:txEl>
                                              <p:pRg st="3" end="3"/>
                                            </p:txEl>
                                          </p:spTgt>
                                        </p:tgtEl>
                                        <p:attrNameLst>
                                          <p:attrName>style.visibility</p:attrName>
                                        </p:attrNameLst>
                                      </p:cBhvr>
                                      <p:to>
                                        <p:strVal val="visible"/>
                                      </p:to>
                                    </p:set>
                                    <p:anim from="(-#ppt_w/2)" to="(#ppt_x)" calcmode="lin" valueType="num">
                                      <p:cBhvr>
                                        <p:cTn id="38" dur="600" fill="hold">
                                          <p:stCondLst>
                                            <p:cond delay="0"/>
                                          </p:stCondLst>
                                        </p:cTn>
                                        <p:tgtEl>
                                          <p:spTgt spid="3">
                                            <p:txEl>
                                              <p:pRg st="3" end="3"/>
                                            </p:txEl>
                                          </p:spTgt>
                                        </p:tgtEl>
                                        <p:attrNameLst>
                                          <p:attrName>ppt_x</p:attrName>
                                        </p:attrNameLst>
                                      </p:cBhvr>
                                    </p:anim>
                                    <p:anim from="0" to="-1.0" calcmode="lin" valueType="num">
                                      <p:cBhvr>
                                        <p:cTn id="39" dur="200" decel="50000" autoRev="1" fill="hold">
                                          <p:stCondLst>
                                            <p:cond delay="600"/>
                                          </p:stCondLst>
                                        </p:cTn>
                                        <p:tgtEl>
                                          <p:spTgt spid="3">
                                            <p:txEl>
                                              <p:pRg st="3" end="3"/>
                                            </p:txEl>
                                          </p:spTgt>
                                        </p:tgtEl>
                                        <p:attrNameLst>
                                          <p:attrName>xshear</p:attrName>
                                        </p:attrNameLst>
                                      </p:cBhvr>
                                    </p:anim>
                                    <p:animScale>
                                      <p:cBhvr>
                                        <p:cTn id="40" dur="200" decel="100000" autoRev="1" fill="hold">
                                          <p:stCondLst>
                                            <p:cond delay="600"/>
                                          </p:stCondLst>
                                        </p:cTn>
                                        <p:tgtEl>
                                          <p:spTgt spid="3">
                                            <p:txEl>
                                              <p:pRg st="3" end="3"/>
                                            </p:txEl>
                                          </p:spTgt>
                                        </p:tgtEl>
                                      </p:cBhvr>
                                      <p:from x="100000" y="100000"/>
                                      <p:to x="80000" y="100000"/>
                                    </p:animScale>
                                    <p:anim by="(#ppt_h/3+#ppt_w*0.1)" calcmode="lin" valueType="num">
                                      <p:cBhvr additive="sum">
                                        <p:cTn id="41" dur="200" decel="100000" autoRev="1" fill="hold">
                                          <p:stCondLst>
                                            <p:cond delay="600"/>
                                          </p:stCondLst>
                                        </p:cTn>
                                        <p:tgtEl>
                                          <p:spTgt spid="3">
                                            <p:txEl>
                                              <p:pRg st="3" end="3"/>
                                            </p:txEl>
                                          </p:spTgt>
                                        </p:tgtEl>
                                        <p:attrNameLst>
                                          <p:attrName>ppt_x</p:attrName>
                                        </p:attrNameLst>
                                      </p:cBhvr>
                                    </p:anim>
                                  </p:childTnLst>
                                </p:cTn>
                              </p:par>
                            </p:childTnLst>
                          </p:cTn>
                        </p:par>
                        <p:par>
                          <p:cTn id="42" fill="hold">
                            <p:stCondLst>
                              <p:cond delay="5000"/>
                            </p:stCondLst>
                            <p:childTnLst>
                              <p:par>
                                <p:cTn id="43" presetID="34" presetClass="entr" presetSubtype="0" fill="hold" nodeType="afterEffect">
                                  <p:stCondLst>
                                    <p:cond delay="0"/>
                                  </p:stCondLst>
                                  <p:childTnLst>
                                    <p:set>
                                      <p:cBhvr>
                                        <p:cTn id="44" dur="1" fill="hold">
                                          <p:stCondLst>
                                            <p:cond delay="0"/>
                                          </p:stCondLst>
                                        </p:cTn>
                                        <p:tgtEl>
                                          <p:spTgt spid="3">
                                            <p:txEl>
                                              <p:pRg st="4" end="4"/>
                                            </p:txEl>
                                          </p:spTgt>
                                        </p:tgtEl>
                                        <p:attrNameLst>
                                          <p:attrName>style.visibility</p:attrName>
                                        </p:attrNameLst>
                                      </p:cBhvr>
                                      <p:to>
                                        <p:strVal val="visible"/>
                                      </p:to>
                                    </p:set>
                                    <p:anim from="(-#ppt_w/2)" to="(#ppt_x)" calcmode="lin" valueType="num">
                                      <p:cBhvr>
                                        <p:cTn id="45" dur="600" fill="hold">
                                          <p:stCondLst>
                                            <p:cond delay="0"/>
                                          </p:stCondLst>
                                        </p:cTn>
                                        <p:tgtEl>
                                          <p:spTgt spid="3">
                                            <p:txEl>
                                              <p:pRg st="4" end="4"/>
                                            </p:txEl>
                                          </p:spTgt>
                                        </p:tgtEl>
                                        <p:attrNameLst>
                                          <p:attrName>ppt_x</p:attrName>
                                        </p:attrNameLst>
                                      </p:cBhvr>
                                    </p:anim>
                                    <p:anim from="0" to="-1.0" calcmode="lin" valueType="num">
                                      <p:cBhvr>
                                        <p:cTn id="46" dur="200" decel="50000" autoRev="1" fill="hold">
                                          <p:stCondLst>
                                            <p:cond delay="600"/>
                                          </p:stCondLst>
                                        </p:cTn>
                                        <p:tgtEl>
                                          <p:spTgt spid="3">
                                            <p:txEl>
                                              <p:pRg st="4" end="4"/>
                                            </p:txEl>
                                          </p:spTgt>
                                        </p:tgtEl>
                                        <p:attrNameLst>
                                          <p:attrName>xshear</p:attrName>
                                        </p:attrNameLst>
                                      </p:cBhvr>
                                    </p:anim>
                                    <p:animScale>
                                      <p:cBhvr>
                                        <p:cTn id="47" dur="200" decel="100000" autoRev="1" fill="hold">
                                          <p:stCondLst>
                                            <p:cond delay="600"/>
                                          </p:stCondLst>
                                        </p:cTn>
                                        <p:tgtEl>
                                          <p:spTgt spid="3">
                                            <p:txEl>
                                              <p:pRg st="4" end="4"/>
                                            </p:txEl>
                                          </p:spTgt>
                                        </p:tgtEl>
                                      </p:cBhvr>
                                      <p:from x="100000" y="100000"/>
                                      <p:to x="80000" y="100000"/>
                                    </p:animScale>
                                    <p:anim by="(#ppt_h/3+#ppt_w*0.1)" calcmode="lin" valueType="num">
                                      <p:cBhvr additive="sum">
                                        <p:cTn id="48" dur="200" decel="100000" autoRev="1" fill="hold">
                                          <p:stCondLst>
                                            <p:cond delay="600"/>
                                          </p:stCondLst>
                                        </p:cTn>
                                        <p:tgtEl>
                                          <p:spTgt spid="3">
                                            <p:txEl>
                                              <p:pRg st="4" end="4"/>
                                            </p:txEl>
                                          </p:spTgt>
                                        </p:tgtEl>
                                        <p:attrNameLst>
                                          <p:attrName>ppt_x</p:attrName>
                                        </p:attrNameLst>
                                      </p:cBhvr>
                                    </p:anim>
                                  </p:childTnLst>
                                </p:cTn>
                              </p:par>
                            </p:childTnLst>
                          </p:cTn>
                        </p:par>
                        <p:par>
                          <p:cTn id="49" fill="hold">
                            <p:stCondLst>
                              <p:cond delay="6000"/>
                            </p:stCondLst>
                            <p:childTnLst>
                              <p:par>
                                <p:cTn id="50" presetID="34" presetClass="entr" presetSubtype="0" fill="hold" nodeType="afterEffect">
                                  <p:stCondLst>
                                    <p:cond delay="0"/>
                                  </p:stCondLst>
                                  <p:childTnLst>
                                    <p:set>
                                      <p:cBhvr>
                                        <p:cTn id="51" dur="1" fill="hold">
                                          <p:stCondLst>
                                            <p:cond delay="0"/>
                                          </p:stCondLst>
                                        </p:cTn>
                                        <p:tgtEl>
                                          <p:spTgt spid="3">
                                            <p:txEl>
                                              <p:pRg st="5" end="5"/>
                                            </p:txEl>
                                          </p:spTgt>
                                        </p:tgtEl>
                                        <p:attrNameLst>
                                          <p:attrName>style.visibility</p:attrName>
                                        </p:attrNameLst>
                                      </p:cBhvr>
                                      <p:to>
                                        <p:strVal val="visible"/>
                                      </p:to>
                                    </p:set>
                                    <p:anim from="(-#ppt_w/2)" to="(#ppt_x)" calcmode="lin" valueType="num">
                                      <p:cBhvr>
                                        <p:cTn id="52" dur="600" fill="hold">
                                          <p:stCondLst>
                                            <p:cond delay="0"/>
                                          </p:stCondLst>
                                        </p:cTn>
                                        <p:tgtEl>
                                          <p:spTgt spid="3">
                                            <p:txEl>
                                              <p:pRg st="5" end="5"/>
                                            </p:txEl>
                                          </p:spTgt>
                                        </p:tgtEl>
                                        <p:attrNameLst>
                                          <p:attrName>ppt_x</p:attrName>
                                        </p:attrNameLst>
                                      </p:cBhvr>
                                    </p:anim>
                                    <p:anim from="0" to="-1.0" calcmode="lin" valueType="num">
                                      <p:cBhvr>
                                        <p:cTn id="53" dur="200" decel="50000" autoRev="1" fill="hold">
                                          <p:stCondLst>
                                            <p:cond delay="600"/>
                                          </p:stCondLst>
                                        </p:cTn>
                                        <p:tgtEl>
                                          <p:spTgt spid="3">
                                            <p:txEl>
                                              <p:pRg st="5" end="5"/>
                                            </p:txEl>
                                          </p:spTgt>
                                        </p:tgtEl>
                                        <p:attrNameLst>
                                          <p:attrName>xshear</p:attrName>
                                        </p:attrNameLst>
                                      </p:cBhvr>
                                    </p:anim>
                                    <p:animScale>
                                      <p:cBhvr>
                                        <p:cTn id="54" dur="200" decel="100000" autoRev="1" fill="hold">
                                          <p:stCondLst>
                                            <p:cond delay="600"/>
                                          </p:stCondLst>
                                        </p:cTn>
                                        <p:tgtEl>
                                          <p:spTgt spid="3">
                                            <p:txEl>
                                              <p:pRg st="5" end="5"/>
                                            </p:txEl>
                                          </p:spTgt>
                                        </p:tgtEl>
                                      </p:cBhvr>
                                      <p:from x="100000" y="100000"/>
                                      <p:to x="80000" y="100000"/>
                                    </p:animScale>
                                    <p:anim by="(#ppt_h/3+#ppt_w*0.1)" calcmode="lin" valueType="num">
                                      <p:cBhvr additive="sum">
                                        <p:cTn id="55" dur="200" decel="100000" autoRev="1" fill="hold">
                                          <p:stCondLst>
                                            <p:cond delay="600"/>
                                          </p:stCondLst>
                                        </p:cTn>
                                        <p:tgtEl>
                                          <p:spTgt spid="3">
                                            <p:txEl>
                                              <p:pRg st="5" end="5"/>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4"/>
          <p:cNvSpPr>
            <a:spLocks noChangeArrowheads="1"/>
          </p:cNvSpPr>
          <p:nvPr/>
        </p:nvSpPr>
        <p:spPr bwMode="auto">
          <a:xfrm>
            <a:off x="2987824" y="188640"/>
            <a:ext cx="3744912" cy="1150937"/>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rtl="0">
              <a:buClrTx/>
              <a:buFontTx/>
              <a:buNone/>
            </a:pPr>
            <a:r>
              <a:rPr lang="fa-IR" sz="3600" i="1" dirty="0">
                <a:solidFill>
                  <a:srgbClr val="FF0000"/>
                </a:solidFill>
                <a:latin typeface="Arial" panose="020B0604020202020204" pitchFamily="34" charset="0"/>
              </a:rPr>
              <a:t>ب-اصول حسابداری:</a:t>
            </a:r>
            <a:endParaRPr lang="en-US" sz="3600" i="1" dirty="0">
              <a:solidFill>
                <a:srgbClr val="FF0000"/>
              </a:solidFill>
              <a:latin typeface="Arial" panose="020B0604020202020204" pitchFamily="34" charset="0"/>
            </a:endParaRPr>
          </a:p>
        </p:txBody>
      </p:sp>
      <p:sp>
        <p:nvSpPr>
          <p:cNvPr id="3" name="Text Box 6"/>
          <p:cNvSpPr txBox="1">
            <a:spLocks noChangeArrowheads="1"/>
          </p:cNvSpPr>
          <p:nvPr/>
        </p:nvSpPr>
        <p:spPr bwMode="auto">
          <a:xfrm>
            <a:off x="0" y="1340769"/>
            <a:ext cx="8964613" cy="55172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algn="r">
              <a:spcBef>
                <a:spcPct val="50000"/>
              </a:spcBef>
              <a:buClrTx/>
              <a:buFontTx/>
              <a:buNone/>
            </a:pPr>
            <a:r>
              <a:rPr lang="fa-IR" sz="2400" b="0" dirty="0">
                <a:solidFill>
                  <a:srgbClr val="00B050"/>
                </a:solidFill>
                <a:latin typeface="Arial" panose="020B0604020202020204" pitchFamily="34" charset="0"/>
              </a:rPr>
              <a:t> </a:t>
            </a:r>
            <a:r>
              <a:rPr lang="fa-IR" sz="2400" dirty="0">
                <a:solidFill>
                  <a:srgbClr val="00B050"/>
                </a:solidFill>
                <a:latin typeface="Arial" panose="020B0604020202020204" pitchFamily="34" charset="0"/>
              </a:rPr>
              <a:t>1- </a:t>
            </a:r>
            <a:r>
              <a:rPr lang="fa-IR" sz="2800" i="1" dirty="0">
                <a:solidFill>
                  <a:srgbClr val="00B050"/>
                </a:solidFill>
                <a:latin typeface="Arial" panose="020B0604020202020204" pitchFamily="34" charset="0"/>
              </a:rPr>
              <a:t>اصل بهای تمام شده :</a:t>
            </a:r>
            <a:r>
              <a:rPr lang="en-US" sz="2800" i="1" dirty="0">
                <a:solidFill>
                  <a:srgbClr val="00B050"/>
                </a:solidFill>
                <a:latin typeface="Arial" panose="020B0604020202020204" pitchFamily="34" charset="0"/>
              </a:rPr>
              <a:t> </a:t>
            </a:r>
            <a:r>
              <a:rPr lang="fa-IR" sz="2800" i="1" dirty="0">
                <a:solidFill>
                  <a:srgbClr val="00B050"/>
                </a:solidFill>
                <a:latin typeface="Arial" panose="020B0604020202020204" pitchFamily="34" charset="0"/>
              </a:rPr>
              <a:t> </a:t>
            </a:r>
            <a:r>
              <a:rPr lang="fa-IR" sz="2800" i="1" dirty="0">
                <a:latin typeface="Arial" panose="020B0604020202020204" pitchFamily="34" charset="0"/>
              </a:rPr>
              <a:t>کلیه اقلام </a:t>
            </a:r>
            <a:r>
              <a:rPr lang="fa-IR" sz="2800" dirty="0">
                <a:latin typeface="Arial" panose="020B0604020202020204" pitchFamily="34" charset="0"/>
              </a:rPr>
              <a:t>دارایی</a:t>
            </a:r>
            <a:r>
              <a:rPr lang="en-US" sz="2800" dirty="0">
                <a:latin typeface="Arial" panose="020B0604020202020204" pitchFamily="34" charset="0"/>
              </a:rPr>
              <a:t> </a:t>
            </a:r>
            <a:r>
              <a:rPr lang="fa-IR" sz="2800" dirty="0">
                <a:latin typeface="Arial" panose="020B0604020202020204" pitchFamily="34" charset="0"/>
              </a:rPr>
              <a:t>، بدهی </a:t>
            </a:r>
            <a:r>
              <a:rPr lang="en-US" sz="2800" dirty="0" smtClean="0">
                <a:latin typeface="Arial" panose="020B0604020202020204" pitchFamily="34" charset="0"/>
              </a:rPr>
              <a:t> </a:t>
            </a:r>
            <a:r>
              <a:rPr lang="fa-IR" sz="2800" dirty="0" smtClean="0">
                <a:latin typeface="Arial" panose="020B0604020202020204" pitchFamily="34" charset="0"/>
              </a:rPr>
              <a:t>وهزینه </a:t>
            </a:r>
            <a:r>
              <a:rPr lang="fa-IR" sz="2800" dirty="0">
                <a:latin typeface="Arial" panose="020B0604020202020204" pitchFamily="34" charset="0"/>
              </a:rPr>
              <a:t>به قیمت تمام شده</a:t>
            </a:r>
            <a:r>
              <a:rPr lang="en-US" sz="2800" dirty="0">
                <a:latin typeface="Arial" panose="020B0604020202020204" pitchFamily="34" charset="0"/>
              </a:rPr>
              <a:t> </a:t>
            </a:r>
            <a:r>
              <a:rPr lang="fa-IR" sz="2800" dirty="0">
                <a:latin typeface="Arial" panose="020B0604020202020204" pitchFamily="34" charset="0"/>
              </a:rPr>
              <a:t> ثبت و گزارش گردد. این اصل علی رغم </a:t>
            </a:r>
            <a:r>
              <a:rPr lang="en-US" sz="2800" dirty="0">
                <a:latin typeface="Arial" panose="020B0604020202020204" pitchFamily="34" charset="0"/>
              </a:rPr>
              <a:t> </a:t>
            </a:r>
            <a:r>
              <a:rPr lang="fa-IR" sz="2800" dirty="0">
                <a:latin typeface="Arial" panose="020B0604020202020204" pitchFamily="34" charset="0"/>
              </a:rPr>
              <a:t>تغییر ارزش اقلام </a:t>
            </a:r>
            <a:r>
              <a:rPr lang="en-US" sz="2800" dirty="0">
                <a:latin typeface="Arial" panose="020B0604020202020204" pitchFamily="34" charset="0"/>
              </a:rPr>
              <a:t> </a:t>
            </a:r>
            <a:r>
              <a:rPr lang="fa-IR" sz="2800" dirty="0">
                <a:latin typeface="Arial" panose="020B0604020202020204" pitchFamily="34" charset="0"/>
              </a:rPr>
              <a:t>در طول زمان و تحصیل تدریجی داراییها با ارزش های متفاوت ،همچنان کاربرد خود را حفظ کرده است. </a:t>
            </a:r>
          </a:p>
          <a:p>
            <a:pPr algn="r">
              <a:spcBef>
                <a:spcPct val="50000"/>
              </a:spcBef>
              <a:buClrTx/>
              <a:buFontTx/>
              <a:buNone/>
            </a:pPr>
            <a:r>
              <a:rPr lang="fa-IR" sz="2800" dirty="0">
                <a:solidFill>
                  <a:srgbClr val="00B050"/>
                </a:solidFill>
                <a:latin typeface="Arial" panose="020B0604020202020204" pitchFamily="34" charset="0"/>
              </a:rPr>
              <a:t>2- اصل تحقق درآمد: </a:t>
            </a:r>
            <a:r>
              <a:rPr lang="fa-IR" sz="2800" dirty="0">
                <a:latin typeface="Arial" panose="020B0604020202020204" pitchFamily="34" charset="0"/>
              </a:rPr>
              <a:t>درآمد زمانی شناسایی می شود که اولاً فرایند کسب سود کامل شود</a:t>
            </a:r>
            <a:r>
              <a:rPr lang="en-US" sz="2800" dirty="0">
                <a:latin typeface="Arial" panose="020B0604020202020204" pitchFamily="34" charset="0"/>
              </a:rPr>
              <a:t> </a:t>
            </a:r>
            <a:r>
              <a:rPr lang="fa-IR" sz="2800" dirty="0">
                <a:latin typeface="Arial" panose="020B0604020202020204" pitchFamily="34" charset="0"/>
              </a:rPr>
              <a:t>(</a:t>
            </a:r>
            <a:r>
              <a:rPr lang="en-US" sz="2800" dirty="0">
                <a:latin typeface="Arial" panose="020B0604020202020204" pitchFamily="34" charset="0"/>
              </a:rPr>
              <a:t> </a:t>
            </a:r>
            <a:r>
              <a:rPr lang="fa-IR" sz="2800" dirty="0">
                <a:latin typeface="Arial" panose="020B0604020202020204" pitchFamily="34" charset="0"/>
              </a:rPr>
              <a:t>کلیه مزایا و خطرات جدی ناشی از مالکیت، انتقال وهیچگونه ابهام جدی وجود نداشته باشد) و ثانیاً مبادله ای انجام گردد.   </a:t>
            </a:r>
          </a:p>
          <a:p>
            <a:pPr algn="r">
              <a:spcBef>
                <a:spcPct val="50000"/>
              </a:spcBef>
              <a:buClrTx/>
              <a:buFontTx/>
              <a:buNone/>
            </a:pPr>
            <a:r>
              <a:rPr lang="fa-IR" sz="2800" dirty="0">
                <a:solidFill>
                  <a:srgbClr val="00B050"/>
                </a:solidFill>
                <a:latin typeface="Arial" panose="020B0604020202020204" pitchFamily="34" charset="0"/>
              </a:rPr>
              <a:t>3- اصل تطابق هزینه و درآمد: </a:t>
            </a:r>
            <a:r>
              <a:rPr lang="fa-IR" sz="2800" dirty="0">
                <a:latin typeface="Arial" panose="020B0604020202020204" pitchFamily="34" charset="0"/>
              </a:rPr>
              <a:t>مطابقت درآمدها با هزینه هایی که جهت کسب درآمدهای مزبور در طی دوره مالی انجام شده است.   </a:t>
            </a:r>
          </a:p>
          <a:p>
            <a:pPr algn="r">
              <a:spcBef>
                <a:spcPct val="50000"/>
              </a:spcBef>
              <a:buClrTx/>
              <a:buFontTx/>
              <a:buNone/>
            </a:pPr>
            <a:r>
              <a:rPr lang="fa-IR" sz="2800" dirty="0">
                <a:solidFill>
                  <a:srgbClr val="00B050"/>
                </a:solidFill>
                <a:latin typeface="Arial" panose="020B0604020202020204" pitchFamily="34" charset="0"/>
              </a:rPr>
              <a:t>4- اصل افشاء: </a:t>
            </a:r>
            <a:r>
              <a:rPr lang="fa-IR" sz="2800" dirty="0">
                <a:latin typeface="Arial" panose="020B0604020202020204" pitchFamily="34" charset="0"/>
              </a:rPr>
              <a:t>گزارش و افشاء واقعیات و اطلاعات با اهمیت در متن اصلی یا یادداشتهای پیوست صورت های مالی.     </a:t>
            </a:r>
            <a:endParaRPr lang="en-US" sz="2800" i="1" dirty="0">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1000"/>
                            </p:stCondLst>
                            <p:childTnLst>
                              <p:par>
                                <p:cTn id="12" presetID="15" presetClass="entr" presetSubtype="0" fill="hold" nodeType="after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6" dur="1000" fill="hold"/>
                                        <p:tgtEl>
                                          <p:spTgt spid="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7" dur="1000" fill="hold"/>
                                        <p:tgtEl>
                                          <p:spTgt spid="3">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par>
                          <p:cTn id="18" fill="hold">
                            <p:stCondLst>
                              <p:cond delay="2000"/>
                            </p:stCondLst>
                            <p:childTnLst>
                              <p:par>
                                <p:cTn id="19" presetID="15" presetClass="entr" presetSubtype="0" fill="hold" nodeType="after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2"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3" dur="1000" fill="hold"/>
                                        <p:tgtEl>
                                          <p:spTgt spid="3">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24" dur="1000" fill="hold"/>
                                        <p:tgtEl>
                                          <p:spTgt spid="3">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par>
                          <p:cTn id="25" fill="hold">
                            <p:stCondLst>
                              <p:cond delay="3000"/>
                            </p:stCondLst>
                            <p:childTnLst>
                              <p:par>
                                <p:cTn id="26" presetID="15" presetClass="entr" presetSubtype="0" fill="hold" nodeType="after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 calcmode="lin" valueType="num">
                                      <p:cBhvr>
                                        <p:cTn id="28"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9"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30" dur="1000" fill="hold"/>
                                        <p:tgtEl>
                                          <p:spTgt spid="3">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31" dur="1000" fill="hold"/>
                                        <p:tgtEl>
                                          <p:spTgt spid="3">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par>
                          <p:cTn id="32" fill="hold">
                            <p:stCondLst>
                              <p:cond delay="4000"/>
                            </p:stCondLst>
                            <p:childTnLst>
                              <p:par>
                                <p:cTn id="33" presetID="15" presetClass="entr" presetSubtype="0" fill="hold" nodeType="after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 calcmode="lin" valueType="num">
                                      <p:cBhvr>
                                        <p:cTn id="35"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6"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7" dur="1000" fill="hold"/>
                                        <p:tgtEl>
                                          <p:spTgt spid="3">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38" dur="1000" fill="hold"/>
                                        <p:tgtEl>
                                          <p:spTgt spid="3">
                                            <p:txEl>
                                              <p:pRg st="3" end="3"/>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4"/>
          <p:cNvSpPr>
            <a:spLocks noChangeArrowheads="1"/>
          </p:cNvSpPr>
          <p:nvPr/>
        </p:nvSpPr>
        <p:spPr bwMode="auto">
          <a:xfrm>
            <a:off x="1835150" y="188913"/>
            <a:ext cx="5832475" cy="1150937"/>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rtl="0">
              <a:buClrTx/>
              <a:buFontTx/>
              <a:buNone/>
            </a:pPr>
            <a:r>
              <a:rPr lang="fa-IR" sz="3600" i="1" dirty="0">
                <a:solidFill>
                  <a:srgbClr val="FF0000"/>
                </a:solidFill>
                <a:latin typeface="Arial" panose="020B0604020202020204" pitchFamily="34" charset="0"/>
              </a:rPr>
              <a:t>ج - اصول محدودکننده حسابداری:</a:t>
            </a:r>
            <a:endParaRPr lang="en-US" sz="3600" i="1" dirty="0">
              <a:solidFill>
                <a:srgbClr val="FF0000"/>
              </a:solidFill>
              <a:latin typeface="Arial" panose="020B0604020202020204" pitchFamily="34" charset="0"/>
            </a:endParaRPr>
          </a:p>
        </p:txBody>
      </p:sp>
      <p:sp>
        <p:nvSpPr>
          <p:cNvPr id="3" name="Text Box 5"/>
          <p:cNvSpPr txBox="1">
            <a:spLocks noChangeArrowheads="1"/>
          </p:cNvSpPr>
          <p:nvPr/>
        </p:nvSpPr>
        <p:spPr bwMode="auto">
          <a:xfrm>
            <a:off x="0" y="1844675"/>
            <a:ext cx="8964613" cy="45783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r">
              <a:spcBef>
                <a:spcPct val="50000"/>
              </a:spcBef>
              <a:buClrTx/>
              <a:buFontTx/>
              <a:buNone/>
            </a:pPr>
            <a:r>
              <a:rPr lang="fa-IR" sz="2800" dirty="0">
                <a:solidFill>
                  <a:srgbClr val="00B050"/>
                </a:solidFill>
                <a:latin typeface="Arial" panose="020B0604020202020204" pitchFamily="34" charset="0"/>
              </a:rPr>
              <a:t>1- فزونی منافع بر مخارج: </a:t>
            </a:r>
            <a:r>
              <a:rPr lang="fa-IR" sz="2800" dirty="0">
                <a:latin typeface="Arial" panose="020B0604020202020204" pitchFamily="34" charset="0"/>
              </a:rPr>
              <a:t>در تهیه اطلاعات منافع مربوطه باید افزون بر مخارج تهیه آن باشد.</a:t>
            </a:r>
          </a:p>
          <a:p>
            <a:pPr algn="r">
              <a:spcBef>
                <a:spcPct val="50000"/>
              </a:spcBef>
              <a:buClrTx/>
              <a:buFontTx/>
              <a:buNone/>
            </a:pPr>
            <a:r>
              <a:rPr lang="fa-IR" sz="2800" dirty="0">
                <a:solidFill>
                  <a:srgbClr val="00B050"/>
                </a:solidFill>
                <a:latin typeface="Arial" panose="020B0604020202020204" pitchFamily="34" charset="0"/>
              </a:rPr>
              <a:t>2- اهمیت: </a:t>
            </a:r>
            <a:r>
              <a:rPr lang="fa-IR" sz="2800" dirty="0">
                <a:latin typeface="Arial" panose="020B0604020202020204" pitchFamily="34" charset="0"/>
              </a:rPr>
              <a:t>می توان در مورد اقلامی که از لحاظ ارزش کم اهمیت هستند، به جای روشهای دقیق از روشهای کم هزینه و عملی تر استفاده نمود.</a:t>
            </a:r>
          </a:p>
          <a:p>
            <a:pPr algn="r">
              <a:spcBef>
                <a:spcPct val="50000"/>
              </a:spcBef>
              <a:buClrTx/>
              <a:buFontTx/>
              <a:buNone/>
            </a:pPr>
            <a:r>
              <a:rPr lang="fa-IR" sz="2800" dirty="0">
                <a:solidFill>
                  <a:srgbClr val="00B050"/>
                </a:solidFill>
                <a:latin typeface="Arial" panose="020B0604020202020204" pitchFamily="34" charset="0"/>
              </a:rPr>
              <a:t>3- خصوصیات صنعت : </a:t>
            </a:r>
            <a:r>
              <a:rPr lang="fa-IR" sz="2800" dirty="0">
                <a:latin typeface="Arial" panose="020B0604020202020204" pitchFamily="34" charset="0"/>
              </a:rPr>
              <a:t>با توجه به خصوصیات هر صنعت ، امکان اصلاح روش های حسابداری و ارائه روش های نوین وجود دارد.</a:t>
            </a:r>
          </a:p>
          <a:p>
            <a:pPr algn="r">
              <a:spcBef>
                <a:spcPct val="50000"/>
              </a:spcBef>
              <a:buClrTx/>
              <a:buFontTx/>
              <a:buNone/>
            </a:pPr>
            <a:r>
              <a:rPr lang="fa-IR" sz="2800" dirty="0">
                <a:solidFill>
                  <a:srgbClr val="00B050"/>
                </a:solidFill>
                <a:latin typeface="Arial" panose="020B0604020202020204" pitchFamily="34" charset="0"/>
              </a:rPr>
              <a:t>4- محافظه کاری : </a:t>
            </a:r>
            <a:r>
              <a:rPr lang="fa-IR" sz="2800" dirty="0">
                <a:latin typeface="Arial" panose="020B0604020202020204" pitchFamily="34" charset="0"/>
              </a:rPr>
              <a:t>واحد های اقتصادی نباید از روش هایی استفاده نمایند که دارایی ها و درآمدهای آنها را  بیشتر از واقع و بدهی ها  وهزینه های آنها را کمتر از واقع نمایش دهد.</a:t>
            </a:r>
            <a:endParaRPr lang="en-US" sz="2800" dirty="0">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1000"/>
                            </p:stCondLst>
                            <p:childTnLst>
                              <p:par>
                                <p:cTn id="12" presetID="54" presetClass="entr" presetSubtype="0" accel="100000" fill="hold" nodeType="after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strVal val="#ppt_w*0.05"/>
                                          </p:val>
                                        </p:tav>
                                        <p:tav tm="100000">
                                          <p:val>
                                            <p:strVal val="#ppt_w"/>
                                          </p:val>
                                        </p:tav>
                                      </p:tavLst>
                                    </p:anim>
                                    <p:anim calcmode="lin" valueType="num">
                                      <p:cBhvr>
                                        <p:cTn id="15" dur="5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6" dur="5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17" dur="5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18" dur="500"/>
                                        <p:tgtEl>
                                          <p:spTgt spid="3">
                                            <p:txEl>
                                              <p:pRg st="0" end="0"/>
                                            </p:txEl>
                                          </p:spTgt>
                                        </p:tgtEl>
                                      </p:cBhvr>
                                    </p:animEffect>
                                  </p:childTnLst>
                                </p:cTn>
                              </p:par>
                            </p:childTnLst>
                          </p:cTn>
                        </p:par>
                        <p:par>
                          <p:cTn id="19" fill="hold">
                            <p:stCondLst>
                              <p:cond delay="1500"/>
                            </p:stCondLst>
                            <p:childTnLst>
                              <p:par>
                                <p:cTn id="20" presetID="54" presetClass="entr" presetSubtype="0" accel="100000" fill="hold" nodeType="after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p:cTn id="22" dur="500" fill="hold"/>
                                        <p:tgtEl>
                                          <p:spTgt spid="3">
                                            <p:txEl>
                                              <p:pRg st="1" end="1"/>
                                            </p:txEl>
                                          </p:spTgt>
                                        </p:tgtEl>
                                        <p:attrNameLst>
                                          <p:attrName>ppt_w</p:attrName>
                                        </p:attrNameLst>
                                      </p:cBhvr>
                                      <p:tavLst>
                                        <p:tav tm="0">
                                          <p:val>
                                            <p:strVal val="#ppt_w*0.05"/>
                                          </p:val>
                                        </p:tav>
                                        <p:tav tm="100000">
                                          <p:val>
                                            <p:strVal val="#ppt_w"/>
                                          </p:val>
                                        </p:tav>
                                      </p:tavLst>
                                    </p:anim>
                                    <p:anim calcmode="lin" valueType="num">
                                      <p:cBhvr>
                                        <p:cTn id="23" dur="5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24" dur="5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25" dur="500" fill="hold"/>
                                        <p:tgtEl>
                                          <p:spTgt spid="3">
                                            <p:txEl>
                                              <p:pRg st="1" end="1"/>
                                            </p:txEl>
                                          </p:spTgt>
                                        </p:tgtEl>
                                        <p:attrNameLst>
                                          <p:attrName>ppt_y</p:attrName>
                                        </p:attrNameLst>
                                      </p:cBhvr>
                                      <p:tavLst>
                                        <p:tav tm="0">
                                          <p:val>
                                            <p:strVal val="#ppt_y"/>
                                          </p:val>
                                        </p:tav>
                                        <p:tav tm="100000">
                                          <p:val>
                                            <p:strVal val="#ppt_y"/>
                                          </p:val>
                                        </p:tav>
                                      </p:tavLst>
                                    </p:anim>
                                    <p:animEffect transition="in" filter="fade">
                                      <p:cBhvr>
                                        <p:cTn id="26" dur="500"/>
                                        <p:tgtEl>
                                          <p:spTgt spid="3">
                                            <p:txEl>
                                              <p:pRg st="1" end="1"/>
                                            </p:txEl>
                                          </p:spTgt>
                                        </p:tgtEl>
                                      </p:cBhvr>
                                    </p:animEffect>
                                  </p:childTnLst>
                                </p:cTn>
                              </p:par>
                            </p:childTnLst>
                          </p:cTn>
                        </p:par>
                        <p:par>
                          <p:cTn id="27" fill="hold">
                            <p:stCondLst>
                              <p:cond delay="2000"/>
                            </p:stCondLst>
                            <p:childTnLst>
                              <p:par>
                                <p:cTn id="28" presetID="54" presetClass="entr" presetSubtype="0" accel="100000" fill="hold" nodeType="after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 calcmode="lin" valueType="num">
                                      <p:cBhvr>
                                        <p:cTn id="30" dur="500" fill="hold"/>
                                        <p:tgtEl>
                                          <p:spTgt spid="3">
                                            <p:txEl>
                                              <p:pRg st="2" end="2"/>
                                            </p:txEl>
                                          </p:spTgt>
                                        </p:tgtEl>
                                        <p:attrNameLst>
                                          <p:attrName>ppt_w</p:attrName>
                                        </p:attrNameLst>
                                      </p:cBhvr>
                                      <p:tavLst>
                                        <p:tav tm="0">
                                          <p:val>
                                            <p:strVal val="#ppt_w*0.05"/>
                                          </p:val>
                                        </p:tav>
                                        <p:tav tm="100000">
                                          <p:val>
                                            <p:strVal val="#ppt_w"/>
                                          </p:val>
                                        </p:tav>
                                      </p:tavLst>
                                    </p:anim>
                                    <p:anim calcmode="lin" valueType="num">
                                      <p:cBhvr>
                                        <p:cTn id="31" dur="5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32" dur="5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33" dur="500" fill="hold"/>
                                        <p:tgtEl>
                                          <p:spTgt spid="3">
                                            <p:txEl>
                                              <p:pRg st="2" end="2"/>
                                            </p:txEl>
                                          </p:spTgt>
                                        </p:tgtEl>
                                        <p:attrNameLst>
                                          <p:attrName>ppt_y</p:attrName>
                                        </p:attrNameLst>
                                      </p:cBhvr>
                                      <p:tavLst>
                                        <p:tav tm="0">
                                          <p:val>
                                            <p:strVal val="#ppt_y"/>
                                          </p:val>
                                        </p:tav>
                                        <p:tav tm="100000">
                                          <p:val>
                                            <p:strVal val="#ppt_y"/>
                                          </p:val>
                                        </p:tav>
                                      </p:tavLst>
                                    </p:anim>
                                    <p:animEffect transition="in" filter="fade">
                                      <p:cBhvr>
                                        <p:cTn id="34" dur="500"/>
                                        <p:tgtEl>
                                          <p:spTgt spid="3">
                                            <p:txEl>
                                              <p:pRg st="2" end="2"/>
                                            </p:txEl>
                                          </p:spTgt>
                                        </p:tgtEl>
                                      </p:cBhvr>
                                    </p:animEffect>
                                  </p:childTnLst>
                                </p:cTn>
                              </p:par>
                            </p:childTnLst>
                          </p:cTn>
                        </p:par>
                        <p:par>
                          <p:cTn id="35" fill="hold">
                            <p:stCondLst>
                              <p:cond delay="2500"/>
                            </p:stCondLst>
                            <p:childTnLst>
                              <p:par>
                                <p:cTn id="36" presetID="54" presetClass="entr" presetSubtype="0" accel="100000" fill="hold" nodeType="afterEffect">
                                  <p:stCondLst>
                                    <p:cond delay="0"/>
                                  </p:stCondLst>
                                  <p:childTnLst>
                                    <p:set>
                                      <p:cBhvr>
                                        <p:cTn id="37" dur="1" fill="hold">
                                          <p:stCondLst>
                                            <p:cond delay="0"/>
                                          </p:stCondLst>
                                        </p:cTn>
                                        <p:tgtEl>
                                          <p:spTgt spid="3">
                                            <p:txEl>
                                              <p:pRg st="3" end="3"/>
                                            </p:txEl>
                                          </p:spTgt>
                                        </p:tgtEl>
                                        <p:attrNameLst>
                                          <p:attrName>style.visibility</p:attrName>
                                        </p:attrNameLst>
                                      </p:cBhvr>
                                      <p:to>
                                        <p:strVal val="visible"/>
                                      </p:to>
                                    </p:set>
                                    <p:anim calcmode="lin" valueType="num">
                                      <p:cBhvr>
                                        <p:cTn id="38" dur="500" fill="hold"/>
                                        <p:tgtEl>
                                          <p:spTgt spid="3">
                                            <p:txEl>
                                              <p:pRg st="3" end="3"/>
                                            </p:txEl>
                                          </p:spTgt>
                                        </p:tgtEl>
                                        <p:attrNameLst>
                                          <p:attrName>ppt_w</p:attrName>
                                        </p:attrNameLst>
                                      </p:cBhvr>
                                      <p:tavLst>
                                        <p:tav tm="0">
                                          <p:val>
                                            <p:strVal val="#ppt_w*0.05"/>
                                          </p:val>
                                        </p:tav>
                                        <p:tav tm="100000">
                                          <p:val>
                                            <p:strVal val="#ppt_w"/>
                                          </p:val>
                                        </p:tav>
                                      </p:tavLst>
                                    </p:anim>
                                    <p:anim calcmode="lin" valueType="num">
                                      <p:cBhvr>
                                        <p:cTn id="39" dur="500" fill="hold"/>
                                        <p:tgtEl>
                                          <p:spTgt spid="3">
                                            <p:txEl>
                                              <p:pRg st="3" end="3"/>
                                            </p:txEl>
                                          </p:spTgt>
                                        </p:tgtEl>
                                        <p:attrNameLst>
                                          <p:attrName>ppt_h</p:attrName>
                                        </p:attrNameLst>
                                      </p:cBhvr>
                                      <p:tavLst>
                                        <p:tav tm="0">
                                          <p:val>
                                            <p:strVal val="#ppt_h"/>
                                          </p:val>
                                        </p:tav>
                                        <p:tav tm="100000">
                                          <p:val>
                                            <p:strVal val="#ppt_h"/>
                                          </p:val>
                                        </p:tav>
                                      </p:tavLst>
                                    </p:anim>
                                    <p:anim calcmode="lin" valueType="num">
                                      <p:cBhvr>
                                        <p:cTn id="40" dur="5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41" dur="500" fill="hold"/>
                                        <p:tgtEl>
                                          <p:spTgt spid="3">
                                            <p:txEl>
                                              <p:pRg st="3" end="3"/>
                                            </p:txEl>
                                          </p:spTgt>
                                        </p:tgtEl>
                                        <p:attrNameLst>
                                          <p:attrName>ppt_y</p:attrName>
                                        </p:attrNameLst>
                                      </p:cBhvr>
                                      <p:tavLst>
                                        <p:tav tm="0">
                                          <p:val>
                                            <p:strVal val="#ppt_y"/>
                                          </p:val>
                                        </p:tav>
                                        <p:tav tm="100000">
                                          <p:val>
                                            <p:strVal val="#ppt_y"/>
                                          </p:val>
                                        </p:tav>
                                      </p:tavLst>
                                    </p:anim>
                                    <p:animEffect transition="in" filter="fade">
                                      <p:cBhvr>
                                        <p:cTn id="4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5"/>
          <p:cNvSpPr txBox="1">
            <a:spLocks noChangeArrowheads="1"/>
          </p:cNvSpPr>
          <p:nvPr/>
        </p:nvSpPr>
        <p:spPr bwMode="auto">
          <a:xfrm>
            <a:off x="250825" y="1700213"/>
            <a:ext cx="8713788" cy="41513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buClrTx/>
              <a:buFontTx/>
              <a:buNone/>
            </a:pPr>
            <a:r>
              <a:rPr lang="fa-IR" sz="2800" dirty="0">
                <a:latin typeface="Arial" panose="020B0604020202020204" pitchFamily="34" charset="0"/>
              </a:rPr>
              <a:t>ویژگیهایی است که سبب می شود اطلاعات ارائه شده در راستای ارزیابی وضعیت مالی، عملکرد مالی و انعطاف پذیری مالی واحد تجاری مفید واقع شود. این ویژگیها به دو دسته کلی تقسیم می شود :</a:t>
            </a:r>
          </a:p>
          <a:p>
            <a:pPr algn="r">
              <a:spcBef>
                <a:spcPct val="50000"/>
              </a:spcBef>
              <a:buClrTx/>
              <a:buFontTx/>
              <a:buNone/>
            </a:pPr>
            <a:r>
              <a:rPr lang="fa-IR" sz="2800" dirty="0">
                <a:latin typeface="Arial" panose="020B0604020202020204" pitchFamily="34" charset="0"/>
              </a:rPr>
              <a:t>الف </a:t>
            </a:r>
            <a:r>
              <a:rPr lang="ar-SA" sz="2800" dirty="0">
                <a:latin typeface="Arial" panose="020B0604020202020204" pitchFamily="34" charset="0"/>
              </a:rPr>
              <a:t>–</a:t>
            </a:r>
            <a:r>
              <a:rPr lang="fa-IR" sz="2800" dirty="0">
                <a:latin typeface="Arial" panose="020B0604020202020204" pitchFamily="34" charset="0"/>
              </a:rPr>
              <a:t> ویژگی های کیفی مربوط به محتوای اطلاعات که شامل ویژگی «مربوط بودن» و «قابل اتکاءبودن» می باشد.</a:t>
            </a:r>
          </a:p>
          <a:p>
            <a:pPr algn="r">
              <a:spcBef>
                <a:spcPct val="50000"/>
              </a:spcBef>
              <a:buClrTx/>
              <a:buFontTx/>
              <a:buNone/>
            </a:pPr>
            <a:r>
              <a:rPr lang="fa-IR" sz="2800" dirty="0">
                <a:latin typeface="Arial" panose="020B0604020202020204" pitchFamily="34" charset="0"/>
              </a:rPr>
              <a:t>ب- ویژگی های کیفی مربوط به ارائه اطلاعات که شامل ویژگی «قابل مقایسه بودن» و «قابل فهم بودن » است.</a:t>
            </a:r>
          </a:p>
          <a:p>
            <a:pPr algn="r">
              <a:spcBef>
                <a:spcPct val="50000"/>
              </a:spcBef>
              <a:buClrTx/>
              <a:buFontTx/>
              <a:buNone/>
            </a:pPr>
            <a:r>
              <a:rPr lang="fa-IR" sz="2800" dirty="0">
                <a:latin typeface="Arial" panose="020B0604020202020204" pitchFamily="34" charset="0"/>
              </a:rPr>
              <a:t> هر یک از ویژگی های فوق ، خود مبتنی بر مفاهیم مشخصی می باشند:</a:t>
            </a:r>
            <a:endParaRPr lang="en-US" sz="2800" dirty="0">
              <a:latin typeface="Arial" panose="020B0604020202020204" pitchFamily="34" charset="0"/>
            </a:endParaRPr>
          </a:p>
        </p:txBody>
      </p:sp>
      <p:sp>
        <p:nvSpPr>
          <p:cNvPr id="3" name="AutoShape 16"/>
          <p:cNvSpPr>
            <a:spLocks noChangeArrowheads="1"/>
          </p:cNvSpPr>
          <p:nvPr/>
        </p:nvSpPr>
        <p:spPr bwMode="auto">
          <a:xfrm>
            <a:off x="3132138" y="404813"/>
            <a:ext cx="5364162" cy="1079500"/>
          </a:xfrm>
          <a:prstGeom prst="horizontalScroll">
            <a:avLst>
              <a:gd name="adj" fmla="val 12500"/>
            </a:avLst>
          </a:prstGeom>
          <a:noFill/>
          <a:ln w="50800">
            <a:solidFill>
              <a:srgbClr val="FFFF00"/>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rtl="0">
              <a:buClrTx/>
              <a:buFontTx/>
              <a:buNone/>
            </a:pPr>
            <a:r>
              <a:rPr lang="fa-IR" sz="2400" dirty="0">
                <a:solidFill>
                  <a:srgbClr val="FF0000"/>
                </a:solidFill>
                <a:latin typeface="Arial" panose="020B0604020202020204" pitchFamily="34" charset="0"/>
              </a:rPr>
              <a:t>ویژگی های کیفی اطلاعات مالی :</a:t>
            </a:r>
            <a:endParaRPr lang="en-US" sz="2400" dirty="0">
              <a:solidFill>
                <a:srgbClr val="FF0000"/>
              </a:solidFill>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withEffect">
                                  <p:stCondLst>
                                    <p:cond delay="0"/>
                                  </p:stCondLst>
                                  <p:iterate type="lt">
                                    <p:tmPct val="5000"/>
                                  </p:iterate>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 calcmode="lin" valueType="num">
                                      <p:cBhvr>
                                        <p:cTn id="9" dur="500" fill="hold"/>
                                        <p:tgtEl>
                                          <p:spTgt spid="3"/>
                                        </p:tgtEl>
                                        <p:attrNameLst>
                                          <p:attrName>style.rotation</p:attrName>
                                        </p:attrNameLst>
                                      </p:cBhvr>
                                      <p:tavLst>
                                        <p:tav tm="0">
                                          <p:val>
                                            <p:fltVal val="90"/>
                                          </p:val>
                                        </p:tav>
                                        <p:tav tm="100000">
                                          <p:val>
                                            <p:fltVal val="0"/>
                                          </p:val>
                                        </p:tav>
                                      </p:tavLst>
                                    </p:anim>
                                    <p:animEffect transition="in" filter="fade">
                                      <p:cBhvr>
                                        <p:cTn id="10" dur="500"/>
                                        <p:tgtEl>
                                          <p:spTgt spid="3"/>
                                        </p:tgtEl>
                                      </p:cBhvr>
                                    </p:animEffect>
                                  </p:childTnLst>
                                </p:cTn>
                              </p:par>
                            </p:childTnLst>
                          </p:cTn>
                        </p:par>
                        <p:par>
                          <p:cTn id="11" fill="hold">
                            <p:stCondLst>
                              <p:cond delay="1075"/>
                            </p:stCondLst>
                            <p:childTnLst>
                              <p:par>
                                <p:cTn id="12" presetID="20" presetClass="entr" presetSubtype="0" fill="hold" grpId="0" nodeType="after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wedge">
                                      <p:cBhvr>
                                        <p:cTn id="14"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5"/>
          <p:cNvSpPr>
            <a:spLocks noChangeArrowheads="1"/>
          </p:cNvSpPr>
          <p:nvPr/>
        </p:nvSpPr>
        <p:spPr bwMode="auto">
          <a:xfrm>
            <a:off x="2700338" y="260350"/>
            <a:ext cx="4105275" cy="720725"/>
          </a:xfrm>
          <a:prstGeom prst="ellipse">
            <a:avLst/>
          </a:prstGeom>
          <a:solidFill>
            <a:srgbClr val="00FFFF"/>
          </a:solidFill>
          <a:ln w="9525">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rtl="0">
              <a:buClrTx/>
              <a:buFontTx/>
              <a:buNone/>
            </a:pPr>
            <a:r>
              <a:rPr lang="fa-IR" sz="2800" dirty="0">
                <a:solidFill>
                  <a:srgbClr val="FF0000"/>
                </a:solidFill>
                <a:latin typeface="Arial" panose="020B0604020202020204" pitchFamily="34" charset="0"/>
              </a:rPr>
              <a:t>ویژگی های کیفی اطلاعات مالی</a:t>
            </a:r>
            <a:endParaRPr lang="en-US" sz="2800" dirty="0">
              <a:solidFill>
                <a:srgbClr val="FF0000"/>
              </a:solidFill>
              <a:latin typeface="Arial" panose="020B0604020202020204" pitchFamily="34" charset="0"/>
            </a:endParaRPr>
          </a:p>
        </p:txBody>
      </p:sp>
      <p:sp>
        <p:nvSpPr>
          <p:cNvPr id="3" name="Line 6"/>
          <p:cNvSpPr>
            <a:spLocks noChangeShapeType="1"/>
          </p:cNvSpPr>
          <p:nvPr/>
        </p:nvSpPr>
        <p:spPr bwMode="auto">
          <a:xfrm flipV="1">
            <a:off x="2268538" y="1412875"/>
            <a:ext cx="4606925" cy="0"/>
          </a:xfrm>
          <a:prstGeom prst="line">
            <a:avLst/>
          </a:prstGeom>
          <a:noFill/>
          <a:ln w="28575">
            <a:solidFill>
              <a:srgbClr val="FFFF00"/>
            </a:solidFill>
            <a:round/>
            <a:headEnd type="oval" w="med" len="med"/>
            <a:tailEnd type="oval"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4" name="Line 7"/>
          <p:cNvSpPr>
            <a:spLocks noChangeShapeType="1"/>
          </p:cNvSpPr>
          <p:nvPr/>
        </p:nvSpPr>
        <p:spPr bwMode="auto">
          <a:xfrm>
            <a:off x="4643438" y="981075"/>
            <a:ext cx="0" cy="433388"/>
          </a:xfrm>
          <a:prstGeom prst="line">
            <a:avLst/>
          </a:prstGeom>
          <a:noFill/>
          <a:ln w="28575">
            <a:solidFill>
              <a:srgbClr val="FFFF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5" name="Line 8"/>
          <p:cNvSpPr>
            <a:spLocks noChangeShapeType="1"/>
          </p:cNvSpPr>
          <p:nvPr/>
        </p:nvSpPr>
        <p:spPr bwMode="auto">
          <a:xfrm>
            <a:off x="6877050" y="1412875"/>
            <a:ext cx="0" cy="576263"/>
          </a:xfrm>
          <a:prstGeom prst="line">
            <a:avLst/>
          </a:prstGeom>
          <a:noFill/>
          <a:ln w="28575">
            <a:solidFill>
              <a:srgbClr val="FFFF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6" name="Line 9"/>
          <p:cNvSpPr>
            <a:spLocks noChangeShapeType="1"/>
          </p:cNvSpPr>
          <p:nvPr/>
        </p:nvSpPr>
        <p:spPr bwMode="auto">
          <a:xfrm>
            <a:off x="2268538" y="1412875"/>
            <a:ext cx="0" cy="576263"/>
          </a:xfrm>
          <a:prstGeom prst="line">
            <a:avLst/>
          </a:prstGeom>
          <a:noFill/>
          <a:ln w="28575">
            <a:solidFill>
              <a:srgbClr val="FFFF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7" name="Rectangle 10"/>
          <p:cNvSpPr>
            <a:spLocks noChangeArrowheads="1"/>
          </p:cNvSpPr>
          <p:nvPr/>
        </p:nvSpPr>
        <p:spPr bwMode="auto">
          <a:xfrm>
            <a:off x="5580063" y="1989138"/>
            <a:ext cx="2736850" cy="504825"/>
          </a:xfrm>
          <a:prstGeom prst="rect">
            <a:avLst/>
          </a:prstGeom>
          <a:solidFill>
            <a:srgbClr val="FFFF99"/>
          </a:solidFill>
          <a:ln w="9525">
            <a:solidFill>
              <a:srgbClr val="FFFF00"/>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rtl="0">
              <a:buClrTx/>
              <a:buFontTx/>
              <a:buNone/>
            </a:pPr>
            <a:r>
              <a:rPr lang="fa-IR" sz="2400">
                <a:solidFill>
                  <a:srgbClr val="FF0000"/>
                </a:solidFill>
                <a:latin typeface="Arial" panose="020B0604020202020204" pitchFamily="34" charset="0"/>
              </a:rPr>
              <a:t>مربوط به محتوای اطلاعات</a:t>
            </a:r>
            <a:endParaRPr lang="en-US" sz="2400">
              <a:solidFill>
                <a:srgbClr val="FF0000"/>
              </a:solidFill>
              <a:latin typeface="Arial" panose="020B0604020202020204" pitchFamily="34" charset="0"/>
            </a:endParaRPr>
          </a:p>
        </p:txBody>
      </p:sp>
      <p:sp>
        <p:nvSpPr>
          <p:cNvPr id="8" name="Rectangle 11"/>
          <p:cNvSpPr>
            <a:spLocks noChangeArrowheads="1"/>
          </p:cNvSpPr>
          <p:nvPr/>
        </p:nvSpPr>
        <p:spPr bwMode="auto">
          <a:xfrm>
            <a:off x="827088" y="1989138"/>
            <a:ext cx="2736850" cy="504825"/>
          </a:xfrm>
          <a:prstGeom prst="rect">
            <a:avLst/>
          </a:prstGeom>
          <a:solidFill>
            <a:srgbClr val="FFFF99"/>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rtl="0">
              <a:buClrTx/>
              <a:buFontTx/>
              <a:buNone/>
            </a:pPr>
            <a:r>
              <a:rPr lang="fa-IR" sz="2400">
                <a:solidFill>
                  <a:srgbClr val="FF0000"/>
                </a:solidFill>
                <a:latin typeface="Arial" panose="020B0604020202020204" pitchFamily="34" charset="0"/>
              </a:rPr>
              <a:t>مربوط به ارائه اطلاعات</a:t>
            </a:r>
            <a:endParaRPr lang="en-US" sz="2400">
              <a:solidFill>
                <a:srgbClr val="FF0000"/>
              </a:solidFill>
              <a:latin typeface="Arial" panose="020B0604020202020204" pitchFamily="34" charset="0"/>
            </a:endParaRPr>
          </a:p>
        </p:txBody>
      </p:sp>
      <p:sp>
        <p:nvSpPr>
          <p:cNvPr id="9" name="Rectangle 24"/>
          <p:cNvSpPr>
            <a:spLocks noChangeArrowheads="1"/>
          </p:cNvSpPr>
          <p:nvPr/>
        </p:nvSpPr>
        <p:spPr bwMode="auto">
          <a:xfrm>
            <a:off x="7092950" y="3141663"/>
            <a:ext cx="1727200" cy="647700"/>
          </a:xfrm>
          <a:prstGeom prst="rect">
            <a:avLst/>
          </a:prstGeom>
          <a:solidFill>
            <a:srgbClr val="CC99FF"/>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rtl="0">
              <a:buClrTx/>
              <a:buFontTx/>
              <a:buNone/>
            </a:pPr>
            <a:r>
              <a:rPr lang="fa-IR" sz="2400">
                <a:solidFill>
                  <a:srgbClr val="000000"/>
                </a:solidFill>
                <a:latin typeface="Arial" panose="020B0604020202020204" pitchFamily="34" charset="0"/>
              </a:rPr>
              <a:t>مربوط بودن</a:t>
            </a:r>
            <a:endParaRPr lang="en-US" sz="2400">
              <a:solidFill>
                <a:srgbClr val="000000"/>
              </a:solidFill>
              <a:latin typeface="Arial" panose="020B0604020202020204" pitchFamily="34" charset="0"/>
            </a:endParaRPr>
          </a:p>
        </p:txBody>
      </p:sp>
      <p:sp>
        <p:nvSpPr>
          <p:cNvPr id="10" name="Rectangle 25"/>
          <p:cNvSpPr>
            <a:spLocks noChangeArrowheads="1"/>
          </p:cNvSpPr>
          <p:nvPr/>
        </p:nvSpPr>
        <p:spPr bwMode="auto">
          <a:xfrm>
            <a:off x="4932363" y="3141663"/>
            <a:ext cx="1800225" cy="647700"/>
          </a:xfrm>
          <a:prstGeom prst="rect">
            <a:avLst/>
          </a:prstGeom>
          <a:solidFill>
            <a:srgbClr val="CC99FF"/>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rtl="0">
              <a:buClrTx/>
              <a:buFontTx/>
              <a:buNone/>
            </a:pPr>
            <a:r>
              <a:rPr lang="fa-IR" sz="2400">
                <a:solidFill>
                  <a:srgbClr val="000000"/>
                </a:solidFill>
                <a:latin typeface="Arial" panose="020B0604020202020204" pitchFamily="34" charset="0"/>
              </a:rPr>
              <a:t>قابلیت اتکاء</a:t>
            </a:r>
            <a:endParaRPr lang="en-US" sz="2400">
              <a:solidFill>
                <a:srgbClr val="000000"/>
              </a:solidFill>
              <a:latin typeface="Arial" panose="020B0604020202020204" pitchFamily="34" charset="0"/>
            </a:endParaRPr>
          </a:p>
        </p:txBody>
      </p:sp>
      <p:sp>
        <p:nvSpPr>
          <p:cNvPr id="11" name="Rectangle 26"/>
          <p:cNvSpPr>
            <a:spLocks noChangeArrowheads="1"/>
          </p:cNvSpPr>
          <p:nvPr/>
        </p:nvSpPr>
        <p:spPr bwMode="auto">
          <a:xfrm>
            <a:off x="2268538" y="3141663"/>
            <a:ext cx="1871662" cy="647700"/>
          </a:xfrm>
          <a:prstGeom prst="rect">
            <a:avLst/>
          </a:prstGeom>
          <a:solidFill>
            <a:srgbClr val="CC99FF"/>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rtl="0">
              <a:buClrTx/>
              <a:buFontTx/>
              <a:buNone/>
            </a:pPr>
            <a:r>
              <a:rPr lang="fa-IR" sz="2400">
                <a:solidFill>
                  <a:srgbClr val="000000"/>
                </a:solidFill>
                <a:latin typeface="Arial" panose="020B0604020202020204" pitchFamily="34" charset="0"/>
              </a:rPr>
              <a:t>قابلیت مقایسه</a:t>
            </a:r>
            <a:endParaRPr lang="en-US" sz="2400">
              <a:solidFill>
                <a:srgbClr val="000000"/>
              </a:solidFill>
              <a:latin typeface="Arial" panose="020B0604020202020204" pitchFamily="34" charset="0"/>
            </a:endParaRPr>
          </a:p>
        </p:txBody>
      </p:sp>
      <p:sp>
        <p:nvSpPr>
          <p:cNvPr id="12" name="Rectangle 27"/>
          <p:cNvSpPr>
            <a:spLocks noChangeArrowheads="1"/>
          </p:cNvSpPr>
          <p:nvPr/>
        </p:nvSpPr>
        <p:spPr bwMode="auto">
          <a:xfrm>
            <a:off x="179388" y="3141663"/>
            <a:ext cx="1944687" cy="647700"/>
          </a:xfrm>
          <a:prstGeom prst="rect">
            <a:avLst/>
          </a:prstGeom>
          <a:solidFill>
            <a:srgbClr val="CC99FF"/>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rtl="0">
              <a:buClrTx/>
              <a:buFontTx/>
              <a:buNone/>
            </a:pPr>
            <a:r>
              <a:rPr lang="fa-IR" sz="2400">
                <a:solidFill>
                  <a:srgbClr val="000000"/>
                </a:solidFill>
                <a:latin typeface="Arial" panose="020B0604020202020204" pitchFamily="34" charset="0"/>
              </a:rPr>
              <a:t>قابلیت فهم</a:t>
            </a:r>
            <a:endParaRPr lang="en-US" sz="2400">
              <a:solidFill>
                <a:srgbClr val="000000"/>
              </a:solidFill>
              <a:latin typeface="Arial" panose="020B0604020202020204" pitchFamily="34" charset="0"/>
            </a:endParaRPr>
          </a:p>
        </p:txBody>
      </p:sp>
      <p:sp>
        <p:nvSpPr>
          <p:cNvPr id="13" name="AutoShape 29"/>
          <p:cNvSpPr>
            <a:spLocks noChangeArrowheads="1"/>
          </p:cNvSpPr>
          <p:nvPr/>
        </p:nvSpPr>
        <p:spPr bwMode="auto">
          <a:xfrm>
            <a:off x="7308850" y="5661025"/>
            <a:ext cx="1835150" cy="504825"/>
          </a:xfrm>
          <a:prstGeom prst="flowChartAlternateProcess">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rtl="0">
              <a:buClrTx/>
              <a:buFontTx/>
              <a:buNone/>
            </a:pPr>
            <a:r>
              <a:rPr lang="fa-IR" sz="2400">
                <a:solidFill>
                  <a:srgbClr val="000000"/>
                </a:solidFill>
                <a:latin typeface="Arial" panose="020B0604020202020204" pitchFamily="34" charset="0"/>
              </a:rPr>
              <a:t>به موقع بودن</a:t>
            </a:r>
            <a:endParaRPr lang="en-US" sz="2400">
              <a:solidFill>
                <a:srgbClr val="000000"/>
              </a:solidFill>
              <a:latin typeface="Arial" panose="020B0604020202020204" pitchFamily="34" charset="0"/>
            </a:endParaRPr>
          </a:p>
        </p:txBody>
      </p:sp>
      <p:sp>
        <p:nvSpPr>
          <p:cNvPr id="14" name="AutoShape 31"/>
          <p:cNvSpPr>
            <a:spLocks noChangeArrowheads="1"/>
          </p:cNvSpPr>
          <p:nvPr/>
        </p:nvSpPr>
        <p:spPr bwMode="auto">
          <a:xfrm>
            <a:off x="7199313" y="4076700"/>
            <a:ext cx="1944687" cy="577850"/>
          </a:xfrm>
          <a:prstGeom prst="flowChartAlternateProcess">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rtl="0">
              <a:buClrTx/>
              <a:buFontTx/>
              <a:buNone/>
            </a:pPr>
            <a:r>
              <a:rPr lang="fa-IR" sz="2000">
                <a:solidFill>
                  <a:srgbClr val="000000"/>
                </a:solidFill>
                <a:latin typeface="Arial" panose="020B0604020202020204" pitchFamily="34" charset="0"/>
              </a:rPr>
              <a:t>سودمندی در پیش بینی</a:t>
            </a:r>
            <a:r>
              <a:rPr lang="fa-IR" sz="1800" b="0">
                <a:latin typeface="Arial" panose="020B0604020202020204" pitchFamily="34" charset="0"/>
              </a:rPr>
              <a:t> </a:t>
            </a:r>
            <a:endParaRPr lang="en-US" sz="1800" b="0">
              <a:latin typeface="Arial" panose="020B0604020202020204" pitchFamily="34" charset="0"/>
            </a:endParaRPr>
          </a:p>
        </p:txBody>
      </p:sp>
      <p:sp>
        <p:nvSpPr>
          <p:cNvPr id="15" name="AutoShape 32"/>
          <p:cNvSpPr>
            <a:spLocks noChangeArrowheads="1"/>
          </p:cNvSpPr>
          <p:nvPr/>
        </p:nvSpPr>
        <p:spPr bwMode="auto">
          <a:xfrm>
            <a:off x="7308850" y="4868863"/>
            <a:ext cx="1835150" cy="647700"/>
          </a:xfrm>
          <a:prstGeom prst="flowChartAlternateProcess">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buClrTx/>
              <a:buFontTx/>
              <a:buNone/>
            </a:pPr>
            <a:r>
              <a:rPr lang="fa-IR" sz="2400">
                <a:solidFill>
                  <a:srgbClr val="000000"/>
                </a:solidFill>
                <a:latin typeface="Arial" panose="020B0604020202020204" pitchFamily="34" charset="0"/>
              </a:rPr>
              <a:t>خاصه اندازه گیری</a:t>
            </a:r>
            <a:endParaRPr lang="en-US" sz="2400">
              <a:solidFill>
                <a:srgbClr val="000000"/>
              </a:solidFill>
              <a:latin typeface="Arial" panose="020B0604020202020204" pitchFamily="34" charset="0"/>
            </a:endParaRPr>
          </a:p>
        </p:txBody>
      </p:sp>
      <p:grpSp>
        <p:nvGrpSpPr>
          <p:cNvPr id="16" name="Group 57"/>
          <p:cNvGrpSpPr>
            <a:grpSpLocks/>
          </p:cNvGrpSpPr>
          <p:nvPr/>
        </p:nvGrpSpPr>
        <p:grpSpPr bwMode="auto">
          <a:xfrm rot="16200000">
            <a:off x="6598444" y="1834356"/>
            <a:ext cx="628650" cy="1944688"/>
            <a:chOff x="2348" y="1721"/>
            <a:chExt cx="492" cy="1119"/>
          </a:xfrm>
        </p:grpSpPr>
        <p:sp>
          <p:nvSpPr>
            <p:cNvPr id="17" name="Line 58"/>
            <p:cNvSpPr>
              <a:spLocks noChangeShapeType="1"/>
            </p:cNvSpPr>
            <p:nvPr/>
          </p:nvSpPr>
          <p:spPr bwMode="auto">
            <a:xfrm>
              <a:off x="2348" y="1721"/>
              <a:ext cx="240" cy="0"/>
            </a:xfrm>
            <a:prstGeom prst="line">
              <a:avLst/>
            </a:prstGeom>
            <a:noFill/>
            <a:ln w="38100">
              <a:solidFill>
                <a:srgbClr val="FFFF00"/>
              </a:solidFill>
              <a:round/>
              <a:headEnd/>
              <a:tailEnd/>
            </a:ln>
            <a:effectLst>
              <a:outerShdw dist="107763" dir="2700000" algn="ctr" rotWithShape="0">
                <a:schemeClr val="bg2">
                  <a:alpha val="50000"/>
                </a:schemeClr>
              </a:outerShdw>
            </a:effectLst>
            <a:extLst>
              <a:ext uri="{909E8E84-426E-40DD-AFC4-6F175D3DCCD1}">
                <a14:hiddenFill xmlns="" xmlns:a14="http://schemas.microsoft.com/office/drawing/2010/main">
                  <a:noFill/>
                </a14:hiddenFill>
              </a:ext>
            </a:extLst>
          </p:spPr>
          <p:txBody>
            <a:bodyPr wrap="none" anchor="ctr"/>
            <a:lstStyle/>
            <a:p>
              <a:endParaRPr lang="fa-IR"/>
            </a:p>
          </p:txBody>
        </p:sp>
        <p:sp>
          <p:nvSpPr>
            <p:cNvPr id="18" name="Line 59"/>
            <p:cNvSpPr>
              <a:spLocks noChangeShapeType="1"/>
            </p:cNvSpPr>
            <p:nvPr/>
          </p:nvSpPr>
          <p:spPr bwMode="auto">
            <a:xfrm>
              <a:off x="2600" y="2243"/>
              <a:ext cx="240" cy="0"/>
            </a:xfrm>
            <a:prstGeom prst="line">
              <a:avLst/>
            </a:prstGeom>
            <a:noFill/>
            <a:ln w="38100">
              <a:solidFill>
                <a:srgbClr val="FFFF00"/>
              </a:solidFill>
              <a:round/>
              <a:headEnd/>
              <a:tailEnd/>
            </a:ln>
            <a:effectLst>
              <a:outerShdw dist="107763" dir="2700000" algn="ctr" rotWithShape="0">
                <a:schemeClr val="bg2">
                  <a:alpha val="50000"/>
                </a:schemeClr>
              </a:outerShdw>
            </a:effectLst>
            <a:extLst>
              <a:ext uri="{909E8E84-426E-40DD-AFC4-6F175D3DCCD1}">
                <a14:hiddenFill xmlns="" xmlns:a14="http://schemas.microsoft.com/office/drawing/2010/main">
                  <a:noFill/>
                </a14:hiddenFill>
              </a:ext>
            </a:extLst>
          </p:spPr>
          <p:txBody>
            <a:bodyPr wrap="none" anchor="ctr"/>
            <a:lstStyle/>
            <a:p>
              <a:endParaRPr lang="fa-IR"/>
            </a:p>
          </p:txBody>
        </p:sp>
        <p:sp>
          <p:nvSpPr>
            <p:cNvPr id="19" name="Line 60"/>
            <p:cNvSpPr>
              <a:spLocks noChangeShapeType="1"/>
            </p:cNvSpPr>
            <p:nvPr/>
          </p:nvSpPr>
          <p:spPr bwMode="auto">
            <a:xfrm>
              <a:off x="2368" y="2840"/>
              <a:ext cx="240" cy="0"/>
            </a:xfrm>
            <a:prstGeom prst="line">
              <a:avLst/>
            </a:prstGeom>
            <a:noFill/>
            <a:ln w="38100">
              <a:solidFill>
                <a:srgbClr val="FFFF00"/>
              </a:solidFill>
              <a:round/>
              <a:headEnd/>
              <a:tailEnd/>
            </a:ln>
            <a:effectLst>
              <a:outerShdw dist="107763" dir="2700000" algn="ctr" rotWithShape="0">
                <a:schemeClr val="bg2">
                  <a:alpha val="50000"/>
                </a:schemeClr>
              </a:outerShdw>
            </a:effectLst>
            <a:extLst>
              <a:ext uri="{909E8E84-426E-40DD-AFC4-6F175D3DCCD1}">
                <a14:hiddenFill xmlns="" xmlns:a14="http://schemas.microsoft.com/office/drawing/2010/main">
                  <a:noFill/>
                </a14:hiddenFill>
              </a:ext>
            </a:extLst>
          </p:spPr>
          <p:txBody>
            <a:bodyPr wrap="none" anchor="ctr"/>
            <a:lstStyle/>
            <a:p>
              <a:endParaRPr lang="fa-IR"/>
            </a:p>
          </p:txBody>
        </p:sp>
        <p:sp>
          <p:nvSpPr>
            <p:cNvPr id="20" name="Line 61"/>
            <p:cNvSpPr>
              <a:spLocks noChangeShapeType="1"/>
            </p:cNvSpPr>
            <p:nvPr/>
          </p:nvSpPr>
          <p:spPr bwMode="auto">
            <a:xfrm>
              <a:off x="2587" y="1721"/>
              <a:ext cx="22" cy="1119"/>
            </a:xfrm>
            <a:prstGeom prst="line">
              <a:avLst/>
            </a:prstGeom>
            <a:noFill/>
            <a:ln w="38100">
              <a:solidFill>
                <a:srgbClr val="FFFF00"/>
              </a:solidFill>
              <a:round/>
              <a:headEnd/>
              <a:tailEnd/>
            </a:ln>
            <a:effectLst>
              <a:outerShdw dist="107763" dir="2700000" algn="ctr" rotWithShape="0">
                <a:schemeClr val="bg2">
                  <a:alpha val="50000"/>
                </a:schemeClr>
              </a:outerShdw>
            </a:effectLst>
            <a:extLst>
              <a:ext uri="{909E8E84-426E-40DD-AFC4-6F175D3DCCD1}">
                <a14:hiddenFill xmlns="" xmlns:a14="http://schemas.microsoft.com/office/drawing/2010/main">
                  <a:noFill/>
                </a14:hiddenFill>
              </a:ext>
            </a:extLst>
          </p:spPr>
          <p:txBody>
            <a:bodyPr wrap="none" anchor="ctr"/>
            <a:lstStyle/>
            <a:p>
              <a:endParaRPr lang="fa-IR"/>
            </a:p>
          </p:txBody>
        </p:sp>
      </p:grpSp>
      <p:grpSp>
        <p:nvGrpSpPr>
          <p:cNvPr id="21" name="Group 62"/>
          <p:cNvGrpSpPr>
            <a:grpSpLocks/>
          </p:cNvGrpSpPr>
          <p:nvPr/>
        </p:nvGrpSpPr>
        <p:grpSpPr bwMode="auto">
          <a:xfrm rot="16200000">
            <a:off x="1989932" y="1834356"/>
            <a:ext cx="628650" cy="1944687"/>
            <a:chOff x="2348" y="1721"/>
            <a:chExt cx="492" cy="1119"/>
          </a:xfrm>
        </p:grpSpPr>
        <p:sp>
          <p:nvSpPr>
            <p:cNvPr id="22" name="Line 63"/>
            <p:cNvSpPr>
              <a:spLocks noChangeShapeType="1"/>
            </p:cNvSpPr>
            <p:nvPr/>
          </p:nvSpPr>
          <p:spPr bwMode="auto">
            <a:xfrm>
              <a:off x="2348" y="1721"/>
              <a:ext cx="240" cy="0"/>
            </a:xfrm>
            <a:prstGeom prst="line">
              <a:avLst/>
            </a:prstGeom>
            <a:noFill/>
            <a:ln w="38100">
              <a:solidFill>
                <a:srgbClr val="FFFF00"/>
              </a:solidFill>
              <a:round/>
              <a:headEnd/>
              <a:tailEnd/>
            </a:ln>
            <a:effectLst>
              <a:outerShdw dist="107763" dir="2700000" algn="ctr" rotWithShape="0">
                <a:schemeClr val="bg2">
                  <a:alpha val="50000"/>
                </a:schemeClr>
              </a:outerShdw>
            </a:effectLst>
            <a:extLst>
              <a:ext uri="{909E8E84-426E-40DD-AFC4-6F175D3DCCD1}">
                <a14:hiddenFill xmlns="" xmlns:a14="http://schemas.microsoft.com/office/drawing/2010/main">
                  <a:noFill/>
                </a14:hiddenFill>
              </a:ext>
            </a:extLst>
          </p:spPr>
          <p:txBody>
            <a:bodyPr wrap="none" anchor="ctr"/>
            <a:lstStyle/>
            <a:p>
              <a:endParaRPr lang="fa-IR"/>
            </a:p>
          </p:txBody>
        </p:sp>
        <p:sp>
          <p:nvSpPr>
            <p:cNvPr id="23" name="Line 64"/>
            <p:cNvSpPr>
              <a:spLocks noChangeShapeType="1"/>
            </p:cNvSpPr>
            <p:nvPr/>
          </p:nvSpPr>
          <p:spPr bwMode="auto">
            <a:xfrm>
              <a:off x="2600" y="2243"/>
              <a:ext cx="240" cy="0"/>
            </a:xfrm>
            <a:prstGeom prst="line">
              <a:avLst/>
            </a:prstGeom>
            <a:noFill/>
            <a:ln w="38100">
              <a:solidFill>
                <a:srgbClr val="FFFF00"/>
              </a:solidFill>
              <a:round/>
              <a:headEnd/>
              <a:tailEnd/>
            </a:ln>
            <a:effectLst>
              <a:outerShdw dist="107763" dir="2700000" algn="ctr" rotWithShape="0">
                <a:schemeClr val="bg2">
                  <a:alpha val="50000"/>
                </a:schemeClr>
              </a:outerShdw>
            </a:effectLst>
            <a:extLst>
              <a:ext uri="{909E8E84-426E-40DD-AFC4-6F175D3DCCD1}">
                <a14:hiddenFill xmlns="" xmlns:a14="http://schemas.microsoft.com/office/drawing/2010/main">
                  <a:noFill/>
                </a14:hiddenFill>
              </a:ext>
            </a:extLst>
          </p:spPr>
          <p:txBody>
            <a:bodyPr wrap="none" anchor="ctr"/>
            <a:lstStyle/>
            <a:p>
              <a:endParaRPr lang="fa-IR"/>
            </a:p>
          </p:txBody>
        </p:sp>
        <p:sp>
          <p:nvSpPr>
            <p:cNvPr id="24" name="Line 65"/>
            <p:cNvSpPr>
              <a:spLocks noChangeShapeType="1"/>
            </p:cNvSpPr>
            <p:nvPr/>
          </p:nvSpPr>
          <p:spPr bwMode="auto">
            <a:xfrm>
              <a:off x="2368" y="2840"/>
              <a:ext cx="240" cy="0"/>
            </a:xfrm>
            <a:prstGeom prst="line">
              <a:avLst/>
            </a:prstGeom>
            <a:noFill/>
            <a:ln w="38100">
              <a:solidFill>
                <a:srgbClr val="FFFF00"/>
              </a:solidFill>
              <a:round/>
              <a:headEnd/>
              <a:tailEnd/>
            </a:ln>
            <a:effectLst>
              <a:outerShdw dist="107763" dir="2700000" algn="ctr" rotWithShape="0">
                <a:schemeClr val="bg2">
                  <a:alpha val="50000"/>
                </a:schemeClr>
              </a:outerShdw>
            </a:effectLst>
            <a:extLst>
              <a:ext uri="{909E8E84-426E-40DD-AFC4-6F175D3DCCD1}">
                <a14:hiddenFill xmlns="" xmlns:a14="http://schemas.microsoft.com/office/drawing/2010/main">
                  <a:noFill/>
                </a14:hiddenFill>
              </a:ext>
            </a:extLst>
          </p:spPr>
          <p:txBody>
            <a:bodyPr wrap="none" anchor="ctr"/>
            <a:lstStyle/>
            <a:p>
              <a:endParaRPr lang="fa-IR"/>
            </a:p>
          </p:txBody>
        </p:sp>
        <p:sp>
          <p:nvSpPr>
            <p:cNvPr id="25" name="Line 66"/>
            <p:cNvSpPr>
              <a:spLocks noChangeShapeType="1"/>
            </p:cNvSpPr>
            <p:nvPr/>
          </p:nvSpPr>
          <p:spPr bwMode="auto">
            <a:xfrm>
              <a:off x="2587" y="1721"/>
              <a:ext cx="22" cy="1119"/>
            </a:xfrm>
            <a:prstGeom prst="line">
              <a:avLst/>
            </a:prstGeom>
            <a:noFill/>
            <a:ln w="38100">
              <a:solidFill>
                <a:srgbClr val="FFFF00"/>
              </a:solidFill>
              <a:round/>
              <a:headEnd/>
              <a:tailEnd/>
            </a:ln>
            <a:effectLst>
              <a:outerShdw dist="107763" dir="2700000" algn="ctr" rotWithShape="0">
                <a:schemeClr val="bg2">
                  <a:alpha val="50000"/>
                </a:schemeClr>
              </a:outerShdw>
            </a:effectLst>
            <a:extLst>
              <a:ext uri="{909E8E84-426E-40DD-AFC4-6F175D3DCCD1}">
                <a14:hiddenFill xmlns="" xmlns:a14="http://schemas.microsoft.com/office/drawing/2010/main">
                  <a:noFill/>
                </a14:hiddenFill>
              </a:ext>
            </a:extLst>
          </p:spPr>
          <p:txBody>
            <a:bodyPr wrap="none" anchor="ctr"/>
            <a:lstStyle/>
            <a:p>
              <a:endParaRPr lang="fa-IR"/>
            </a:p>
          </p:txBody>
        </p:sp>
      </p:grpSp>
      <p:sp>
        <p:nvSpPr>
          <p:cNvPr id="26" name="Line 79"/>
          <p:cNvSpPr>
            <a:spLocks noChangeShapeType="1"/>
          </p:cNvSpPr>
          <p:nvPr/>
        </p:nvSpPr>
        <p:spPr bwMode="auto">
          <a:xfrm>
            <a:off x="7092950" y="3789363"/>
            <a:ext cx="0" cy="2160587"/>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27" name="Line 80"/>
          <p:cNvSpPr>
            <a:spLocks noChangeShapeType="1"/>
          </p:cNvSpPr>
          <p:nvPr/>
        </p:nvSpPr>
        <p:spPr bwMode="auto">
          <a:xfrm>
            <a:off x="7092950" y="4365625"/>
            <a:ext cx="71438"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28" name="Line 82"/>
          <p:cNvSpPr>
            <a:spLocks noChangeShapeType="1"/>
          </p:cNvSpPr>
          <p:nvPr/>
        </p:nvSpPr>
        <p:spPr bwMode="auto">
          <a:xfrm flipH="1">
            <a:off x="7092950" y="5229225"/>
            <a:ext cx="21590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29" name="Line 83"/>
          <p:cNvSpPr>
            <a:spLocks noChangeShapeType="1"/>
          </p:cNvSpPr>
          <p:nvPr/>
        </p:nvSpPr>
        <p:spPr bwMode="auto">
          <a:xfrm flipH="1">
            <a:off x="7092950" y="5949950"/>
            <a:ext cx="21590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30" name="AutoShape 84"/>
          <p:cNvSpPr>
            <a:spLocks noChangeArrowheads="1"/>
          </p:cNvSpPr>
          <p:nvPr/>
        </p:nvSpPr>
        <p:spPr bwMode="auto">
          <a:xfrm>
            <a:off x="5219700" y="4149725"/>
            <a:ext cx="1658938" cy="503238"/>
          </a:xfrm>
          <a:prstGeom prst="flowChartAlternateProcess">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buClrTx/>
              <a:buFontTx/>
              <a:buNone/>
            </a:pPr>
            <a:r>
              <a:rPr lang="fa-IR" sz="2400">
                <a:solidFill>
                  <a:srgbClr val="000000"/>
                </a:solidFill>
                <a:latin typeface="Arial" panose="020B0604020202020204" pitchFamily="34" charset="0"/>
              </a:rPr>
              <a:t>بی طرفانه بودن</a:t>
            </a:r>
            <a:endParaRPr lang="en-US" sz="2400">
              <a:solidFill>
                <a:srgbClr val="000000"/>
              </a:solidFill>
              <a:latin typeface="Arial" panose="020B0604020202020204" pitchFamily="34" charset="0"/>
            </a:endParaRPr>
          </a:p>
        </p:txBody>
      </p:sp>
      <p:sp>
        <p:nvSpPr>
          <p:cNvPr id="31" name="AutoShape 85"/>
          <p:cNvSpPr>
            <a:spLocks noChangeArrowheads="1"/>
          </p:cNvSpPr>
          <p:nvPr/>
        </p:nvSpPr>
        <p:spPr bwMode="auto">
          <a:xfrm>
            <a:off x="5219700" y="5949950"/>
            <a:ext cx="1658938" cy="503238"/>
          </a:xfrm>
          <a:prstGeom prst="flowChartAlternateProcess">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buClrTx/>
              <a:buFontTx/>
              <a:buNone/>
            </a:pPr>
            <a:r>
              <a:rPr lang="fa-IR" sz="2400">
                <a:solidFill>
                  <a:srgbClr val="000000"/>
                </a:solidFill>
                <a:latin typeface="Arial" panose="020B0604020202020204" pitchFamily="34" charset="0"/>
              </a:rPr>
              <a:t>کامل بودن</a:t>
            </a:r>
            <a:endParaRPr lang="en-US" sz="2400">
              <a:solidFill>
                <a:srgbClr val="000000"/>
              </a:solidFill>
              <a:latin typeface="Arial" panose="020B0604020202020204" pitchFamily="34" charset="0"/>
            </a:endParaRPr>
          </a:p>
        </p:txBody>
      </p:sp>
      <p:sp>
        <p:nvSpPr>
          <p:cNvPr id="32" name="AutoShape 86"/>
          <p:cNvSpPr>
            <a:spLocks noChangeArrowheads="1"/>
          </p:cNvSpPr>
          <p:nvPr/>
        </p:nvSpPr>
        <p:spPr bwMode="auto">
          <a:xfrm>
            <a:off x="5219700" y="4797425"/>
            <a:ext cx="1658938" cy="431800"/>
          </a:xfrm>
          <a:prstGeom prst="flowChartAlternateProcess">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buClrTx/>
              <a:buFontTx/>
              <a:buNone/>
            </a:pPr>
            <a:r>
              <a:rPr lang="fa-IR" sz="2400">
                <a:solidFill>
                  <a:srgbClr val="000000"/>
                </a:solidFill>
                <a:latin typeface="Arial" panose="020B0604020202020204" pitchFamily="34" charset="0"/>
              </a:rPr>
              <a:t>صحیح بودن</a:t>
            </a:r>
            <a:endParaRPr lang="en-US" sz="2400">
              <a:solidFill>
                <a:srgbClr val="000000"/>
              </a:solidFill>
              <a:latin typeface="Arial" panose="020B0604020202020204" pitchFamily="34" charset="0"/>
            </a:endParaRPr>
          </a:p>
        </p:txBody>
      </p:sp>
      <p:sp>
        <p:nvSpPr>
          <p:cNvPr id="33" name="AutoShape 87"/>
          <p:cNvSpPr>
            <a:spLocks noChangeArrowheads="1"/>
          </p:cNvSpPr>
          <p:nvPr/>
        </p:nvSpPr>
        <p:spPr bwMode="auto">
          <a:xfrm>
            <a:off x="5219700" y="5373688"/>
            <a:ext cx="1657350" cy="431800"/>
          </a:xfrm>
          <a:prstGeom prst="flowChartAlternateProcess">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buClrTx/>
              <a:buFontTx/>
              <a:buNone/>
            </a:pPr>
            <a:r>
              <a:rPr lang="fa-IR" sz="2400">
                <a:solidFill>
                  <a:srgbClr val="000000"/>
                </a:solidFill>
                <a:latin typeface="Arial" panose="020B0604020202020204" pitchFamily="34" charset="0"/>
              </a:rPr>
              <a:t>رجحان محتوا</a:t>
            </a:r>
            <a:r>
              <a:rPr lang="fa-IR" sz="2000">
                <a:latin typeface="Arial" panose="020B0604020202020204" pitchFamily="34" charset="0"/>
              </a:rPr>
              <a:t> </a:t>
            </a:r>
            <a:endParaRPr lang="en-US" sz="2000">
              <a:latin typeface="Arial" panose="020B0604020202020204" pitchFamily="34" charset="0"/>
            </a:endParaRPr>
          </a:p>
        </p:txBody>
      </p:sp>
      <p:sp>
        <p:nvSpPr>
          <p:cNvPr id="34" name="Line 88"/>
          <p:cNvSpPr>
            <a:spLocks noChangeShapeType="1"/>
          </p:cNvSpPr>
          <p:nvPr/>
        </p:nvSpPr>
        <p:spPr bwMode="auto">
          <a:xfrm>
            <a:off x="4932363" y="3789363"/>
            <a:ext cx="0" cy="2447925"/>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35" name="Line 89"/>
          <p:cNvSpPr>
            <a:spLocks noChangeShapeType="1"/>
          </p:cNvSpPr>
          <p:nvPr/>
        </p:nvSpPr>
        <p:spPr bwMode="auto">
          <a:xfrm>
            <a:off x="4932363" y="6237288"/>
            <a:ext cx="21590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36" name="Line 90"/>
          <p:cNvSpPr>
            <a:spLocks noChangeShapeType="1"/>
          </p:cNvSpPr>
          <p:nvPr/>
        </p:nvSpPr>
        <p:spPr bwMode="auto">
          <a:xfrm>
            <a:off x="4932363" y="5589588"/>
            <a:ext cx="21590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37" name="Line 91"/>
          <p:cNvSpPr>
            <a:spLocks noChangeShapeType="1"/>
          </p:cNvSpPr>
          <p:nvPr/>
        </p:nvSpPr>
        <p:spPr bwMode="auto">
          <a:xfrm>
            <a:off x="4932363" y="5013325"/>
            <a:ext cx="21590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38" name="Line 92"/>
          <p:cNvSpPr>
            <a:spLocks noChangeShapeType="1"/>
          </p:cNvSpPr>
          <p:nvPr/>
        </p:nvSpPr>
        <p:spPr bwMode="auto">
          <a:xfrm>
            <a:off x="4932363" y="4437063"/>
            <a:ext cx="21590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39" name="AutoShape 93"/>
          <p:cNvSpPr>
            <a:spLocks noChangeArrowheads="1"/>
          </p:cNvSpPr>
          <p:nvPr/>
        </p:nvSpPr>
        <p:spPr bwMode="auto">
          <a:xfrm>
            <a:off x="2484438" y="4365625"/>
            <a:ext cx="1727200" cy="503238"/>
          </a:xfrm>
          <a:prstGeom prst="flowChartAlternateProcess">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buClrTx/>
              <a:buFontTx/>
              <a:buNone/>
            </a:pPr>
            <a:r>
              <a:rPr lang="fa-IR" sz="2400">
                <a:solidFill>
                  <a:srgbClr val="000000"/>
                </a:solidFill>
                <a:latin typeface="Arial" panose="020B0604020202020204" pitchFamily="34" charset="0"/>
              </a:rPr>
              <a:t>رعایت یکنواختی</a:t>
            </a:r>
            <a:endParaRPr lang="en-US" sz="2400">
              <a:solidFill>
                <a:srgbClr val="000000"/>
              </a:solidFill>
              <a:latin typeface="Arial" panose="020B0604020202020204" pitchFamily="34" charset="0"/>
            </a:endParaRPr>
          </a:p>
        </p:txBody>
      </p:sp>
      <p:sp>
        <p:nvSpPr>
          <p:cNvPr id="40" name="AutoShape 94"/>
          <p:cNvSpPr>
            <a:spLocks noChangeArrowheads="1"/>
          </p:cNvSpPr>
          <p:nvPr/>
        </p:nvSpPr>
        <p:spPr bwMode="auto">
          <a:xfrm>
            <a:off x="2484438" y="5445125"/>
            <a:ext cx="1727200" cy="504825"/>
          </a:xfrm>
          <a:prstGeom prst="flowChartAlternateProcess">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buClrTx/>
              <a:buFontTx/>
              <a:buNone/>
            </a:pPr>
            <a:r>
              <a:rPr lang="fa-IR" sz="2400">
                <a:solidFill>
                  <a:srgbClr val="000000"/>
                </a:solidFill>
                <a:latin typeface="Arial" panose="020B0604020202020204" pitchFamily="34" charset="0"/>
              </a:rPr>
              <a:t>همسانی روشها</a:t>
            </a:r>
            <a:r>
              <a:rPr lang="fa-IR" sz="2000">
                <a:solidFill>
                  <a:srgbClr val="000000"/>
                </a:solidFill>
                <a:latin typeface="Arial" panose="020B0604020202020204" pitchFamily="34" charset="0"/>
              </a:rPr>
              <a:t> </a:t>
            </a:r>
            <a:endParaRPr lang="en-US" sz="2000">
              <a:solidFill>
                <a:srgbClr val="000000"/>
              </a:solidFill>
              <a:latin typeface="Arial" panose="020B0604020202020204" pitchFamily="34" charset="0"/>
            </a:endParaRPr>
          </a:p>
        </p:txBody>
      </p:sp>
      <p:sp>
        <p:nvSpPr>
          <p:cNvPr id="41" name="Line 96"/>
          <p:cNvSpPr>
            <a:spLocks noChangeShapeType="1"/>
          </p:cNvSpPr>
          <p:nvPr/>
        </p:nvSpPr>
        <p:spPr bwMode="auto">
          <a:xfrm>
            <a:off x="2268538" y="3789363"/>
            <a:ext cx="0" cy="1944687"/>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42" name="Line 97"/>
          <p:cNvSpPr>
            <a:spLocks noChangeShapeType="1"/>
          </p:cNvSpPr>
          <p:nvPr/>
        </p:nvSpPr>
        <p:spPr bwMode="auto">
          <a:xfrm>
            <a:off x="2268538" y="4581525"/>
            <a:ext cx="21590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43" name="Line 98"/>
          <p:cNvSpPr>
            <a:spLocks noChangeShapeType="1"/>
          </p:cNvSpPr>
          <p:nvPr/>
        </p:nvSpPr>
        <p:spPr bwMode="auto">
          <a:xfrm>
            <a:off x="2268538" y="5734050"/>
            <a:ext cx="21590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fa-I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 calcmode="lin" valueType="num">
                                      <p:cBhvr>
                                        <p:cTn id="9" dur="500" fill="hold"/>
                                        <p:tgtEl>
                                          <p:spTgt spid="2"/>
                                        </p:tgtEl>
                                        <p:attrNameLst>
                                          <p:attrName>style.rotation</p:attrName>
                                        </p:attrNameLst>
                                      </p:cBhvr>
                                      <p:tavLst>
                                        <p:tav tm="0">
                                          <p:val>
                                            <p:fltVal val="360"/>
                                          </p:val>
                                        </p:tav>
                                        <p:tav tm="100000">
                                          <p:val>
                                            <p:fltVal val="0"/>
                                          </p:val>
                                        </p:tav>
                                      </p:tavLst>
                                    </p:anim>
                                    <p:animEffect transition="in" filter="fade">
                                      <p:cBhvr>
                                        <p:cTn id="10" dur="500"/>
                                        <p:tgtEl>
                                          <p:spTgt spid="2"/>
                                        </p:tgtEl>
                                      </p:cBhvr>
                                    </p:animEffect>
                                  </p:childTnLst>
                                </p:cTn>
                              </p:par>
                            </p:childTnLst>
                          </p:cTn>
                        </p:par>
                        <p:par>
                          <p:cTn id="11" fill="hold">
                            <p:stCondLst>
                              <p:cond delay="500"/>
                            </p:stCondLst>
                            <p:childTnLst>
                              <p:par>
                                <p:cTn id="12" presetID="47" presetClass="entr" presetSubtype="0" fill="hold" grpId="0" nodeType="after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par>
                          <p:cTn id="17" fill="hold">
                            <p:stCondLst>
                              <p:cond delay="1500"/>
                            </p:stCondLst>
                            <p:childTnLst>
                              <p:par>
                                <p:cTn id="18" presetID="17" presetClass="entr" presetSubtype="10" fill="hold" grpId="0" nodeType="afterEffect">
                                  <p:stCondLst>
                                    <p:cond delay="0"/>
                                  </p:stCondLst>
                                  <p:childTnLst>
                                    <p:set>
                                      <p:cBhvr>
                                        <p:cTn id="19" dur="1" fill="hold">
                                          <p:stCondLst>
                                            <p:cond delay="0"/>
                                          </p:stCondLst>
                                        </p:cTn>
                                        <p:tgtEl>
                                          <p:spTgt spid="3"/>
                                        </p:tgtEl>
                                        <p:attrNameLst>
                                          <p:attrName>style.visibility</p:attrName>
                                        </p:attrNameLst>
                                      </p:cBhvr>
                                      <p:to>
                                        <p:strVal val="visible"/>
                                      </p:to>
                                    </p:set>
                                    <p:anim calcmode="lin" valueType="num">
                                      <p:cBhvr>
                                        <p:cTn id="20" dur="500" fill="hold"/>
                                        <p:tgtEl>
                                          <p:spTgt spid="3"/>
                                        </p:tgtEl>
                                        <p:attrNameLst>
                                          <p:attrName>ppt_w</p:attrName>
                                        </p:attrNameLst>
                                      </p:cBhvr>
                                      <p:tavLst>
                                        <p:tav tm="0">
                                          <p:val>
                                            <p:fltVal val="0"/>
                                          </p:val>
                                        </p:tav>
                                        <p:tav tm="100000">
                                          <p:val>
                                            <p:strVal val="#ppt_w"/>
                                          </p:val>
                                        </p:tav>
                                      </p:tavLst>
                                    </p:anim>
                                    <p:anim calcmode="lin" valueType="num">
                                      <p:cBhvr>
                                        <p:cTn id="21" dur="500" fill="hold"/>
                                        <p:tgtEl>
                                          <p:spTgt spid="3"/>
                                        </p:tgtEl>
                                        <p:attrNameLst>
                                          <p:attrName>ppt_h</p:attrName>
                                        </p:attrNameLst>
                                      </p:cBhvr>
                                      <p:tavLst>
                                        <p:tav tm="0">
                                          <p:val>
                                            <p:strVal val="#ppt_h"/>
                                          </p:val>
                                        </p:tav>
                                        <p:tav tm="100000">
                                          <p:val>
                                            <p:strVal val="#ppt_h"/>
                                          </p:val>
                                        </p:tav>
                                      </p:tavLst>
                                    </p:anim>
                                  </p:childTnLst>
                                </p:cTn>
                              </p:par>
                              <p:par>
                                <p:cTn id="22" presetID="17" presetClass="entr" presetSubtype="10" fill="hold" grpId="0" nodeType="withEffect">
                                  <p:stCondLst>
                                    <p:cond delay="0"/>
                                  </p:stCondLst>
                                  <p:childTnLst>
                                    <p:set>
                                      <p:cBhvr>
                                        <p:cTn id="23" dur="1" fill="hold">
                                          <p:stCondLst>
                                            <p:cond delay="0"/>
                                          </p:stCondLst>
                                        </p:cTn>
                                        <p:tgtEl>
                                          <p:spTgt spid="5"/>
                                        </p:tgtEl>
                                        <p:attrNameLst>
                                          <p:attrName>style.visibility</p:attrName>
                                        </p:attrNameLst>
                                      </p:cBhvr>
                                      <p:to>
                                        <p:strVal val="visible"/>
                                      </p:to>
                                    </p:set>
                                    <p:anim calcmode="lin" valueType="num">
                                      <p:cBhvr>
                                        <p:cTn id="24" dur="500" fill="hold"/>
                                        <p:tgtEl>
                                          <p:spTgt spid="5"/>
                                        </p:tgtEl>
                                        <p:attrNameLst>
                                          <p:attrName>ppt_w</p:attrName>
                                        </p:attrNameLst>
                                      </p:cBhvr>
                                      <p:tavLst>
                                        <p:tav tm="0">
                                          <p:val>
                                            <p:fltVal val="0"/>
                                          </p:val>
                                        </p:tav>
                                        <p:tav tm="100000">
                                          <p:val>
                                            <p:strVal val="#ppt_w"/>
                                          </p:val>
                                        </p:tav>
                                      </p:tavLst>
                                    </p:anim>
                                    <p:anim calcmode="lin" valueType="num">
                                      <p:cBhvr>
                                        <p:cTn id="25" dur="500" fill="hold"/>
                                        <p:tgtEl>
                                          <p:spTgt spid="5"/>
                                        </p:tgtEl>
                                        <p:attrNameLst>
                                          <p:attrName>ppt_h</p:attrName>
                                        </p:attrNameLst>
                                      </p:cBhvr>
                                      <p:tavLst>
                                        <p:tav tm="0">
                                          <p:val>
                                            <p:strVal val="#ppt_h"/>
                                          </p:val>
                                        </p:tav>
                                        <p:tav tm="100000">
                                          <p:val>
                                            <p:strVal val="#ppt_h"/>
                                          </p:val>
                                        </p:tav>
                                      </p:tavLst>
                                    </p:anim>
                                  </p:childTnLst>
                                </p:cTn>
                              </p:par>
                              <p:par>
                                <p:cTn id="26" presetID="17" presetClass="entr" presetSubtype="10" fill="hold" grpId="0" nodeType="withEffect">
                                  <p:stCondLst>
                                    <p:cond delay="0"/>
                                  </p:stCondLst>
                                  <p:childTnLst>
                                    <p:set>
                                      <p:cBhvr>
                                        <p:cTn id="27" dur="1" fill="hold">
                                          <p:stCondLst>
                                            <p:cond delay="0"/>
                                          </p:stCondLst>
                                        </p:cTn>
                                        <p:tgtEl>
                                          <p:spTgt spid="6"/>
                                        </p:tgtEl>
                                        <p:attrNameLst>
                                          <p:attrName>style.visibility</p:attrName>
                                        </p:attrNameLst>
                                      </p:cBhvr>
                                      <p:to>
                                        <p:strVal val="visible"/>
                                      </p:to>
                                    </p:set>
                                    <p:anim calcmode="lin" valueType="num">
                                      <p:cBhvr>
                                        <p:cTn id="28" dur="500" fill="hold"/>
                                        <p:tgtEl>
                                          <p:spTgt spid="6"/>
                                        </p:tgtEl>
                                        <p:attrNameLst>
                                          <p:attrName>ppt_w</p:attrName>
                                        </p:attrNameLst>
                                      </p:cBhvr>
                                      <p:tavLst>
                                        <p:tav tm="0">
                                          <p:val>
                                            <p:fltVal val="0"/>
                                          </p:val>
                                        </p:tav>
                                        <p:tav tm="100000">
                                          <p:val>
                                            <p:strVal val="#ppt_w"/>
                                          </p:val>
                                        </p:tav>
                                      </p:tavLst>
                                    </p:anim>
                                    <p:anim calcmode="lin" valueType="num">
                                      <p:cBhvr>
                                        <p:cTn id="29" dur="500" fill="hold"/>
                                        <p:tgtEl>
                                          <p:spTgt spid="6"/>
                                        </p:tgtEl>
                                        <p:attrNameLst>
                                          <p:attrName>ppt_h</p:attrName>
                                        </p:attrNameLst>
                                      </p:cBhvr>
                                      <p:tavLst>
                                        <p:tav tm="0">
                                          <p:val>
                                            <p:strVal val="#ppt_h"/>
                                          </p:val>
                                        </p:tav>
                                        <p:tav tm="100000">
                                          <p:val>
                                            <p:strVal val="#ppt_h"/>
                                          </p:val>
                                        </p:tav>
                                      </p:tavLst>
                                    </p:anim>
                                  </p:childTnLst>
                                </p:cTn>
                              </p:par>
                            </p:childTnLst>
                          </p:cTn>
                        </p:par>
                        <p:par>
                          <p:cTn id="30" fill="hold">
                            <p:stCondLst>
                              <p:cond delay="2000"/>
                            </p:stCondLst>
                            <p:childTnLst>
                              <p:par>
                                <p:cTn id="31" presetID="30" presetClass="entr" presetSubtype="0" fill="hold" grpId="0" nodeType="afterEffect">
                                  <p:stCondLst>
                                    <p:cond delay="0"/>
                                  </p:stCondLst>
                                  <p:childTnLst>
                                    <p:set>
                                      <p:cBhvr>
                                        <p:cTn id="32" dur="1" fill="hold">
                                          <p:stCondLst>
                                            <p:cond delay="0"/>
                                          </p:stCondLst>
                                        </p:cTn>
                                        <p:tgtEl>
                                          <p:spTgt spid="7"/>
                                        </p:tgtEl>
                                        <p:attrNameLst>
                                          <p:attrName>style.visibility</p:attrName>
                                        </p:attrNameLst>
                                      </p:cBhvr>
                                      <p:to>
                                        <p:strVal val="visible"/>
                                      </p:to>
                                    </p:set>
                                    <p:animEffect transition="in" filter="fade">
                                      <p:cBhvr>
                                        <p:cTn id="33" dur="800" decel="100000"/>
                                        <p:tgtEl>
                                          <p:spTgt spid="7"/>
                                        </p:tgtEl>
                                      </p:cBhvr>
                                    </p:animEffect>
                                    <p:anim calcmode="lin" valueType="num">
                                      <p:cBhvr>
                                        <p:cTn id="34" dur="800" decel="100000" fill="hold"/>
                                        <p:tgtEl>
                                          <p:spTgt spid="7"/>
                                        </p:tgtEl>
                                        <p:attrNameLst>
                                          <p:attrName>style.rotation</p:attrName>
                                        </p:attrNameLst>
                                      </p:cBhvr>
                                      <p:tavLst>
                                        <p:tav tm="0">
                                          <p:val>
                                            <p:fltVal val="-90"/>
                                          </p:val>
                                        </p:tav>
                                        <p:tav tm="100000">
                                          <p:val>
                                            <p:fltVal val="0"/>
                                          </p:val>
                                        </p:tav>
                                      </p:tavLst>
                                    </p:anim>
                                    <p:anim calcmode="lin" valueType="num">
                                      <p:cBhvr>
                                        <p:cTn id="35" dur="800" decel="100000" fill="hold"/>
                                        <p:tgtEl>
                                          <p:spTgt spid="7"/>
                                        </p:tgtEl>
                                        <p:attrNameLst>
                                          <p:attrName>ppt_x</p:attrName>
                                        </p:attrNameLst>
                                      </p:cBhvr>
                                      <p:tavLst>
                                        <p:tav tm="0">
                                          <p:val>
                                            <p:strVal val="#ppt_x+0.4"/>
                                          </p:val>
                                        </p:tav>
                                        <p:tav tm="100000">
                                          <p:val>
                                            <p:strVal val="#ppt_x-0.05"/>
                                          </p:val>
                                        </p:tav>
                                      </p:tavLst>
                                    </p:anim>
                                    <p:anim calcmode="lin" valueType="num">
                                      <p:cBhvr>
                                        <p:cTn id="36" dur="800" decel="100000" fill="hold"/>
                                        <p:tgtEl>
                                          <p:spTgt spid="7"/>
                                        </p:tgtEl>
                                        <p:attrNameLst>
                                          <p:attrName>ppt_y</p:attrName>
                                        </p:attrNameLst>
                                      </p:cBhvr>
                                      <p:tavLst>
                                        <p:tav tm="0">
                                          <p:val>
                                            <p:strVal val="#ppt_y-0.4"/>
                                          </p:val>
                                        </p:tav>
                                        <p:tav tm="100000">
                                          <p:val>
                                            <p:strVal val="#ppt_y+0.1"/>
                                          </p:val>
                                        </p:tav>
                                      </p:tavLst>
                                    </p:anim>
                                    <p:anim calcmode="lin" valueType="num">
                                      <p:cBhvr>
                                        <p:cTn id="37" dur="200" accel="100000" fill="hold">
                                          <p:stCondLst>
                                            <p:cond delay="800"/>
                                          </p:stCondLst>
                                        </p:cTn>
                                        <p:tgtEl>
                                          <p:spTgt spid="7"/>
                                        </p:tgtEl>
                                        <p:attrNameLst>
                                          <p:attrName>ppt_x</p:attrName>
                                        </p:attrNameLst>
                                      </p:cBhvr>
                                      <p:tavLst>
                                        <p:tav tm="0">
                                          <p:val>
                                            <p:strVal val="#ppt_x-0.05"/>
                                          </p:val>
                                        </p:tav>
                                        <p:tav tm="100000">
                                          <p:val>
                                            <p:strVal val="#ppt_x"/>
                                          </p:val>
                                        </p:tav>
                                      </p:tavLst>
                                    </p:anim>
                                    <p:anim calcmode="lin" valueType="num">
                                      <p:cBhvr>
                                        <p:cTn id="38" dur="200" accel="100000" fill="hold">
                                          <p:stCondLst>
                                            <p:cond delay="800"/>
                                          </p:stCondLst>
                                        </p:cTn>
                                        <p:tgtEl>
                                          <p:spTgt spid="7"/>
                                        </p:tgtEl>
                                        <p:attrNameLst>
                                          <p:attrName>ppt_y</p:attrName>
                                        </p:attrNameLst>
                                      </p:cBhvr>
                                      <p:tavLst>
                                        <p:tav tm="0">
                                          <p:val>
                                            <p:strVal val="#ppt_y+0.1"/>
                                          </p:val>
                                        </p:tav>
                                        <p:tav tm="100000">
                                          <p:val>
                                            <p:strVal val="#ppt_y"/>
                                          </p:val>
                                        </p:tav>
                                      </p:tavLst>
                                    </p:anim>
                                  </p:childTnLst>
                                </p:cTn>
                              </p:par>
                              <p:par>
                                <p:cTn id="39" presetID="30" presetClass="entr" presetSubtype="0" fill="hold" grpId="0" nodeType="withEffect">
                                  <p:stCondLst>
                                    <p:cond delay="0"/>
                                  </p:stCondLst>
                                  <p:childTnLst>
                                    <p:set>
                                      <p:cBhvr>
                                        <p:cTn id="40" dur="1" fill="hold">
                                          <p:stCondLst>
                                            <p:cond delay="0"/>
                                          </p:stCondLst>
                                        </p:cTn>
                                        <p:tgtEl>
                                          <p:spTgt spid="8"/>
                                        </p:tgtEl>
                                        <p:attrNameLst>
                                          <p:attrName>style.visibility</p:attrName>
                                        </p:attrNameLst>
                                      </p:cBhvr>
                                      <p:to>
                                        <p:strVal val="visible"/>
                                      </p:to>
                                    </p:set>
                                    <p:animEffect transition="in" filter="fade">
                                      <p:cBhvr>
                                        <p:cTn id="41" dur="800" decel="100000"/>
                                        <p:tgtEl>
                                          <p:spTgt spid="8"/>
                                        </p:tgtEl>
                                      </p:cBhvr>
                                    </p:animEffect>
                                    <p:anim calcmode="lin" valueType="num">
                                      <p:cBhvr>
                                        <p:cTn id="42" dur="800" decel="100000" fill="hold"/>
                                        <p:tgtEl>
                                          <p:spTgt spid="8"/>
                                        </p:tgtEl>
                                        <p:attrNameLst>
                                          <p:attrName>style.rotation</p:attrName>
                                        </p:attrNameLst>
                                      </p:cBhvr>
                                      <p:tavLst>
                                        <p:tav tm="0">
                                          <p:val>
                                            <p:fltVal val="-90"/>
                                          </p:val>
                                        </p:tav>
                                        <p:tav tm="100000">
                                          <p:val>
                                            <p:fltVal val="0"/>
                                          </p:val>
                                        </p:tav>
                                      </p:tavLst>
                                    </p:anim>
                                    <p:anim calcmode="lin" valueType="num">
                                      <p:cBhvr>
                                        <p:cTn id="43" dur="800" decel="100000" fill="hold"/>
                                        <p:tgtEl>
                                          <p:spTgt spid="8"/>
                                        </p:tgtEl>
                                        <p:attrNameLst>
                                          <p:attrName>ppt_x</p:attrName>
                                        </p:attrNameLst>
                                      </p:cBhvr>
                                      <p:tavLst>
                                        <p:tav tm="0">
                                          <p:val>
                                            <p:strVal val="#ppt_x+0.4"/>
                                          </p:val>
                                        </p:tav>
                                        <p:tav tm="100000">
                                          <p:val>
                                            <p:strVal val="#ppt_x-0.05"/>
                                          </p:val>
                                        </p:tav>
                                      </p:tavLst>
                                    </p:anim>
                                    <p:anim calcmode="lin" valueType="num">
                                      <p:cBhvr>
                                        <p:cTn id="44" dur="800" decel="100000" fill="hold"/>
                                        <p:tgtEl>
                                          <p:spTgt spid="8"/>
                                        </p:tgtEl>
                                        <p:attrNameLst>
                                          <p:attrName>ppt_y</p:attrName>
                                        </p:attrNameLst>
                                      </p:cBhvr>
                                      <p:tavLst>
                                        <p:tav tm="0">
                                          <p:val>
                                            <p:strVal val="#ppt_y-0.4"/>
                                          </p:val>
                                        </p:tav>
                                        <p:tav tm="100000">
                                          <p:val>
                                            <p:strVal val="#ppt_y+0.1"/>
                                          </p:val>
                                        </p:tav>
                                      </p:tavLst>
                                    </p:anim>
                                    <p:anim calcmode="lin" valueType="num">
                                      <p:cBhvr>
                                        <p:cTn id="45" dur="200" accel="100000" fill="hold">
                                          <p:stCondLst>
                                            <p:cond delay="800"/>
                                          </p:stCondLst>
                                        </p:cTn>
                                        <p:tgtEl>
                                          <p:spTgt spid="8"/>
                                        </p:tgtEl>
                                        <p:attrNameLst>
                                          <p:attrName>ppt_x</p:attrName>
                                        </p:attrNameLst>
                                      </p:cBhvr>
                                      <p:tavLst>
                                        <p:tav tm="0">
                                          <p:val>
                                            <p:strVal val="#ppt_x-0.05"/>
                                          </p:val>
                                        </p:tav>
                                        <p:tav tm="100000">
                                          <p:val>
                                            <p:strVal val="#ppt_x"/>
                                          </p:val>
                                        </p:tav>
                                      </p:tavLst>
                                    </p:anim>
                                    <p:anim calcmode="lin" valueType="num">
                                      <p:cBhvr>
                                        <p:cTn id="46" dur="200" accel="100000" fill="hold">
                                          <p:stCondLst>
                                            <p:cond delay="800"/>
                                          </p:stCondLst>
                                        </p:cTn>
                                        <p:tgtEl>
                                          <p:spTgt spid="8"/>
                                        </p:tgtEl>
                                        <p:attrNameLst>
                                          <p:attrName>ppt_y</p:attrName>
                                        </p:attrNameLst>
                                      </p:cBhvr>
                                      <p:tavLst>
                                        <p:tav tm="0">
                                          <p:val>
                                            <p:strVal val="#ppt_y+0.1"/>
                                          </p:val>
                                        </p:tav>
                                        <p:tav tm="100000">
                                          <p:val>
                                            <p:strVal val="#ppt_y"/>
                                          </p:val>
                                        </p:tav>
                                      </p:tavLst>
                                    </p:anim>
                                  </p:childTnLst>
                                </p:cTn>
                              </p:par>
                            </p:childTnLst>
                          </p:cTn>
                        </p:par>
                        <p:par>
                          <p:cTn id="47" fill="hold">
                            <p:stCondLst>
                              <p:cond delay="3000"/>
                            </p:stCondLst>
                            <p:childTnLst>
                              <p:par>
                                <p:cTn id="48" presetID="47" presetClass="entr" presetSubtype="0" fill="hold" nodeType="afterEffect">
                                  <p:stCondLst>
                                    <p:cond delay="0"/>
                                  </p:stCondLst>
                                  <p:childTnLst>
                                    <p:set>
                                      <p:cBhvr>
                                        <p:cTn id="49" dur="1" fill="hold">
                                          <p:stCondLst>
                                            <p:cond delay="0"/>
                                          </p:stCondLst>
                                        </p:cTn>
                                        <p:tgtEl>
                                          <p:spTgt spid="16"/>
                                        </p:tgtEl>
                                        <p:attrNameLst>
                                          <p:attrName>style.visibility</p:attrName>
                                        </p:attrNameLst>
                                      </p:cBhvr>
                                      <p:to>
                                        <p:strVal val="visible"/>
                                      </p:to>
                                    </p:set>
                                    <p:animEffect transition="in" filter="fade">
                                      <p:cBhvr>
                                        <p:cTn id="50" dur="1000"/>
                                        <p:tgtEl>
                                          <p:spTgt spid="16"/>
                                        </p:tgtEl>
                                      </p:cBhvr>
                                    </p:animEffect>
                                    <p:anim calcmode="lin" valueType="num">
                                      <p:cBhvr>
                                        <p:cTn id="51" dur="1000" fill="hold"/>
                                        <p:tgtEl>
                                          <p:spTgt spid="16"/>
                                        </p:tgtEl>
                                        <p:attrNameLst>
                                          <p:attrName>ppt_x</p:attrName>
                                        </p:attrNameLst>
                                      </p:cBhvr>
                                      <p:tavLst>
                                        <p:tav tm="0">
                                          <p:val>
                                            <p:strVal val="#ppt_x"/>
                                          </p:val>
                                        </p:tav>
                                        <p:tav tm="100000">
                                          <p:val>
                                            <p:strVal val="#ppt_x"/>
                                          </p:val>
                                        </p:tav>
                                      </p:tavLst>
                                    </p:anim>
                                    <p:anim calcmode="lin" valueType="num">
                                      <p:cBhvr>
                                        <p:cTn id="52" dur="1000" fill="hold"/>
                                        <p:tgtEl>
                                          <p:spTgt spid="16"/>
                                        </p:tgtEl>
                                        <p:attrNameLst>
                                          <p:attrName>ppt_y</p:attrName>
                                        </p:attrNameLst>
                                      </p:cBhvr>
                                      <p:tavLst>
                                        <p:tav tm="0">
                                          <p:val>
                                            <p:strVal val="#ppt_y-.1"/>
                                          </p:val>
                                        </p:tav>
                                        <p:tav tm="100000">
                                          <p:val>
                                            <p:strVal val="#ppt_y"/>
                                          </p:val>
                                        </p:tav>
                                      </p:tavLst>
                                    </p:anim>
                                  </p:childTnLst>
                                </p:cTn>
                              </p:par>
                              <p:par>
                                <p:cTn id="53" presetID="47" presetClass="entr" presetSubtype="0" fill="hold" nodeType="withEffect">
                                  <p:stCondLst>
                                    <p:cond delay="0"/>
                                  </p:stCondLst>
                                  <p:childTnLst>
                                    <p:set>
                                      <p:cBhvr>
                                        <p:cTn id="54" dur="1" fill="hold">
                                          <p:stCondLst>
                                            <p:cond delay="0"/>
                                          </p:stCondLst>
                                        </p:cTn>
                                        <p:tgtEl>
                                          <p:spTgt spid="21"/>
                                        </p:tgtEl>
                                        <p:attrNameLst>
                                          <p:attrName>style.visibility</p:attrName>
                                        </p:attrNameLst>
                                      </p:cBhvr>
                                      <p:to>
                                        <p:strVal val="visible"/>
                                      </p:to>
                                    </p:set>
                                    <p:animEffect transition="in" filter="fade">
                                      <p:cBhvr>
                                        <p:cTn id="55" dur="1000"/>
                                        <p:tgtEl>
                                          <p:spTgt spid="21"/>
                                        </p:tgtEl>
                                      </p:cBhvr>
                                    </p:animEffect>
                                    <p:anim calcmode="lin" valueType="num">
                                      <p:cBhvr>
                                        <p:cTn id="56" dur="1000" fill="hold"/>
                                        <p:tgtEl>
                                          <p:spTgt spid="21"/>
                                        </p:tgtEl>
                                        <p:attrNameLst>
                                          <p:attrName>ppt_x</p:attrName>
                                        </p:attrNameLst>
                                      </p:cBhvr>
                                      <p:tavLst>
                                        <p:tav tm="0">
                                          <p:val>
                                            <p:strVal val="#ppt_x"/>
                                          </p:val>
                                        </p:tav>
                                        <p:tav tm="100000">
                                          <p:val>
                                            <p:strVal val="#ppt_x"/>
                                          </p:val>
                                        </p:tav>
                                      </p:tavLst>
                                    </p:anim>
                                    <p:anim calcmode="lin" valueType="num">
                                      <p:cBhvr>
                                        <p:cTn id="57" dur="1000" fill="hold"/>
                                        <p:tgtEl>
                                          <p:spTgt spid="21"/>
                                        </p:tgtEl>
                                        <p:attrNameLst>
                                          <p:attrName>ppt_y</p:attrName>
                                        </p:attrNameLst>
                                      </p:cBhvr>
                                      <p:tavLst>
                                        <p:tav tm="0">
                                          <p:val>
                                            <p:strVal val="#ppt_y-.1"/>
                                          </p:val>
                                        </p:tav>
                                        <p:tav tm="100000">
                                          <p:val>
                                            <p:strVal val="#ppt_y"/>
                                          </p:val>
                                        </p:tav>
                                      </p:tavLst>
                                    </p:anim>
                                  </p:childTnLst>
                                </p:cTn>
                              </p:par>
                            </p:childTnLst>
                          </p:cTn>
                        </p:par>
                        <p:par>
                          <p:cTn id="58" fill="hold">
                            <p:stCondLst>
                              <p:cond delay="4000"/>
                            </p:stCondLst>
                            <p:childTnLst>
                              <p:par>
                                <p:cTn id="59" presetID="20" presetClass="entr" presetSubtype="0" fill="hold" grpId="0" nodeType="afterEffect">
                                  <p:stCondLst>
                                    <p:cond delay="0"/>
                                  </p:stCondLst>
                                  <p:childTnLst>
                                    <p:set>
                                      <p:cBhvr>
                                        <p:cTn id="60" dur="1" fill="hold">
                                          <p:stCondLst>
                                            <p:cond delay="0"/>
                                          </p:stCondLst>
                                        </p:cTn>
                                        <p:tgtEl>
                                          <p:spTgt spid="9"/>
                                        </p:tgtEl>
                                        <p:attrNameLst>
                                          <p:attrName>style.visibility</p:attrName>
                                        </p:attrNameLst>
                                      </p:cBhvr>
                                      <p:to>
                                        <p:strVal val="visible"/>
                                      </p:to>
                                    </p:set>
                                    <p:animEffect transition="in" filter="wedge">
                                      <p:cBhvr>
                                        <p:cTn id="61" dur="2000"/>
                                        <p:tgtEl>
                                          <p:spTgt spid="9"/>
                                        </p:tgtEl>
                                      </p:cBhvr>
                                    </p:animEffect>
                                  </p:childTnLst>
                                </p:cTn>
                              </p:par>
                              <p:par>
                                <p:cTn id="62" presetID="20" presetClass="entr" presetSubtype="0" fill="hold" grpId="0" nodeType="withEffect">
                                  <p:stCondLst>
                                    <p:cond delay="0"/>
                                  </p:stCondLst>
                                  <p:childTnLst>
                                    <p:set>
                                      <p:cBhvr>
                                        <p:cTn id="63" dur="1" fill="hold">
                                          <p:stCondLst>
                                            <p:cond delay="0"/>
                                          </p:stCondLst>
                                        </p:cTn>
                                        <p:tgtEl>
                                          <p:spTgt spid="10"/>
                                        </p:tgtEl>
                                        <p:attrNameLst>
                                          <p:attrName>style.visibility</p:attrName>
                                        </p:attrNameLst>
                                      </p:cBhvr>
                                      <p:to>
                                        <p:strVal val="visible"/>
                                      </p:to>
                                    </p:set>
                                    <p:animEffect transition="in" filter="wedge">
                                      <p:cBhvr>
                                        <p:cTn id="64" dur="2000"/>
                                        <p:tgtEl>
                                          <p:spTgt spid="10"/>
                                        </p:tgtEl>
                                      </p:cBhvr>
                                    </p:animEffect>
                                  </p:childTnLst>
                                </p:cTn>
                              </p:par>
                              <p:par>
                                <p:cTn id="65" presetID="20" presetClass="entr" presetSubtype="0" fill="hold" grpId="0" nodeType="withEffect">
                                  <p:stCondLst>
                                    <p:cond delay="0"/>
                                  </p:stCondLst>
                                  <p:childTnLst>
                                    <p:set>
                                      <p:cBhvr>
                                        <p:cTn id="66" dur="1" fill="hold">
                                          <p:stCondLst>
                                            <p:cond delay="0"/>
                                          </p:stCondLst>
                                        </p:cTn>
                                        <p:tgtEl>
                                          <p:spTgt spid="11"/>
                                        </p:tgtEl>
                                        <p:attrNameLst>
                                          <p:attrName>style.visibility</p:attrName>
                                        </p:attrNameLst>
                                      </p:cBhvr>
                                      <p:to>
                                        <p:strVal val="visible"/>
                                      </p:to>
                                    </p:set>
                                    <p:animEffect transition="in" filter="wedge">
                                      <p:cBhvr>
                                        <p:cTn id="67" dur="2000"/>
                                        <p:tgtEl>
                                          <p:spTgt spid="11"/>
                                        </p:tgtEl>
                                      </p:cBhvr>
                                    </p:animEffect>
                                  </p:childTnLst>
                                </p:cTn>
                              </p:par>
                              <p:par>
                                <p:cTn id="68" presetID="20" presetClass="entr" presetSubtype="0" fill="hold" grpId="0" nodeType="withEffect">
                                  <p:stCondLst>
                                    <p:cond delay="0"/>
                                  </p:stCondLst>
                                  <p:childTnLst>
                                    <p:set>
                                      <p:cBhvr>
                                        <p:cTn id="69" dur="1" fill="hold">
                                          <p:stCondLst>
                                            <p:cond delay="0"/>
                                          </p:stCondLst>
                                        </p:cTn>
                                        <p:tgtEl>
                                          <p:spTgt spid="12"/>
                                        </p:tgtEl>
                                        <p:attrNameLst>
                                          <p:attrName>style.visibility</p:attrName>
                                        </p:attrNameLst>
                                      </p:cBhvr>
                                      <p:to>
                                        <p:strVal val="visible"/>
                                      </p:to>
                                    </p:set>
                                    <p:animEffect transition="in" filter="wedge">
                                      <p:cBhvr>
                                        <p:cTn id="70" dur="2000"/>
                                        <p:tgtEl>
                                          <p:spTgt spid="12"/>
                                        </p:tgtEl>
                                      </p:cBhvr>
                                    </p:animEffect>
                                  </p:childTnLst>
                                </p:cTn>
                              </p:par>
                            </p:childTnLst>
                          </p:cTn>
                        </p:par>
                        <p:par>
                          <p:cTn id="71" fill="hold">
                            <p:stCondLst>
                              <p:cond delay="6000"/>
                            </p:stCondLst>
                            <p:childTnLst>
                              <p:par>
                                <p:cTn id="72" presetID="18" presetClass="entr" presetSubtype="12" fill="hold" grpId="0" nodeType="afterEffect">
                                  <p:stCondLst>
                                    <p:cond delay="0"/>
                                  </p:stCondLst>
                                  <p:childTnLst>
                                    <p:set>
                                      <p:cBhvr>
                                        <p:cTn id="73" dur="1" fill="hold">
                                          <p:stCondLst>
                                            <p:cond delay="0"/>
                                          </p:stCondLst>
                                        </p:cTn>
                                        <p:tgtEl>
                                          <p:spTgt spid="26"/>
                                        </p:tgtEl>
                                        <p:attrNameLst>
                                          <p:attrName>style.visibility</p:attrName>
                                        </p:attrNameLst>
                                      </p:cBhvr>
                                      <p:to>
                                        <p:strVal val="visible"/>
                                      </p:to>
                                    </p:set>
                                    <p:animEffect transition="in" filter="strips(downLeft)">
                                      <p:cBhvr>
                                        <p:cTn id="74" dur="500"/>
                                        <p:tgtEl>
                                          <p:spTgt spid="26"/>
                                        </p:tgtEl>
                                      </p:cBhvr>
                                    </p:animEffect>
                                  </p:childTnLst>
                                </p:cTn>
                              </p:par>
                              <p:par>
                                <p:cTn id="75" presetID="18" presetClass="entr" presetSubtype="12" fill="hold" grpId="0" nodeType="withEffect">
                                  <p:stCondLst>
                                    <p:cond delay="0"/>
                                  </p:stCondLst>
                                  <p:childTnLst>
                                    <p:set>
                                      <p:cBhvr>
                                        <p:cTn id="76" dur="1" fill="hold">
                                          <p:stCondLst>
                                            <p:cond delay="0"/>
                                          </p:stCondLst>
                                        </p:cTn>
                                        <p:tgtEl>
                                          <p:spTgt spid="27"/>
                                        </p:tgtEl>
                                        <p:attrNameLst>
                                          <p:attrName>style.visibility</p:attrName>
                                        </p:attrNameLst>
                                      </p:cBhvr>
                                      <p:to>
                                        <p:strVal val="visible"/>
                                      </p:to>
                                    </p:set>
                                    <p:animEffect transition="in" filter="strips(downLeft)">
                                      <p:cBhvr>
                                        <p:cTn id="77" dur="500"/>
                                        <p:tgtEl>
                                          <p:spTgt spid="27"/>
                                        </p:tgtEl>
                                      </p:cBhvr>
                                    </p:animEffect>
                                  </p:childTnLst>
                                </p:cTn>
                              </p:par>
                              <p:par>
                                <p:cTn id="78" presetID="18" presetClass="entr" presetSubtype="12" fill="hold" grpId="0" nodeType="withEffect">
                                  <p:stCondLst>
                                    <p:cond delay="0"/>
                                  </p:stCondLst>
                                  <p:childTnLst>
                                    <p:set>
                                      <p:cBhvr>
                                        <p:cTn id="79" dur="1" fill="hold">
                                          <p:stCondLst>
                                            <p:cond delay="0"/>
                                          </p:stCondLst>
                                        </p:cTn>
                                        <p:tgtEl>
                                          <p:spTgt spid="28"/>
                                        </p:tgtEl>
                                        <p:attrNameLst>
                                          <p:attrName>style.visibility</p:attrName>
                                        </p:attrNameLst>
                                      </p:cBhvr>
                                      <p:to>
                                        <p:strVal val="visible"/>
                                      </p:to>
                                    </p:set>
                                    <p:animEffect transition="in" filter="strips(downLeft)">
                                      <p:cBhvr>
                                        <p:cTn id="80" dur="500"/>
                                        <p:tgtEl>
                                          <p:spTgt spid="28"/>
                                        </p:tgtEl>
                                      </p:cBhvr>
                                    </p:animEffect>
                                  </p:childTnLst>
                                </p:cTn>
                              </p:par>
                              <p:par>
                                <p:cTn id="81" presetID="18" presetClass="entr" presetSubtype="12" fill="hold" grpId="0" nodeType="withEffect">
                                  <p:stCondLst>
                                    <p:cond delay="0"/>
                                  </p:stCondLst>
                                  <p:childTnLst>
                                    <p:set>
                                      <p:cBhvr>
                                        <p:cTn id="82" dur="1" fill="hold">
                                          <p:stCondLst>
                                            <p:cond delay="0"/>
                                          </p:stCondLst>
                                        </p:cTn>
                                        <p:tgtEl>
                                          <p:spTgt spid="29"/>
                                        </p:tgtEl>
                                        <p:attrNameLst>
                                          <p:attrName>style.visibility</p:attrName>
                                        </p:attrNameLst>
                                      </p:cBhvr>
                                      <p:to>
                                        <p:strVal val="visible"/>
                                      </p:to>
                                    </p:set>
                                    <p:animEffect transition="in" filter="strips(downLeft)">
                                      <p:cBhvr>
                                        <p:cTn id="83" dur="500"/>
                                        <p:tgtEl>
                                          <p:spTgt spid="29"/>
                                        </p:tgtEl>
                                      </p:cBhvr>
                                    </p:animEffect>
                                  </p:childTnLst>
                                </p:cTn>
                              </p:par>
                              <p:par>
                                <p:cTn id="84" presetID="18" presetClass="entr" presetSubtype="12" fill="hold" grpId="0" nodeType="withEffect">
                                  <p:stCondLst>
                                    <p:cond delay="0"/>
                                  </p:stCondLst>
                                  <p:childTnLst>
                                    <p:set>
                                      <p:cBhvr>
                                        <p:cTn id="85" dur="1" fill="hold">
                                          <p:stCondLst>
                                            <p:cond delay="0"/>
                                          </p:stCondLst>
                                        </p:cTn>
                                        <p:tgtEl>
                                          <p:spTgt spid="34"/>
                                        </p:tgtEl>
                                        <p:attrNameLst>
                                          <p:attrName>style.visibility</p:attrName>
                                        </p:attrNameLst>
                                      </p:cBhvr>
                                      <p:to>
                                        <p:strVal val="visible"/>
                                      </p:to>
                                    </p:set>
                                    <p:animEffect transition="in" filter="strips(downLeft)">
                                      <p:cBhvr>
                                        <p:cTn id="86" dur="500"/>
                                        <p:tgtEl>
                                          <p:spTgt spid="34"/>
                                        </p:tgtEl>
                                      </p:cBhvr>
                                    </p:animEffect>
                                  </p:childTnLst>
                                </p:cTn>
                              </p:par>
                              <p:par>
                                <p:cTn id="87" presetID="18" presetClass="entr" presetSubtype="12" fill="hold" grpId="0" nodeType="withEffect">
                                  <p:stCondLst>
                                    <p:cond delay="0"/>
                                  </p:stCondLst>
                                  <p:childTnLst>
                                    <p:set>
                                      <p:cBhvr>
                                        <p:cTn id="88" dur="1" fill="hold">
                                          <p:stCondLst>
                                            <p:cond delay="0"/>
                                          </p:stCondLst>
                                        </p:cTn>
                                        <p:tgtEl>
                                          <p:spTgt spid="38"/>
                                        </p:tgtEl>
                                        <p:attrNameLst>
                                          <p:attrName>style.visibility</p:attrName>
                                        </p:attrNameLst>
                                      </p:cBhvr>
                                      <p:to>
                                        <p:strVal val="visible"/>
                                      </p:to>
                                    </p:set>
                                    <p:animEffect transition="in" filter="strips(downLeft)">
                                      <p:cBhvr>
                                        <p:cTn id="89" dur="500"/>
                                        <p:tgtEl>
                                          <p:spTgt spid="38"/>
                                        </p:tgtEl>
                                      </p:cBhvr>
                                    </p:animEffect>
                                  </p:childTnLst>
                                </p:cTn>
                              </p:par>
                              <p:par>
                                <p:cTn id="90" presetID="18" presetClass="entr" presetSubtype="12" fill="hold" grpId="0" nodeType="withEffect">
                                  <p:stCondLst>
                                    <p:cond delay="0"/>
                                  </p:stCondLst>
                                  <p:childTnLst>
                                    <p:set>
                                      <p:cBhvr>
                                        <p:cTn id="91" dur="1" fill="hold">
                                          <p:stCondLst>
                                            <p:cond delay="0"/>
                                          </p:stCondLst>
                                        </p:cTn>
                                        <p:tgtEl>
                                          <p:spTgt spid="37"/>
                                        </p:tgtEl>
                                        <p:attrNameLst>
                                          <p:attrName>style.visibility</p:attrName>
                                        </p:attrNameLst>
                                      </p:cBhvr>
                                      <p:to>
                                        <p:strVal val="visible"/>
                                      </p:to>
                                    </p:set>
                                    <p:animEffect transition="in" filter="strips(downLeft)">
                                      <p:cBhvr>
                                        <p:cTn id="92" dur="500"/>
                                        <p:tgtEl>
                                          <p:spTgt spid="37"/>
                                        </p:tgtEl>
                                      </p:cBhvr>
                                    </p:animEffect>
                                  </p:childTnLst>
                                </p:cTn>
                              </p:par>
                              <p:par>
                                <p:cTn id="93" presetID="18" presetClass="entr" presetSubtype="12" fill="hold" grpId="0" nodeType="withEffect">
                                  <p:stCondLst>
                                    <p:cond delay="0"/>
                                  </p:stCondLst>
                                  <p:childTnLst>
                                    <p:set>
                                      <p:cBhvr>
                                        <p:cTn id="94" dur="1" fill="hold">
                                          <p:stCondLst>
                                            <p:cond delay="0"/>
                                          </p:stCondLst>
                                        </p:cTn>
                                        <p:tgtEl>
                                          <p:spTgt spid="36"/>
                                        </p:tgtEl>
                                        <p:attrNameLst>
                                          <p:attrName>style.visibility</p:attrName>
                                        </p:attrNameLst>
                                      </p:cBhvr>
                                      <p:to>
                                        <p:strVal val="visible"/>
                                      </p:to>
                                    </p:set>
                                    <p:animEffect transition="in" filter="strips(downLeft)">
                                      <p:cBhvr>
                                        <p:cTn id="95" dur="500"/>
                                        <p:tgtEl>
                                          <p:spTgt spid="36"/>
                                        </p:tgtEl>
                                      </p:cBhvr>
                                    </p:animEffect>
                                  </p:childTnLst>
                                </p:cTn>
                              </p:par>
                              <p:par>
                                <p:cTn id="96" presetID="18" presetClass="entr" presetSubtype="12" fill="hold" grpId="0" nodeType="withEffect">
                                  <p:stCondLst>
                                    <p:cond delay="0"/>
                                  </p:stCondLst>
                                  <p:childTnLst>
                                    <p:set>
                                      <p:cBhvr>
                                        <p:cTn id="97" dur="1" fill="hold">
                                          <p:stCondLst>
                                            <p:cond delay="0"/>
                                          </p:stCondLst>
                                        </p:cTn>
                                        <p:tgtEl>
                                          <p:spTgt spid="35"/>
                                        </p:tgtEl>
                                        <p:attrNameLst>
                                          <p:attrName>style.visibility</p:attrName>
                                        </p:attrNameLst>
                                      </p:cBhvr>
                                      <p:to>
                                        <p:strVal val="visible"/>
                                      </p:to>
                                    </p:set>
                                    <p:animEffect transition="in" filter="strips(downLeft)">
                                      <p:cBhvr>
                                        <p:cTn id="98" dur="500"/>
                                        <p:tgtEl>
                                          <p:spTgt spid="35"/>
                                        </p:tgtEl>
                                      </p:cBhvr>
                                    </p:animEffect>
                                  </p:childTnLst>
                                </p:cTn>
                              </p:par>
                              <p:par>
                                <p:cTn id="99" presetID="18" presetClass="entr" presetSubtype="12" fill="hold" grpId="0" nodeType="withEffect">
                                  <p:stCondLst>
                                    <p:cond delay="0"/>
                                  </p:stCondLst>
                                  <p:childTnLst>
                                    <p:set>
                                      <p:cBhvr>
                                        <p:cTn id="100" dur="1" fill="hold">
                                          <p:stCondLst>
                                            <p:cond delay="0"/>
                                          </p:stCondLst>
                                        </p:cTn>
                                        <p:tgtEl>
                                          <p:spTgt spid="41"/>
                                        </p:tgtEl>
                                        <p:attrNameLst>
                                          <p:attrName>style.visibility</p:attrName>
                                        </p:attrNameLst>
                                      </p:cBhvr>
                                      <p:to>
                                        <p:strVal val="visible"/>
                                      </p:to>
                                    </p:set>
                                    <p:animEffect transition="in" filter="strips(downLeft)">
                                      <p:cBhvr>
                                        <p:cTn id="101" dur="500"/>
                                        <p:tgtEl>
                                          <p:spTgt spid="41"/>
                                        </p:tgtEl>
                                      </p:cBhvr>
                                    </p:animEffect>
                                  </p:childTnLst>
                                </p:cTn>
                              </p:par>
                              <p:par>
                                <p:cTn id="102" presetID="18" presetClass="entr" presetSubtype="12" fill="hold" grpId="0" nodeType="withEffect">
                                  <p:stCondLst>
                                    <p:cond delay="0"/>
                                  </p:stCondLst>
                                  <p:childTnLst>
                                    <p:set>
                                      <p:cBhvr>
                                        <p:cTn id="103" dur="1" fill="hold">
                                          <p:stCondLst>
                                            <p:cond delay="0"/>
                                          </p:stCondLst>
                                        </p:cTn>
                                        <p:tgtEl>
                                          <p:spTgt spid="42"/>
                                        </p:tgtEl>
                                        <p:attrNameLst>
                                          <p:attrName>style.visibility</p:attrName>
                                        </p:attrNameLst>
                                      </p:cBhvr>
                                      <p:to>
                                        <p:strVal val="visible"/>
                                      </p:to>
                                    </p:set>
                                    <p:animEffect transition="in" filter="strips(downLeft)">
                                      <p:cBhvr>
                                        <p:cTn id="104" dur="500"/>
                                        <p:tgtEl>
                                          <p:spTgt spid="42"/>
                                        </p:tgtEl>
                                      </p:cBhvr>
                                    </p:animEffect>
                                  </p:childTnLst>
                                </p:cTn>
                              </p:par>
                              <p:par>
                                <p:cTn id="105" presetID="18" presetClass="entr" presetSubtype="12" fill="hold" grpId="0" nodeType="withEffect">
                                  <p:stCondLst>
                                    <p:cond delay="0"/>
                                  </p:stCondLst>
                                  <p:childTnLst>
                                    <p:set>
                                      <p:cBhvr>
                                        <p:cTn id="106" dur="1" fill="hold">
                                          <p:stCondLst>
                                            <p:cond delay="0"/>
                                          </p:stCondLst>
                                        </p:cTn>
                                        <p:tgtEl>
                                          <p:spTgt spid="43"/>
                                        </p:tgtEl>
                                        <p:attrNameLst>
                                          <p:attrName>style.visibility</p:attrName>
                                        </p:attrNameLst>
                                      </p:cBhvr>
                                      <p:to>
                                        <p:strVal val="visible"/>
                                      </p:to>
                                    </p:set>
                                    <p:animEffect transition="in" filter="strips(downLeft)">
                                      <p:cBhvr>
                                        <p:cTn id="107" dur="500"/>
                                        <p:tgtEl>
                                          <p:spTgt spid="43"/>
                                        </p:tgtEl>
                                      </p:cBhvr>
                                    </p:animEffect>
                                  </p:childTnLst>
                                </p:cTn>
                              </p:par>
                            </p:childTnLst>
                          </p:cTn>
                        </p:par>
                        <p:par>
                          <p:cTn id="108" fill="hold">
                            <p:stCondLst>
                              <p:cond delay="6500"/>
                            </p:stCondLst>
                            <p:childTnLst>
                              <p:par>
                                <p:cTn id="109" presetID="27" presetClass="entr" presetSubtype="0" fill="hold" grpId="0" nodeType="afterEffect">
                                  <p:stCondLst>
                                    <p:cond delay="0"/>
                                  </p:stCondLst>
                                  <p:iterate type="lt">
                                    <p:tmPct val="50000"/>
                                  </p:iterate>
                                  <p:childTnLst>
                                    <p:set>
                                      <p:cBhvr>
                                        <p:cTn id="110" dur="1" fill="hold">
                                          <p:stCondLst>
                                            <p:cond delay="0"/>
                                          </p:stCondLst>
                                        </p:cTn>
                                        <p:tgtEl>
                                          <p:spTgt spid="14"/>
                                        </p:tgtEl>
                                        <p:attrNameLst>
                                          <p:attrName>style.visibility</p:attrName>
                                        </p:attrNameLst>
                                      </p:cBhvr>
                                      <p:to>
                                        <p:strVal val="visible"/>
                                      </p:to>
                                    </p:set>
                                    <p:anim calcmode="discrete" valueType="clr">
                                      <p:cBhvr override="childStyle">
                                        <p:cTn id="111" dur="80"/>
                                        <p:tgtEl>
                                          <p:spTgt spid="14"/>
                                        </p:tgtEl>
                                        <p:attrNameLst>
                                          <p:attrName>style.color</p:attrName>
                                        </p:attrNameLst>
                                      </p:cBhvr>
                                      <p:tavLst>
                                        <p:tav tm="0">
                                          <p:val>
                                            <p:clrVal>
                                              <a:schemeClr val="accent2"/>
                                            </p:clrVal>
                                          </p:val>
                                        </p:tav>
                                        <p:tav tm="50000">
                                          <p:val>
                                            <p:clrVal>
                                              <a:schemeClr val="hlink"/>
                                            </p:clrVal>
                                          </p:val>
                                        </p:tav>
                                      </p:tavLst>
                                    </p:anim>
                                    <p:anim calcmode="discrete" valueType="clr">
                                      <p:cBhvr>
                                        <p:cTn id="112" dur="80"/>
                                        <p:tgtEl>
                                          <p:spTgt spid="14"/>
                                        </p:tgtEl>
                                        <p:attrNameLst>
                                          <p:attrName>fillcolor</p:attrName>
                                        </p:attrNameLst>
                                      </p:cBhvr>
                                      <p:tavLst>
                                        <p:tav tm="0">
                                          <p:val>
                                            <p:clrVal>
                                              <a:schemeClr val="accent2"/>
                                            </p:clrVal>
                                          </p:val>
                                        </p:tav>
                                        <p:tav tm="50000">
                                          <p:val>
                                            <p:clrVal>
                                              <a:schemeClr val="hlink"/>
                                            </p:clrVal>
                                          </p:val>
                                        </p:tav>
                                      </p:tavLst>
                                    </p:anim>
                                    <p:set>
                                      <p:cBhvr>
                                        <p:cTn id="113" dur="80"/>
                                        <p:tgtEl>
                                          <p:spTgt spid="14"/>
                                        </p:tgtEl>
                                        <p:attrNameLst>
                                          <p:attrName>fill.type</p:attrName>
                                        </p:attrNameLst>
                                      </p:cBhvr>
                                      <p:to>
                                        <p:strVal val="solid"/>
                                      </p:to>
                                    </p:set>
                                  </p:childTnLst>
                                </p:cTn>
                              </p:par>
                              <p:par>
                                <p:cTn id="114" presetID="27" presetClass="entr" presetSubtype="0" fill="hold" grpId="0" nodeType="withEffect">
                                  <p:stCondLst>
                                    <p:cond delay="0"/>
                                  </p:stCondLst>
                                  <p:iterate type="lt">
                                    <p:tmPct val="50000"/>
                                  </p:iterate>
                                  <p:childTnLst>
                                    <p:set>
                                      <p:cBhvr>
                                        <p:cTn id="115" dur="1" fill="hold">
                                          <p:stCondLst>
                                            <p:cond delay="0"/>
                                          </p:stCondLst>
                                        </p:cTn>
                                        <p:tgtEl>
                                          <p:spTgt spid="15"/>
                                        </p:tgtEl>
                                        <p:attrNameLst>
                                          <p:attrName>style.visibility</p:attrName>
                                        </p:attrNameLst>
                                      </p:cBhvr>
                                      <p:to>
                                        <p:strVal val="visible"/>
                                      </p:to>
                                    </p:set>
                                    <p:anim calcmode="discrete" valueType="clr">
                                      <p:cBhvr override="childStyle">
                                        <p:cTn id="116" dur="80"/>
                                        <p:tgtEl>
                                          <p:spTgt spid="15"/>
                                        </p:tgtEl>
                                        <p:attrNameLst>
                                          <p:attrName>style.color</p:attrName>
                                        </p:attrNameLst>
                                      </p:cBhvr>
                                      <p:tavLst>
                                        <p:tav tm="0">
                                          <p:val>
                                            <p:clrVal>
                                              <a:schemeClr val="accent2"/>
                                            </p:clrVal>
                                          </p:val>
                                        </p:tav>
                                        <p:tav tm="50000">
                                          <p:val>
                                            <p:clrVal>
                                              <a:schemeClr val="hlink"/>
                                            </p:clrVal>
                                          </p:val>
                                        </p:tav>
                                      </p:tavLst>
                                    </p:anim>
                                    <p:anim calcmode="discrete" valueType="clr">
                                      <p:cBhvr>
                                        <p:cTn id="117" dur="80"/>
                                        <p:tgtEl>
                                          <p:spTgt spid="15"/>
                                        </p:tgtEl>
                                        <p:attrNameLst>
                                          <p:attrName>fillcolor</p:attrName>
                                        </p:attrNameLst>
                                      </p:cBhvr>
                                      <p:tavLst>
                                        <p:tav tm="0">
                                          <p:val>
                                            <p:clrVal>
                                              <a:schemeClr val="accent2"/>
                                            </p:clrVal>
                                          </p:val>
                                        </p:tav>
                                        <p:tav tm="50000">
                                          <p:val>
                                            <p:clrVal>
                                              <a:schemeClr val="hlink"/>
                                            </p:clrVal>
                                          </p:val>
                                        </p:tav>
                                      </p:tavLst>
                                    </p:anim>
                                    <p:set>
                                      <p:cBhvr>
                                        <p:cTn id="118" dur="80"/>
                                        <p:tgtEl>
                                          <p:spTgt spid="15"/>
                                        </p:tgtEl>
                                        <p:attrNameLst>
                                          <p:attrName>fill.type</p:attrName>
                                        </p:attrNameLst>
                                      </p:cBhvr>
                                      <p:to>
                                        <p:strVal val="solid"/>
                                      </p:to>
                                    </p:set>
                                  </p:childTnLst>
                                </p:cTn>
                              </p:par>
                              <p:par>
                                <p:cTn id="119" presetID="27" presetClass="entr" presetSubtype="0" fill="hold" grpId="0" nodeType="withEffect">
                                  <p:stCondLst>
                                    <p:cond delay="0"/>
                                  </p:stCondLst>
                                  <p:iterate type="lt">
                                    <p:tmPct val="50000"/>
                                  </p:iterate>
                                  <p:childTnLst>
                                    <p:set>
                                      <p:cBhvr>
                                        <p:cTn id="120" dur="1" fill="hold">
                                          <p:stCondLst>
                                            <p:cond delay="0"/>
                                          </p:stCondLst>
                                        </p:cTn>
                                        <p:tgtEl>
                                          <p:spTgt spid="13"/>
                                        </p:tgtEl>
                                        <p:attrNameLst>
                                          <p:attrName>style.visibility</p:attrName>
                                        </p:attrNameLst>
                                      </p:cBhvr>
                                      <p:to>
                                        <p:strVal val="visible"/>
                                      </p:to>
                                    </p:set>
                                    <p:anim calcmode="discrete" valueType="clr">
                                      <p:cBhvr override="childStyle">
                                        <p:cTn id="121" dur="80"/>
                                        <p:tgtEl>
                                          <p:spTgt spid="13"/>
                                        </p:tgtEl>
                                        <p:attrNameLst>
                                          <p:attrName>style.color</p:attrName>
                                        </p:attrNameLst>
                                      </p:cBhvr>
                                      <p:tavLst>
                                        <p:tav tm="0">
                                          <p:val>
                                            <p:clrVal>
                                              <a:schemeClr val="accent2"/>
                                            </p:clrVal>
                                          </p:val>
                                        </p:tav>
                                        <p:tav tm="50000">
                                          <p:val>
                                            <p:clrVal>
                                              <a:schemeClr val="hlink"/>
                                            </p:clrVal>
                                          </p:val>
                                        </p:tav>
                                      </p:tavLst>
                                    </p:anim>
                                    <p:anim calcmode="discrete" valueType="clr">
                                      <p:cBhvr>
                                        <p:cTn id="122" dur="80"/>
                                        <p:tgtEl>
                                          <p:spTgt spid="13"/>
                                        </p:tgtEl>
                                        <p:attrNameLst>
                                          <p:attrName>fillcolor</p:attrName>
                                        </p:attrNameLst>
                                      </p:cBhvr>
                                      <p:tavLst>
                                        <p:tav tm="0">
                                          <p:val>
                                            <p:clrVal>
                                              <a:schemeClr val="accent2"/>
                                            </p:clrVal>
                                          </p:val>
                                        </p:tav>
                                        <p:tav tm="50000">
                                          <p:val>
                                            <p:clrVal>
                                              <a:schemeClr val="hlink"/>
                                            </p:clrVal>
                                          </p:val>
                                        </p:tav>
                                      </p:tavLst>
                                    </p:anim>
                                    <p:set>
                                      <p:cBhvr>
                                        <p:cTn id="123" dur="80"/>
                                        <p:tgtEl>
                                          <p:spTgt spid="13"/>
                                        </p:tgtEl>
                                        <p:attrNameLst>
                                          <p:attrName>fill.type</p:attrName>
                                        </p:attrNameLst>
                                      </p:cBhvr>
                                      <p:to>
                                        <p:strVal val="solid"/>
                                      </p:to>
                                    </p:set>
                                  </p:childTnLst>
                                </p:cTn>
                              </p:par>
                              <p:par>
                                <p:cTn id="124" presetID="27" presetClass="entr" presetSubtype="0" fill="hold" grpId="0" nodeType="withEffect">
                                  <p:stCondLst>
                                    <p:cond delay="0"/>
                                  </p:stCondLst>
                                  <p:iterate type="lt">
                                    <p:tmPct val="50000"/>
                                  </p:iterate>
                                  <p:childTnLst>
                                    <p:set>
                                      <p:cBhvr>
                                        <p:cTn id="125" dur="1" fill="hold">
                                          <p:stCondLst>
                                            <p:cond delay="0"/>
                                          </p:stCondLst>
                                        </p:cTn>
                                        <p:tgtEl>
                                          <p:spTgt spid="30"/>
                                        </p:tgtEl>
                                        <p:attrNameLst>
                                          <p:attrName>style.visibility</p:attrName>
                                        </p:attrNameLst>
                                      </p:cBhvr>
                                      <p:to>
                                        <p:strVal val="visible"/>
                                      </p:to>
                                    </p:set>
                                    <p:anim calcmode="discrete" valueType="clr">
                                      <p:cBhvr override="childStyle">
                                        <p:cTn id="126" dur="80"/>
                                        <p:tgtEl>
                                          <p:spTgt spid="30"/>
                                        </p:tgtEl>
                                        <p:attrNameLst>
                                          <p:attrName>style.color</p:attrName>
                                        </p:attrNameLst>
                                      </p:cBhvr>
                                      <p:tavLst>
                                        <p:tav tm="0">
                                          <p:val>
                                            <p:clrVal>
                                              <a:schemeClr val="accent2"/>
                                            </p:clrVal>
                                          </p:val>
                                        </p:tav>
                                        <p:tav tm="50000">
                                          <p:val>
                                            <p:clrVal>
                                              <a:schemeClr val="hlink"/>
                                            </p:clrVal>
                                          </p:val>
                                        </p:tav>
                                      </p:tavLst>
                                    </p:anim>
                                    <p:anim calcmode="discrete" valueType="clr">
                                      <p:cBhvr>
                                        <p:cTn id="127" dur="80"/>
                                        <p:tgtEl>
                                          <p:spTgt spid="30"/>
                                        </p:tgtEl>
                                        <p:attrNameLst>
                                          <p:attrName>fillcolor</p:attrName>
                                        </p:attrNameLst>
                                      </p:cBhvr>
                                      <p:tavLst>
                                        <p:tav tm="0">
                                          <p:val>
                                            <p:clrVal>
                                              <a:schemeClr val="accent2"/>
                                            </p:clrVal>
                                          </p:val>
                                        </p:tav>
                                        <p:tav tm="50000">
                                          <p:val>
                                            <p:clrVal>
                                              <a:schemeClr val="hlink"/>
                                            </p:clrVal>
                                          </p:val>
                                        </p:tav>
                                      </p:tavLst>
                                    </p:anim>
                                    <p:set>
                                      <p:cBhvr>
                                        <p:cTn id="128" dur="80"/>
                                        <p:tgtEl>
                                          <p:spTgt spid="30"/>
                                        </p:tgtEl>
                                        <p:attrNameLst>
                                          <p:attrName>fill.type</p:attrName>
                                        </p:attrNameLst>
                                      </p:cBhvr>
                                      <p:to>
                                        <p:strVal val="solid"/>
                                      </p:to>
                                    </p:set>
                                  </p:childTnLst>
                                </p:cTn>
                              </p:par>
                              <p:par>
                                <p:cTn id="129" presetID="27" presetClass="entr" presetSubtype="0" fill="hold" grpId="0" nodeType="withEffect">
                                  <p:stCondLst>
                                    <p:cond delay="0"/>
                                  </p:stCondLst>
                                  <p:iterate type="lt">
                                    <p:tmPct val="50000"/>
                                  </p:iterate>
                                  <p:childTnLst>
                                    <p:set>
                                      <p:cBhvr>
                                        <p:cTn id="130" dur="1" fill="hold">
                                          <p:stCondLst>
                                            <p:cond delay="0"/>
                                          </p:stCondLst>
                                        </p:cTn>
                                        <p:tgtEl>
                                          <p:spTgt spid="32"/>
                                        </p:tgtEl>
                                        <p:attrNameLst>
                                          <p:attrName>style.visibility</p:attrName>
                                        </p:attrNameLst>
                                      </p:cBhvr>
                                      <p:to>
                                        <p:strVal val="visible"/>
                                      </p:to>
                                    </p:set>
                                    <p:anim calcmode="discrete" valueType="clr">
                                      <p:cBhvr override="childStyle">
                                        <p:cTn id="131" dur="80"/>
                                        <p:tgtEl>
                                          <p:spTgt spid="32"/>
                                        </p:tgtEl>
                                        <p:attrNameLst>
                                          <p:attrName>style.color</p:attrName>
                                        </p:attrNameLst>
                                      </p:cBhvr>
                                      <p:tavLst>
                                        <p:tav tm="0">
                                          <p:val>
                                            <p:clrVal>
                                              <a:schemeClr val="accent2"/>
                                            </p:clrVal>
                                          </p:val>
                                        </p:tav>
                                        <p:tav tm="50000">
                                          <p:val>
                                            <p:clrVal>
                                              <a:schemeClr val="hlink"/>
                                            </p:clrVal>
                                          </p:val>
                                        </p:tav>
                                      </p:tavLst>
                                    </p:anim>
                                    <p:anim calcmode="discrete" valueType="clr">
                                      <p:cBhvr>
                                        <p:cTn id="132" dur="80"/>
                                        <p:tgtEl>
                                          <p:spTgt spid="32"/>
                                        </p:tgtEl>
                                        <p:attrNameLst>
                                          <p:attrName>fillcolor</p:attrName>
                                        </p:attrNameLst>
                                      </p:cBhvr>
                                      <p:tavLst>
                                        <p:tav tm="0">
                                          <p:val>
                                            <p:clrVal>
                                              <a:schemeClr val="accent2"/>
                                            </p:clrVal>
                                          </p:val>
                                        </p:tav>
                                        <p:tav tm="50000">
                                          <p:val>
                                            <p:clrVal>
                                              <a:schemeClr val="hlink"/>
                                            </p:clrVal>
                                          </p:val>
                                        </p:tav>
                                      </p:tavLst>
                                    </p:anim>
                                    <p:set>
                                      <p:cBhvr>
                                        <p:cTn id="133" dur="80"/>
                                        <p:tgtEl>
                                          <p:spTgt spid="32"/>
                                        </p:tgtEl>
                                        <p:attrNameLst>
                                          <p:attrName>fill.type</p:attrName>
                                        </p:attrNameLst>
                                      </p:cBhvr>
                                      <p:to>
                                        <p:strVal val="solid"/>
                                      </p:to>
                                    </p:set>
                                  </p:childTnLst>
                                </p:cTn>
                              </p:par>
                              <p:par>
                                <p:cTn id="134" presetID="27" presetClass="entr" presetSubtype="0" fill="hold" grpId="0" nodeType="withEffect">
                                  <p:stCondLst>
                                    <p:cond delay="0"/>
                                  </p:stCondLst>
                                  <p:iterate type="lt">
                                    <p:tmPct val="50000"/>
                                  </p:iterate>
                                  <p:childTnLst>
                                    <p:set>
                                      <p:cBhvr>
                                        <p:cTn id="135" dur="1" fill="hold">
                                          <p:stCondLst>
                                            <p:cond delay="0"/>
                                          </p:stCondLst>
                                        </p:cTn>
                                        <p:tgtEl>
                                          <p:spTgt spid="33"/>
                                        </p:tgtEl>
                                        <p:attrNameLst>
                                          <p:attrName>style.visibility</p:attrName>
                                        </p:attrNameLst>
                                      </p:cBhvr>
                                      <p:to>
                                        <p:strVal val="visible"/>
                                      </p:to>
                                    </p:set>
                                    <p:anim calcmode="discrete" valueType="clr">
                                      <p:cBhvr override="childStyle">
                                        <p:cTn id="136" dur="80"/>
                                        <p:tgtEl>
                                          <p:spTgt spid="33"/>
                                        </p:tgtEl>
                                        <p:attrNameLst>
                                          <p:attrName>style.color</p:attrName>
                                        </p:attrNameLst>
                                      </p:cBhvr>
                                      <p:tavLst>
                                        <p:tav tm="0">
                                          <p:val>
                                            <p:clrVal>
                                              <a:schemeClr val="accent2"/>
                                            </p:clrVal>
                                          </p:val>
                                        </p:tav>
                                        <p:tav tm="50000">
                                          <p:val>
                                            <p:clrVal>
                                              <a:schemeClr val="hlink"/>
                                            </p:clrVal>
                                          </p:val>
                                        </p:tav>
                                      </p:tavLst>
                                    </p:anim>
                                    <p:anim calcmode="discrete" valueType="clr">
                                      <p:cBhvr>
                                        <p:cTn id="137" dur="80"/>
                                        <p:tgtEl>
                                          <p:spTgt spid="33"/>
                                        </p:tgtEl>
                                        <p:attrNameLst>
                                          <p:attrName>fillcolor</p:attrName>
                                        </p:attrNameLst>
                                      </p:cBhvr>
                                      <p:tavLst>
                                        <p:tav tm="0">
                                          <p:val>
                                            <p:clrVal>
                                              <a:schemeClr val="accent2"/>
                                            </p:clrVal>
                                          </p:val>
                                        </p:tav>
                                        <p:tav tm="50000">
                                          <p:val>
                                            <p:clrVal>
                                              <a:schemeClr val="hlink"/>
                                            </p:clrVal>
                                          </p:val>
                                        </p:tav>
                                      </p:tavLst>
                                    </p:anim>
                                    <p:set>
                                      <p:cBhvr>
                                        <p:cTn id="138" dur="80"/>
                                        <p:tgtEl>
                                          <p:spTgt spid="33"/>
                                        </p:tgtEl>
                                        <p:attrNameLst>
                                          <p:attrName>fill.type</p:attrName>
                                        </p:attrNameLst>
                                      </p:cBhvr>
                                      <p:to>
                                        <p:strVal val="solid"/>
                                      </p:to>
                                    </p:set>
                                  </p:childTnLst>
                                </p:cTn>
                              </p:par>
                              <p:par>
                                <p:cTn id="139" presetID="27" presetClass="entr" presetSubtype="0" fill="hold" grpId="0" nodeType="withEffect">
                                  <p:stCondLst>
                                    <p:cond delay="0"/>
                                  </p:stCondLst>
                                  <p:iterate type="lt">
                                    <p:tmPct val="50000"/>
                                  </p:iterate>
                                  <p:childTnLst>
                                    <p:set>
                                      <p:cBhvr>
                                        <p:cTn id="140" dur="1" fill="hold">
                                          <p:stCondLst>
                                            <p:cond delay="0"/>
                                          </p:stCondLst>
                                        </p:cTn>
                                        <p:tgtEl>
                                          <p:spTgt spid="31"/>
                                        </p:tgtEl>
                                        <p:attrNameLst>
                                          <p:attrName>style.visibility</p:attrName>
                                        </p:attrNameLst>
                                      </p:cBhvr>
                                      <p:to>
                                        <p:strVal val="visible"/>
                                      </p:to>
                                    </p:set>
                                    <p:anim calcmode="discrete" valueType="clr">
                                      <p:cBhvr override="childStyle">
                                        <p:cTn id="141" dur="80"/>
                                        <p:tgtEl>
                                          <p:spTgt spid="31"/>
                                        </p:tgtEl>
                                        <p:attrNameLst>
                                          <p:attrName>style.color</p:attrName>
                                        </p:attrNameLst>
                                      </p:cBhvr>
                                      <p:tavLst>
                                        <p:tav tm="0">
                                          <p:val>
                                            <p:clrVal>
                                              <a:schemeClr val="accent2"/>
                                            </p:clrVal>
                                          </p:val>
                                        </p:tav>
                                        <p:tav tm="50000">
                                          <p:val>
                                            <p:clrVal>
                                              <a:schemeClr val="hlink"/>
                                            </p:clrVal>
                                          </p:val>
                                        </p:tav>
                                      </p:tavLst>
                                    </p:anim>
                                    <p:anim calcmode="discrete" valueType="clr">
                                      <p:cBhvr>
                                        <p:cTn id="142" dur="80"/>
                                        <p:tgtEl>
                                          <p:spTgt spid="31"/>
                                        </p:tgtEl>
                                        <p:attrNameLst>
                                          <p:attrName>fillcolor</p:attrName>
                                        </p:attrNameLst>
                                      </p:cBhvr>
                                      <p:tavLst>
                                        <p:tav tm="0">
                                          <p:val>
                                            <p:clrVal>
                                              <a:schemeClr val="accent2"/>
                                            </p:clrVal>
                                          </p:val>
                                        </p:tav>
                                        <p:tav tm="50000">
                                          <p:val>
                                            <p:clrVal>
                                              <a:schemeClr val="hlink"/>
                                            </p:clrVal>
                                          </p:val>
                                        </p:tav>
                                      </p:tavLst>
                                    </p:anim>
                                    <p:set>
                                      <p:cBhvr>
                                        <p:cTn id="143" dur="80"/>
                                        <p:tgtEl>
                                          <p:spTgt spid="31"/>
                                        </p:tgtEl>
                                        <p:attrNameLst>
                                          <p:attrName>fill.type</p:attrName>
                                        </p:attrNameLst>
                                      </p:cBhvr>
                                      <p:to>
                                        <p:strVal val="solid"/>
                                      </p:to>
                                    </p:set>
                                  </p:childTnLst>
                                </p:cTn>
                              </p:par>
                              <p:par>
                                <p:cTn id="144" presetID="27" presetClass="entr" presetSubtype="0" fill="hold" grpId="0" nodeType="withEffect">
                                  <p:stCondLst>
                                    <p:cond delay="0"/>
                                  </p:stCondLst>
                                  <p:iterate type="lt">
                                    <p:tmPct val="50000"/>
                                  </p:iterate>
                                  <p:childTnLst>
                                    <p:set>
                                      <p:cBhvr>
                                        <p:cTn id="145" dur="1" fill="hold">
                                          <p:stCondLst>
                                            <p:cond delay="0"/>
                                          </p:stCondLst>
                                        </p:cTn>
                                        <p:tgtEl>
                                          <p:spTgt spid="39"/>
                                        </p:tgtEl>
                                        <p:attrNameLst>
                                          <p:attrName>style.visibility</p:attrName>
                                        </p:attrNameLst>
                                      </p:cBhvr>
                                      <p:to>
                                        <p:strVal val="visible"/>
                                      </p:to>
                                    </p:set>
                                    <p:anim calcmode="discrete" valueType="clr">
                                      <p:cBhvr override="childStyle">
                                        <p:cTn id="146" dur="80"/>
                                        <p:tgtEl>
                                          <p:spTgt spid="39"/>
                                        </p:tgtEl>
                                        <p:attrNameLst>
                                          <p:attrName>style.color</p:attrName>
                                        </p:attrNameLst>
                                      </p:cBhvr>
                                      <p:tavLst>
                                        <p:tav tm="0">
                                          <p:val>
                                            <p:clrVal>
                                              <a:schemeClr val="accent2"/>
                                            </p:clrVal>
                                          </p:val>
                                        </p:tav>
                                        <p:tav tm="50000">
                                          <p:val>
                                            <p:clrVal>
                                              <a:schemeClr val="hlink"/>
                                            </p:clrVal>
                                          </p:val>
                                        </p:tav>
                                      </p:tavLst>
                                    </p:anim>
                                    <p:anim calcmode="discrete" valueType="clr">
                                      <p:cBhvr>
                                        <p:cTn id="147" dur="80"/>
                                        <p:tgtEl>
                                          <p:spTgt spid="39"/>
                                        </p:tgtEl>
                                        <p:attrNameLst>
                                          <p:attrName>fillcolor</p:attrName>
                                        </p:attrNameLst>
                                      </p:cBhvr>
                                      <p:tavLst>
                                        <p:tav tm="0">
                                          <p:val>
                                            <p:clrVal>
                                              <a:schemeClr val="accent2"/>
                                            </p:clrVal>
                                          </p:val>
                                        </p:tav>
                                        <p:tav tm="50000">
                                          <p:val>
                                            <p:clrVal>
                                              <a:schemeClr val="hlink"/>
                                            </p:clrVal>
                                          </p:val>
                                        </p:tav>
                                      </p:tavLst>
                                    </p:anim>
                                    <p:set>
                                      <p:cBhvr>
                                        <p:cTn id="148" dur="80"/>
                                        <p:tgtEl>
                                          <p:spTgt spid="39"/>
                                        </p:tgtEl>
                                        <p:attrNameLst>
                                          <p:attrName>fill.type</p:attrName>
                                        </p:attrNameLst>
                                      </p:cBhvr>
                                      <p:to>
                                        <p:strVal val="solid"/>
                                      </p:to>
                                    </p:set>
                                  </p:childTnLst>
                                </p:cTn>
                              </p:par>
                              <p:par>
                                <p:cTn id="149" presetID="27" presetClass="entr" presetSubtype="0" fill="hold" grpId="0" nodeType="withEffect">
                                  <p:stCondLst>
                                    <p:cond delay="0"/>
                                  </p:stCondLst>
                                  <p:iterate type="lt">
                                    <p:tmPct val="50000"/>
                                  </p:iterate>
                                  <p:childTnLst>
                                    <p:set>
                                      <p:cBhvr>
                                        <p:cTn id="150" dur="1" fill="hold">
                                          <p:stCondLst>
                                            <p:cond delay="0"/>
                                          </p:stCondLst>
                                        </p:cTn>
                                        <p:tgtEl>
                                          <p:spTgt spid="40"/>
                                        </p:tgtEl>
                                        <p:attrNameLst>
                                          <p:attrName>style.visibility</p:attrName>
                                        </p:attrNameLst>
                                      </p:cBhvr>
                                      <p:to>
                                        <p:strVal val="visible"/>
                                      </p:to>
                                    </p:set>
                                    <p:anim calcmode="discrete" valueType="clr">
                                      <p:cBhvr override="childStyle">
                                        <p:cTn id="151" dur="80"/>
                                        <p:tgtEl>
                                          <p:spTgt spid="40"/>
                                        </p:tgtEl>
                                        <p:attrNameLst>
                                          <p:attrName>style.color</p:attrName>
                                        </p:attrNameLst>
                                      </p:cBhvr>
                                      <p:tavLst>
                                        <p:tav tm="0">
                                          <p:val>
                                            <p:clrVal>
                                              <a:schemeClr val="accent2"/>
                                            </p:clrVal>
                                          </p:val>
                                        </p:tav>
                                        <p:tav tm="50000">
                                          <p:val>
                                            <p:clrVal>
                                              <a:schemeClr val="hlink"/>
                                            </p:clrVal>
                                          </p:val>
                                        </p:tav>
                                      </p:tavLst>
                                    </p:anim>
                                    <p:anim calcmode="discrete" valueType="clr">
                                      <p:cBhvr>
                                        <p:cTn id="152" dur="80"/>
                                        <p:tgtEl>
                                          <p:spTgt spid="40"/>
                                        </p:tgtEl>
                                        <p:attrNameLst>
                                          <p:attrName>fillcolor</p:attrName>
                                        </p:attrNameLst>
                                      </p:cBhvr>
                                      <p:tavLst>
                                        <p:tav tm="0">
                                          <p:val>
                                            <p:clrVal>
                                              <a:schemeClr val="accent2"/>
                                            </p:clrVal>
                                          </p:val>
                                        </p:tav>
                                        <p:tav tm="50000">
                                          <p:val>
                                            <p:clrVal>
                                              <a:schemeClr val="hlink"/>
                                            </p:clrVal>
                                          </p:val>
                                        </p:tav>
                                      </p:tavLst>
                                    </p:anim>
                                    <p:set>
                                      <p:cBhvr>
                                        <p:cTn id="153" dur="80"/>
                                        <p:tgtEl>
                                          <p:spTgt spid="40"/>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26" grpId="0" animBg="1"/>
      <p:bldP spid="27" grpId="0" animBg="1"/>
      <p:bldP spid="28" grpId="0" animBg="1"/>
      <p:bldP spid="29" grpId="0" animBg="1"/>
      <p:bldP spid="30" grpId="0" animBg="1"/>
      <p:bldP spid="31" grpId="0" animBg="1"/>
      <p:bldP spid="32" grpId="0" animBg="1"/>
      <p:bldP spid="33" grpId="0" animBg="1"/>
      <p:bldP spid="34" grpId="0" animBg="1"/>
      <p:bldP spid="35" grpId="0" animBg="1"/>
      <p:bldP spid="36" grpId="0" animBg="1"/>
      <p:bldP spid="37" grpId="0" animBg="1"/>
      <p:bldP spid="38" grpId="0" animBg="1"/>
      <p:bldP spid="39" grpId="0" animBg="1"/>
      <p:bldP spid="40" grpId="0" animBg="1"/>
      <p:bldP spid="41" grpId="0" animBg="1"/>
      <p:bldP spid="42" grpId="0" animBg="1"/>
      <p:bldP spid="4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4"/>
          <p:cNvSpPr>
            <a:spLocks noChangeArrowheads="1"/>
          </p:cNvSpPr>
          <p:nvPr/>
        </p:nvSpPr>
        <p:spPr bwMode="auto">
          <a:xfrm>
            <a:off x="2555875" y="549275"/>
            <a:ext cx="6337300" cy="1079500"/>
          </a:xfrm>
          <a:prstGeom prst="flowChartAlternateProcess">
            <a:avLst/>
          </a:prstGeom>
          <a:gradFill rotWithShape="1">
            <a:gsLst>
              <a:gs pos="0">
                <a:srgbClr val="000082"/>
              </a:gs>
              <a:gs pos="30000">
                <a:srgbClr val="66008F"/>
              </a:gs>
              <a:gs pos="64999">
                <a:srgbClr val="BA0066"/>
              </a:gs>
              <a:gs pos="89999">
                <a:srgbClr val="FF0000"/>
              </a:gs>
              <a:gs pos="100000">
                <a:srgbClr val="FF8200"/>
              </a:gs>
            </a:gsLst>
            <a:path path="shape">
              <a:fillToRect l="50000" t="50000" r="50000" b="50000"/>
            </a:path>
          </a:gradFill>
          <a:ln w="9525">
            <a:solidFill>
              <a:srgbClr val="FFFF00"/>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rtl="0">
              <a:buClrTx/>
              <a:buFontTx/>
              <a:buNone/>
            </a:pPr>
            <a:r>
              <a:rPr lang="fa-IR" sz="2000" dirty="0">
                <a:solidFill>
                  <a:schemeClr val="bg1"/>
                </a:solidFill>
                <a:latin typeface="Arial" panose="020B0604020202020204" pitchFamily="34" charset="0"/>
              </a:rPr>
              <a:t>ویژگی های کیفی مربوط به محتوای اطلاعات :</a:t>
            </a:r>
            <a:endParaRPr lang="en-US" sz="2000" dirty="0">
              <a:solidFill>
                <a:schemeClr val="bg1"/>
              </a:solidFill>
              <a:latin typeface="Arial" panose="020B0604020202020204" pitchFamily="34" charset="0"/>
            </a:endParaRPr>
          </a:p>
        </p:txBody>
      </p:sp>
      <p:sp>
        <p:nvSpPr>
          <p:cNvPr id="3" name="Text Box 6"/>
          <p:cNvSpPr txBox="1">
            <a:spLocks noChangeArrowheads="1"/>
          </p:cNvSpPr>
          <p:nvPr/>
        </p:nvSpPr>
        <p:spPr bwMode="auto">
          <a:xfrm>
            <a:off x="250825" y="2060575"/>
            <a:ext cx="8640763" cy="25019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buClrTx/>
              <a:buFontTx/>
              <a:buNone/>
            </a:pPr>
            <a:r>
              <a:rPr lang="fa-IR" sz="2400" dirty="0">
                <a:solidFill>
                  <a:srgbClr val="00B050"/>
                </a:solidFill>
                <a:latin typeface="Arial" panose="020B0604020202020204" pitchFamily="34" charset="0"/>
              </a:rPr>
              <a:t>1- مربوط بودن :  </a:t>
            </a:r>
            <a:r>
              <a:rPr lang="fa-IR" sz="2800" dirty="0">
                <a:latin typeface="Arial" panose="020B0604020202020204" pitchFamily="34" charset="0"/>
              </a:rPr>
              <a:t>اطلاعاتی  مربوط تلقی  می شود  که بر  ارزیابی استفاده کنندگان نسبت به وقایع و نیز تصمیمات آنها موثر واقع گردد.این ویژگی مبتنی بر مفاهیم به موقع بودن ، سودمندی در پیش بینی و انتخاب خاصه اندازه گیری می باشد.</a:t>
            </a:r>
          </a:p>
          <a:p>
            <a:pPr>
              <a:spcBef>
                <a:spcPct val="50000"/>
              </a:spcBef>
              <a:buClrTx/>
              <a:buFontTx/>
              <a:buNone/>
            </a:pPr>
            <a:endParaRPr lang="fa-IR" sz="2800" dirty="0">
              <a:solidFill>
                <a:schemeClr val="tx2"/>
              </a:solidFill>
              <a:latin typeface="Arial" panose="020B0604020202020204" pitchFamily="34" charset="0"/>
            </a:endParaRPr>
          </a:p>
        </p:txBody>
      </p:sp>
      <p:sp>
        <p:nvSpPr>
          <p:cNvPr id="4" name="Text Box 14"/>
          <p:cNvSpPr txBox="1">
            <a:spLocks noChangeArrowheads="1"/>
          </p:cNvSpPr>
          <p:nvPr/>
        </p:nvSpPr>
        <p:spPr bwMode="auto">
          <a:xfrm>
            <a:off x="323850" y="4797425"/>
            <a:ext cx="8569325" cy="215443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buClrTx/>
              <a:buFontTx/>
              <a:buNone/>
            </a:pPr>
            <a:r>
              <a:rPr lang="fa-IR" sz="3600" dirty="0">
                <a:solidFill>
                  <a:srgbClr val="00B050"/>
                </a:solidFill>
                <a:latin typeface="Arial" panose="020B0604020202020204" pitchFamily="34" charset="0"/>
              </a:rPr>
              <a:t>2- </a:t>
            </a:r>
            <a:r>
              <a:rPr lang="fa-IR" sz="2400" dirty="0">
                <a:solidFill>
                  <a:srgbClr val="00B050"/>
                </a:solidFill>
                <a:latin typeface="Arial" panose="020B0604020202020204" pitchFamily="34" charset="0"/>
              </a:rPr>
              <a:t>قابلیت اتکاء </a:t>
            </a:r>
            <a:r>
              <a:rPr lang="fa-IR" sz="2400" dirty="0">
                <a:latin typeface="Arial" panose="020B0604020202020204" pitchFamily="34" charset="0"/>
              </a:rPr>
              <a:t>:</a:t>
            </a:r>
            <a:r>
              <a:rPr lang="fa-IR" sz="3600" dirty="0">
                <a:latin typeface="Arial" panose="020B0604020202020204" pitchFamily="34" charset="0"/>
              </a:rPr>
              <a:t> </a:t>
            </a:r>
            <a:r>
              <a:rPr lang="fa-IR" sz="2800" dirty="0">
                <a:latin typeface="Arial" panose="020B0604020202020204" pitchFamily="34" charset="0"/>
              </a:rPr>
              <a:t>اطلاعاتی قابل اتکاء است که منصفانه و بیطرفانه بوده و به شکل کامل و صحیح تهیه شده و در آن به رجحان محتوا بر شکل توجه شده باشد.</a:t>
            </a:r>
          </a:p>
          <a:p>
            <a:pPr>
              <a:spcBef>
                <a:spcPct val="50000"/>
              </a:spcBef>
              <a:buClrTx/>
              <a:buFontTx/>
              <a:buNone/>
            </a:pPr>
            <a:endParaRPr lang="en-US" sz="2800" dirty="0">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grpId="0" nodeType="with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anim calcmode="discrete" valueType="clr">
                                      <p:cBhvr override="childStyle">
                                        <p:cTn id="7" dur="80"/>
                                        <p:tgtEl>
                                          <p:spTgt spid="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
                                        </p:tgtEl>
                                        <p:attrNameLst>
                                          <p:attrName>fillcolor</p:attrName>
                                        </p:attrNameLst>
                                      </p:cBhvr>
                                      <p:tavLst>
                                        <p:tav tm="0">
                                          <p:val>
                                            <p:clrVal>
                                              <a:schemeClr val="accent2"/>
                                            </p:clrVal>
                                          </p:val>
                                        </p:tav>
                                        <p:tav tm="50000">
                                          <p:val>
                                            <p:clrVal>
                                              <a:schemeClr val="hlink"/>
                                            </p:clrVal>
                                          </p:val>
                                        </p:tav>
                                      </p:tavLst>
                                    </p:anim>
                                    <p:set>
                                      <p:cBhvr>
                                        <p:cTn id="9" dur="80"/>
                                        <p:tgtEl>
                                          <p:spTgt spid="2"/>
                                        </p:tgtEl>
                                        <p:attrNameLst>
                                          <p:attrName>fill.type</p:attrName>
                                        </p:attrNameLst>
                                      </p:cBhvr>
                                      <p:to>
                                        <p:strVal val="solid"/>
                                      </p:to>
                                    </p:set>
                                  </p:childTnLst>
                                </p:cTn>
                              </p:par>
                            </p:childTnLst>
                          </p:cTn>
                        </p:par>
                        <p:par>
                          <p:cTn id="10" fill="hold">
                            <p:stCondLst>
                              <p:cond delay="1360"/>
                            </p:stCondLst>
                            <p:childTnLst>
                              <p:par>
                                <p:cTn id="11" presetID="34" presetClass="entr" presetSubtype="0" fill="hold" grpId="0" nodeType="afterEffect">
                                  <p:stCondLst>
                                    <p:cond delay="0"/>
                                  </p:stCondLst>
                                  <p:childTnLst>
                                    <p:set>
                                      <p:cBhvr>
                                        <p:cTn id="12" dur="1" fill="hold">
                                          <p:stCondLst>
                                            <p:cond delay="0"/>
                                          </p:stCondLst>
                                        </p:cTn>
                                        <p:tgtEl>
                                          <p:spTgt spid="3"/>
                                        </p:tgtEl>
                                        <p:attrNameLst>
                                          <p:attrName>style.visibility</p:attrName>
                                        </p:attrNameLst>
                                      </p:cBhvr>
                                      <p:to>
                                        <p:strVal val="visible"/>
                                      </p:to>
                                    </p:set>
                                    <p:anim from="(-#ppt_w/2)" to="(#ppt_x)" calcmode="lin" valueType="num">
                                      <p:cBhvr>
                                        <p:cTn id="13" dur="600" fill="hold">
                                          <p:stCondLst>
                                            <p:cond delay="0"/>
                                          </p:stCondLst>
                                        </p:cTn>
                                        <p:tgtEl>
                                          <p:spTgt spid="3"/>
                                        </p:tgtEl>
                                        <p:attrNameLst>
                                          <p:attrName>ppt_x</p:attrName>
                                        </p:attrNameLst>
                                      </p:cBhvr>
                                    </p:anim>
                                    <p:anim from="0" to="-1.0" calcmode="lin" valueType="num">
                                      <p:cBhvr>
                                        <p:cTn id="14" dur="200" decel="50000" autoRev="1" fill="hold">
                                          <p:stCondLst>
                                            <p:cond delay="600"/>
                                          </p:stCondLst>
                                        </p:cTn>
                                        <p:tgtEl>
                                          <p:spTgt spid="3"/>
                                        </p:tgtEl>
                                        <p:attrNameLst>
                                          <p:attrName>xshear</p:attrName>
                                        </p:attrNameLst>
                                      </p:cBhvr>
                                    </p:anim>
                                    <p:animScale>
                                      <p:cBhvr>
                                        <p:cTn id="15" dur="200" decel="100000" autoRev="1" fill="hold">
                                          <p:stCondLst>
                                            <p:cond delay="600"/>
                                          </p:stCondLst>
                                        </p:cTn>
                                        <p:tgtEl>
                                          <p:spTgt spid="3"/>
                                        </p:tgtEl>
                                      </p:cBhvr>
                                      <p:from x="100000" y="100000"/>
                                      <p:to x="80000" y="100000"/>
                                    </p:animScale>
                                    <p:anim by="(#ppt_h/3+#ppt_w*0.1)" calcmode="lin" valueType="num">
                                      <p:cBhvr additive="sum">
                                        <p:cTn id="16" dur="200" decel="100000" autoRev="1" fill="hold">
                                          <p:stCondLst>
                                            <p:cond delay="600"/>
                                          </p:stCondLst>
                                        </p:cTn>
                                        <p:tgtEl>
                                          <p:spTgt spid="3"/>
                                        </p:tgtEl>
                                        <p:attrNameLst>
                                          <p:attrName>ppt_x</p:attrName>
                                        </p:attrNameLst>
                                      </p:cBhvr>
                                    </p:anim>
                                  </p:childTnLst>
                                </p:cTn>
                              </p:par>
                            </p:childTnLst>
                          </p:cTn>
                        </p:par>
                        <p:par>
                          <p:cTn id="17" fill="hold">
                            <p:stCondLst>
                              <p:cond delay="2360"/>
                            </p:stCondLst>
                            <p:childTnLst>
                              <p:par>
                                <p:cTn id="18" presetID="15" presetClass="entr" presetSubtype="0" fill="hold" grpId="0" nodeType="afterEffect">
                                  <p:stCondLst>
                                    <p:cond delay="0"/>
                                  </p:stCondLst>
                                  <p:childTnLst>
                                    <p:set>
                                      <p:cBhvr>
                                        <p:cTn id="19" dur="1" fill="hold">
                                          <p:stCondLst>
                                            <p:cond delay="0"/>
                                          </p:stCondLst>
                                        </p:cTn>
                                        <p:tgtEl>
                                          <p:spTgt spid="4"/>
                                        </p:tgtEl>
                                        <p:attrNameLst>
                                          <p:attrName>style.visibility</p:attrName>
                                        </p:attrNameLst>
                                      </p:cBhvr>
                                      <p:to>
                                        <p:strVal val="visible"/>
                                      </p:to>
                                    </p:set>
                                    <p:anim calcmode="lin" valueType="num">
                                      <p:cBhvr>
                                        <p:cTn id="20" dur="1000" fill="hold"/>
                                        <p:tgtEl>
                                          <p:spTgt spid="4"/>
                                        </p:tgtEl>
                                        <p:attrNameLst>
                                          <p:attrName>ppt_w</p:attrName>
                                        </p:attrNameLst>
                                      </p:cBhvr>
                                      <p:tavLst>
                                        <p:tav tm="0">
                                          <p:val>
                                            <p:fltVal val="0"/>
                                          </p:val>
                                        </p:tav>
                                        <p:tav tm="100000">
                                          <p:val>
                                            <p:strVal val="#ppt_w"/>
                                          </p:val>
                                        </p:tav>
                                      </p:tavLst>
                                    </p:anim>
                                    <p:anim calcmode="lin" valueType="num">
                                      <p:cBhvr>
                                        <p:cTn id="21" dur="1000" fill="hold"/>
                                        <p:tgtEl>
                                          <p:spTgt spid="4"/>
                                        </p:tgtEl>
                                        <p:attrNameLst>
                                          <p:attrName>ppt_h</p:attrName>
                                        </p:attrNameLst>
                                      </p:cBhvr>
                                      <p:tavLst>
                                        <p:tav tm="0">
                                          <p:val>
                                            <p:fltVal val="0"/>
                                          </p:val>
                                        </p:tav>
                                        <p:tav tm="100000">
                                          <p:val>
                                            <p:strVal val="#ppt_h"/>
                                          </p:val>
                                        </p:tav>
                                      </p:tavLst>
                                    </p:anim>
                                    <p:anim calcmode="lin" valueType="num">
                                      <p:cBhvr>
                                        <p:cTn id="22" dur="1000" fill="hold"/>
                                        <p:tgtEl>
                                          <p:spTgt spid="4"/>
                                        </p:tgtEl>
                                        <p:attrNameLst>
                                          <p:attrName>ppt_x</p:attrName>
                                        </p:attrNameLst>
                                      </p:cBhvr>
                                      <p:tavLst>
                                        <p:tav tm="0" fmla="#ppt_x+(cos(-2*pi*(1-$))*-#ppt_x-sin(-2*pi*(1-$))*(1-#ppt_y))*(1-$)">
                                          <p:val>
                                            <p:fltVal val="0"/>
                                          </p:val>
                                        </p:tav>
                                        <p:tav tm="100000">
                                          <p:val>
                                            <p:fltVal val="1"/>
                                          </p:val>
                                        </p:tav>
                                      </p:tavLst>
                                    </p:anim>
                                    <p:anim calcmode="lin" valueType="num">
                                      <p:cBhvr>
                                        <p:cTn id="23" dur="1000" fill="hold"/>
                                        <p:tgtEl>
                                          <p:spTgt spid="4"/>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4"/>
          <p:cNvSpPr>
            <a:spLocks noChangeArrowheads="1"/>
          </p:cNvSpPr>
          <p:nvPr/>
        </p:nvSpPr>
        <p:spPr bwMode="auto">
          <a:xfrm>
            <a:off x="2555776" y="188640"/>
            <a:ext cx="6337300" cy="1079500"/>
          </a:xfrm>
          <a:prstGeom prst="flowChartAlternateProcess">
            <a:avLst/>
          </a:prstGeom>
          <a:gradFill rotWithShape="1">
            <a:gsLst>
              <a:gs pos="0">
                <a:srgbClr val="000082"/>
              </a:gs>
              <a:gs pos="30000">
                <a:srgbClr val="66008F"/>
              </a:gs>
              <a:gs pos="64999">
                <a:srgbClr val="BA0066"/>
              </a:gs>
              <a:gs pos="89999">
                <a:srgbClr val="FF0000"/>
              </a:gs>
              <a:gs pos="100000">
                <a:srgbClr val="FF8200"/>
              </a:gs>
            </a:gsLst>
            <a:path path="shape">
              <a:fillToRect l="50000" t="50000" r="50000" b="50000"/>
            </a:path>
          </a:gradFill>
          <a:ln w="9525">
            <a:solidFill>
              <a:srgbClr val="FFFF00"/>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rtl="0">
              <a:buClrTx/>
              <a:buFontTx/>
              <a:buNone/>
            </a:pPr>
            <a:r>
              <a:rPr lang="fa-IR" sz="2400" dirty="0">
                <a:solidFill>
                  <a:schemeClr val="bg1"/>
                </a:solidFill>
                <a:latin typeface="Arial" panose="020B0604020202020204" pitchFamily="34" charset="0"/>
              </a:rPr>
              <a:t>ویژگی های کیفی مربوط به ارائه اطلاعات :</a:t>
            </a:r>
            <a:endParaRPr lang="en-US" sz="2400" dirty="0">
              <a:solidFill>
                <a:schemeClr val="bg1"/>
              </a:solidFill>
              <a:latin typeface="Arial" panose="020B0604020202020204" pitchFamily="34" charset="0"/>
            </a:endParaRPr>
          </a:p>
        </p:txBody>
      </p:sp>
      <p:sp>
        <p:nvSpPr>
          <p:cNvPr id="3" name="Text Box 10"/>
          <p:cNvSpPr txBox="1">
            <a:spLocks noChangeArrowheads="1"/>
          </p:cNvSpPr>
          <p:nvPr/>
        </p:nvSpPr>
        <p:spPr bwMode="auto">
          <a:xfrm>
            <a:off x="250726" y="1628502"/>
            <a:ext cx="8642350" cy="317009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marL="457200" indent="-457200" algn="l" rtl="0">
              <a:defRPr>
                <a:solidFill>
                  <a:schemeClr val="tx1"/>
                </a:solidFill>
                <a:latin typeface="Arial" panose="020B0604020202020204" pitchFamily="34" charset="0"/>
                <a:cs typeface="Arial" panose="020B0604020202020204" pitchFamily="34" charset="0"/>
              </a:defRPr>
            </a:lvl1pPr>
            <a:lvl2pPr marL="914400" indent="-457200" algn="l" rtl="0">
              <a:defRPr>
                <a:solidFill>
                  <a:schemeClr val="tx1"/>
                </a:solidFill>
                <a:latin typeface="Arial" panose="020B0604020202020204" pitchFamily="34" charset="0"/>
                <a:cs typeface="Arial" panose="020B0604020202020204" pitchFamily="34" charset="0"/>
              </a:defRPr>
            </a:lvl2pPr>
            <a:lvl3pPr marL="1371600" indent="-457200" algn="l" rtl="0">
              <a:defRPr>
                <a:solidFill>
                  <a:schemeClr val="tx1"/>
                </a:solidFill>
                <a:latin typeface="Arial" panose="020B0604020202020204" pitchFamily="34" charset="0"/>
                <a:cs typeface="Arial" panose="020B0604020202020204" pitchFamily="34" charset="0"/>
              </a:defRPr>
            </a:lvl3pPr>
            <a:lvl4pPr marL="1828800" indent="-457200" algn="l" rtl="0">
              <a:defRPr>
                <a:solidFill>
                  <a:schemeClr val="tx1"/>
                </a:solidFill>
                <a:latin typeface="Arial" panose="020B0604020202020204" pitchFamily="34" charset="0"/>
                <a:cs typeface="Arial" panose="020B0604020202020204" pitchFamily="34" charset="0"/>
              </a:defRPr>
            </a:lvl4pPr>
            <a:lvl5pPr marL="2286000" indent="-457200" algn="l" rtl="0">
              <a:defRPr>
                <a:solidFill>
                  <a:schemeClr val="tx1"/>
                </a:solidFill>
                <a:latin typeface="Arial" panose="020B0604020202020204" pitchFamily="34" charset="0"/>
                <a:cs typeface="Arial" panose="020B0604020202020204" pitchFamily="34" charset="0"/>
              </a:defRPr>
            </a:lvl5pPr>
            <a:lvl6pPr marL="2743200" indent="-457200"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3200400" indent="-457200"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657600" indent="-457200"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4114800" indent="-457200"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a:spcBef>
                <a:spcPct val="50000"/>
              </a:spcBef>
              <a:buClrTx/>
              <a:buFontTx/>
              <a:buNone/>
            </a:pPr>
            <a:r>
              <a:rPr lang="fa-IR" sz="2400" dirty="0" smtClean="0">
                <a:solidFill>
                  <a:srgbClr val="00B050"/>
                </a:solidFill>
              </a:rPr>
              <a:t>1- </a:t>
            </a:r>
            <a:r>
              <a:rPr lang="fa-IR" sz="2400" dirty="0">
                <a:solidFill>
                  <a:srgbClr val="00B050"/>
                </a:solidFill>
              </a:rPr>
              <a:t>قابل مقایسه بودن</a:t>
            </a:r>
            <a:r>
              <a:rPr lang="fa-IR" sz="3200" dirty="0">
                <a:solidFill>
                  <a:srgbClr val="00B050"/>
                </a:solidFill>
              </a:rPr>
              <a:t> </a:t>
            </a:r>
            <a:r>
              <a:rPr lang="fa-IR" sz="2400" dirty="0">
                <a:solidFill>
                  <a:srgbClr val="00B050"/>
                </a:solidFill>
              </a:rPr>
              <a:t>: </a:t>
            </a:r>
            <a:r>
              <a:rPr lang="fa-IR" sz="2800" dirty="0"/>
              <a:t>که خود مبتنی بر دو مفهوم می باشد:</a:t>
            </a:r>
          </a:p>
          <a:p>
            <a:pPr algn="r" rtl="1">
              <a:spcBef>
                <a:spcPct val="50000"/>
              </a:spcBef>
              <a:buClr>
                <a:srgbClr val="FFFF00"/>
              </a:buClr>
              <a:buFontTx/>
              <a:buAutoNum type="romanUcPeriod"/>
            </a:pPr>
            <a:r>
              <a:rPr lang="fa-IR" sz="2800" dirty="0"/>
              <a:t>رعایت یکنواختی (ثبات رویه): به قابلیت مقایسه اطلاعات مالی ارائه شده توسط یک واحد تجاری در طول زمان،اطلاق می شود.</a:t>
            </a:r>
          </a:p>
          <a:p>
            <a:pPr algn="r" rtl="1">
              <a:spcBef>
                <a:spcPct val="50000"/>
              </a:spcBef>
              <a:buClr>
                <a:srgbClr val="FFFF00"/>
              </a:buClr>
              <a:buFontTx/>
              <a:buAutoNum type="romanUcPeriod"/>
            </a:pPr>
            <a:r>
              <a:rPr lang="fa-IR" sz="2400" dirty="0"/>
              <a:t>همسانی روش ها (</a:t>
            </a:r>
            <a:r>
              <a:rPr lang="en-US" sz="2400" dirty="0"/>
              <a:t> </a:t>
            </a:r>
            <a:r>
              <a:rPr lang="fa-IR" sz="2400" dirty="0"/>
              <a:t>متحدالشکلی</a:t>
            </a:r>
            <a:r>
              <a:rPr lang="en-US" sz="2400" dirty="0"/>
              <a:t> </a:t>
            </a:r>
            <a:r>
              <a:rPr lang="fa-IR" sz="2400" dirty="0"/>
              <a:t>): </a:t>
            </a:r>
            <a:r>
              <a:rPr lang="en-US" sz="2400" dirty="0"/>
              <a:t> </a:t>
            </a:r>
            <a:r>
              <a:rPr lang="fa-IR" sz="2800" dirty="0"/>
              <a:t>به قابلیت نتایج</a:t>
            </a:r>
            <a:r>
              <a:rPr lang="en-US" sz="2800" dirty="0"/>
              <a:t> </a:t>
            </a:r>
            <a:r>
              <a:rPr lang="fa-IR" sz="2800" dirty="0"/>
              <a:t> حاصل از عملیات دو یا چند واحد اقتصادی شاغل در یک صنعت واحد و در یک مقطع زمانی مشخص اطلاق می شود</a:t>
            </a:r>
            <a:r>
              <a:rPr lang="fa-IR" dirty="0"/>
              <a:t>.</a:t>
            </a:r>
            <a:endParaRPr lang="en-US" dirty="0"/>
          </a:p>
        </p:txBody>
      </p:sp>
      <p:sp>
        <p:nvSpPr>
          <p:cNvPr id="4" name="Text Box 11"/>
          <p:cNvSpPr txBox="1">
            <a:spLocks noChangeArrowheads="1"/>
          </p:cNvSpPr>
          <p:nvPr/>
        </p:nvSpPr>
        <p:spPr bwMode="auto">
          <a:xfrm>
            <a:off x="395188" y="5157515"/>
            <a:ext cx="8497291" cy="95410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pPr algn="r">
              <a:spcBef>
                <a:spcPct val="50000"/>
              </a:spcBef>
              <a:buClrTx/>
              <a:buFontTx/>
              <a:buNone/>
            </a:pPr>
            <a:r>
              <a:rPr lang="fa-IR" sz="2400" dirty="0">
                <a:solidFill>
                  <a:srgbClr val="00B050"/>
                </a:solidFill>
                <a:latin typeface="Arial" panose="020B0604020202020204" pitchFamily="34" charset="0"/>
              </a:rPr>
              <a:t>2- قابل فهم بودن : </a:t>
            </a:r>
            <a:r>
              <a:rPr lang="fa-IR" sz="2800" dirty="0" smtClean="0">
                <a:latin typeface="Arial" panose="020B0604020202020204" pitchFamily="34" charset="0"/>
              </a:rPr>
              <a:t>اطلاعاتی قابل فهم </a:t>
            </a:r>
            <a:r>
              <a:rPr lang="fa-IR" sz="2800" dirty="0">
                <a:latin typeface="Arial" panose="020B0604020202020204" pitchFamily="34" charset="0"/>
              </a:rPr>
              <a:t>است که برای استفاده کنندگان عادی با دانش متعافی که از حسابداری دارند ، قابل درک باشد.</a:t>
            </a:r>
            <a:endParaRPr lang="en-US" dirty="0">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grpId="0" nodeType="with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anim calcmode="discrete" valueType="clr">
                                      <p:cBhvr override="childStyle">
                                        <p:cTn id="7" dur="80"/>
                                        <p:tgtEl>
                                          <p:spTgt spid="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
                                        </p:tgtEl>
                                        <p:attrNameLst>
                                          <p:attrName>fillcolor</p:attrName>
                                        </p:attrNameLst>
                                      </p:cBhvr>
                                      <p:tavLst>
                                        <p:tav tm="0">
                                          <p:val>
                                            <p:clrVal>
                                              <a:schemeClr val="accent2"/>
                                            </p:clrVal>
                                          </p:val>
                                        </p:tav>
                                        <p:tav tm="50000">
                                          <p:val>
                                            <p:clrVal>
                                              <a:schemeClr val="hlink"/>
                                            </p:clrVal>
                                          </p:val>
                                        </p:tav>
                                      </p:tavLst>
                                    </p:anim>
                                    <p:set>
                                      <p:cBhvr>
                                        <p:cTn id="9" dur="80"/>
                                        <p:tgtEl>
                                          <p:spTgt spid="2"/>
                                        </p:tgtEl>
                                        <p:attrNameLst>
                                          <p:attrName>fill.type</p:attrName>
                                        </p:attrNameLst>
                                      </p:cBhvr>
                                      <p:to>
                                        <p:strVal val="solid"/>
                                      </p:to>
                                    </p:set>
                                  </p:childTnLst>
                                </p:cTn>
                              </p:par>
                            </p:childTnLst>
                          </p:cTn>
                        </p:par>
                        <p:par>
                          <p:cTn id="10" fill="hold">
                            <p:stCondLst>
                              <p:cond delay="1320"/>
                            </p:stCondLst>
                            <p:childTnLst>
                              <p:par>
                                <p:cTn id="11" presetID="29" presetClass="entr" presetSubtype="0" fill="hold" grpId="0" nodeType="after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p:cTn id="13" dur="1000" fill="hold"/>
                                        <p:tgtEl>
                                          <p:spTgt spid="3"/>
                                        </p:tgtEl>
                                        <p:attrNameLst>
                                          <p:attrName>ppt_x</p:attrName>
                                        </p:attrNameLst>
                                      </p:cBhvr>
                                      <p:tavLst>
                                        <p:tav tm="0">
                                          <p:val>
                                            <p:strVal val="#ppt_x-.2"/>
                                          </p:val>
                                        </p:tav>
                                        <p:tav tm="100000">
                                          <p:val>
                                            <p:strVal val="#ppt_x"/>
                                          </p:val>
                                        </p:tav>
                                      </p:tavLst>
                                    </p:anim>
                                    <p:anim calcmode="lin" valueType="num">
                                      <p:cBhvr>
                                        <p:cTn id="14" dur="1000" fill="hold"/>
                                        <p:tgtEl>
                                          <p:spTgt spid="3"/>
                                        </p:tgtEl>
                                        <p:attrNameLst>
                                          <p:attrName>ppt_y</p:attrName>
                                        </p:attrNameLst>
                                      </p:cBhvr>
                                      <p:tavLst>
                                        <p:tav tm="0">
                                          <p:val>
                                            <p:strVal val="#ppt_y"/>
                                          </p:val>
                                        </p:tav>
                                        <p:tav tm="100000">
                                          <p:val>
                                            <p:strVal val="#ppt_y"/>
                                          </p:val>
                                        </p:tav>
                                      </p:tavLst>
                                    </p:anim>
                                    <p:animEffect transition="in" filter="wipe(right)" prLst="gradientSize: 0.1">
                                      <p:cBhvr>
                                        <p:cTn id="15" dur="1000"/>
                                        <p:tgtEl>
                                          <p:spTgt spid="3"/>
                                        </p:tgtEl>
                                      </p:cBhvr>
                                    </p:animEffect>
                                  </p:childTnLst>
                                </p:cTn>
                              </p:par>
                            </p:childTnLst>
                          </p:cTn>
                        </p:par>
                        <p:par>
                          <p:cTn id="16" fill="hold">
                            <p:stCondLst>
                              <p:cond delay="2320"/>
                            </p:stCondLst>
                            <p:childTnLst>
                              <p:par>
                                <p:cTn id="17" presetID="2" presetClass="entr" presetSubtype="4" fill="hold" grpId="0" nodeType="after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57200" y="274638"/>
            <a:ext cx="8229600" cy="1143000"/>
          </a:xfrm>
          <a:prstGeom prst="rect">
            <a:avLst/>
          </a:prstGeom>
        </p:spPr>
        <p:txBody>
          <a:bodyPr/>
          <a:lstStyle/>
          <a:p>
            <a:pPr marL="0" marR="0" lvl="0" indent="0" algn="r" defTabSz="914400" rtl="1" eaLnBrk="1" fontAlgn="auto" latinLnBrk="0" hangingPunct="1">
              <a:lnSpc>
                <a:spcPct val="100000"/>
              </a:lnSpc>
              <a:spcBef>
                <a:spcPct val="0"/>
              </a:spcBef>
              <a:spcAft>
                <a:spcPts val="0"/>
              </a:spcAft>
              <a:buClr>
                <a:srgbClr val="FFFF00"/>
              </a:buClr>
              <a:buSzTx/>
              <a:buFont typeface="Wingdings 2" panose="05020102010507070707" pitchFamily="18" charset="2"/>
              <a:buChar char="²"/>
              <a:tabLst/>
              <a:defRPr/>
            </a:pPr>
            <a:r>
              <a:rPr kumimoji="0" lang="fa-IR" sz="4400" b="1" i="0" u="none" strike="noStrike" kern="1200" cap="none" spc="0" normalizeH="0" baseline="0" noProof="0" dirty="0" smtClean="0">
                <a:ln>
                  <a:noFill/>
                </a:ln>
                <a:solidFill>
                  <a:schemeClr val="tx1"/>
                </a:solidFill>
                <a:effectLst/>
                <a:uLnTx/>
                <a:uFillTx/>
                <a:latin typeface="+mj-lt"/>
                <a:ea typeface="+mj-ea"/>
                <a:cs typeface="+mj-cs"/>
              </a:rPr>
              <a:t> </a:t>
            </a:r>
            <a:r>
              <a:rPr kumimoji="0" lang="fa-IR" sz="3600" b="1" i="0" u="none" strike="noStrike" kern="1200" cap="none" spc="0" normalizeH="0" baseline="0" noProof="0" dirty="0" smtClean="0">
                <a:ln>
                  <a:noFill/>
                </a:ln>
                <a:solidFill>
                  <a:srgbClr val="FF0000"/>
                </a:solidFill>
                <a:effectLst/>
                <a:uLnTx/>
                <a:uFillTx/>
                <a:latin typeface="+mj-lt"/>
                <a:ea typeface="+mj-ea"/>
                <a:cs typeface="+mj-cs"/>
              </a:rPr>
              <a:t>تضاد بین ویژگی های کیفی اطلاعات حسابداری</a:t>
            </a:r>
            <a:endParaRPr kumimoji="0" lang="en-US" sz="3600" b="1" i="0" u="none" strike="noStrike" kern="1200" cap="none" spc="0" normalizeH="0" baseline="0" noProof="0" dirty="0">
              <a:ln>
                <a:noFill/>
              </a:ln>
              <a:solidFill>
                <a:srgbClr val="FF0000"/>
              </a:solidFill>
              <a:effectLst/>
              <a:uLnTx/>
              <a:uFillTx/>
              <a:latin typeface="+mj-lt"/>
              <a:ea typeface="+mj-ea"/>
              <a:cs typeface="+mj-cs"/>
            </a:endParaRPr>
          </a:p>
        </p:txBody>
      </p:sp>
      <p:sp>
        <p:nvSpPr>
          <p:cNvPr id="3" name="Rectangle 3"/>
          <p:cNvSpPr txBox="1">
            <a:spLocks noChangeArrowheads="1"/>
          </p:cNvSpPr>
          <p:nvPr/>
        </p:nvSpPr>
        <p:spPr>
          <a:xfrm>
            <a:off x="457200" y="1600200"/>
            <a:ext cx="8229600" cy="4525963"/>
          </a:xfrm>
          <a:prstGeom prst="rect">
            <a:avLst/>
          </a:prstGeom>
        </p:spPr>
        <p:txBody>
          <a:bodyPr anchor="b"/>
          <a:lstStyle/>
          <a:p>
            <a:pPr marL="342900" marR="0" lvl="0" indent="-342900" algn="r" defTabSz="914400" rtl="1" eaLnBrk="1" fontAlgn="auto" latinLnBrk="0" hangingPunct="1">
              <a:lnSpc>
                <a:spcPct val="100000"/>
              </a:lnSpc>
              <a:spcBef>
                <a:spcPct val="20000"/>
              </a:spcBef>
              <a:spcAft>
                <a:spcPts val="0"/>
              </a:spcAft>
              <a:buClrTx/>
              <a:buSzTx/>
              <a:buFont typeface="Arial" pitchFamily="34" charset="0"/>
              <a:buChar char="•"/>
              <a:tabLst/>
              <a:defRPr/>
            </a:pPr>
            <a:r>
              <a:rPr kumimoji="0" lang="fa-IR" sz="3200" b="1" i="0" u="none" strike="noStrike" kern="1200" cap="none" spc="0" normalizeH="0" baseline="0" noProof="0" smtClean="0">
                <a:ln>
                  <a:noFill/>
                </a:ln>
                <a:solidFill>
                  <a:schemeClr val="tx1"/>
                </a:solidFill>
                <a:effectLst/>
                <a:uLnTx/>
                <a:uFillTx/>
                <a:latin typeface="+mn-lt"/>
                <a:ea typeface="+mn-ea"/>
                <a:cs typeface="Times New Roman" panose="02020603050405020304" pitchFamily="18" charset="0"/>
              </a:rPr>
              <a:t>وجود تضاد بین</a:t>
            </a:r>
            <a:r>
              <a:rPr kumimoji="0" lang="en-US" sz="3200" b="1" i="0" u="none" strike="noStrike" kern="1200" cap="none" spc="0" normalizeH="0" baseline="0" noProof="0" smtClean="0">
                <a:ln>
                  <a:noFill/>
                </a:ln>
                <a:solidFill>
                  <a:schemeClr val="tx1"/>
                </a:solidFill>
                <a:effectLst/>
                <a:uLnTx/>
                <a:uFillTx/>
                <a:latin typeface="+mn-lt"/>
                <a:ea typeface="+mn-ea"/>
                <a:cs typeface="Times New Roman" panose="02020603050405020304" pitchFamily="18" charset="0"/>
              </a:rPr>
              <a:t> </a:t>
            </a:r>
            <a:r>
              <a:rPr kumimoji="0" lang="fa-IR" sz="3200" b="1" i="0" u="none" strike="noStrike" kern="1200" cap="none" spc="0" normalizeH="0" baseline="0" noProof="0" smtClean="0">
                <a:ln>
                  <a:noFill/>
                </a:ln>
                <a:solidFill>
                  <a:schemeClr val="tx1"/>
                </a:solidFill>
                <a:effectLst/>
                <a:uLnTx/>
                <a:uFillTx/>
                <a:latin typeface="+mn-lt"/>
                <a:ea typeface="+mn-ea"/>
                <a:cs typeface="Times New Roman" panose="02020603050405020304" pitchFamily="18" charset="0"/>
              </a:rPr>
              <a:t> برخی از ویژگی های </a:t>
            </a:r>
            <a:r>
              <a:rPr kumimoji="0" lang="en-US" sz="3200" b="1" i="0" u="none" strike="noStrike" kern="1200" cap="none" spc="0" normalizeH="0" baseline="0" noProof="0" smtClean="0">
                <a:ln>
                  <a:noFill/>
                </a:ln>
                <a:solidFill>
                  <a:schemeClr val="tx1"/>
                </a:solidFill>
                <a:effectLst/>
                <a:uLnTx/>
                <a:uFillTx/>
                <a:latin typeface="+mn-lt"/>
                <a:ea typeface="+mn-ea"/>
                <a:cs typeface="Times New Roman" panose="02020603050405020304" pitchFamily="18" charset="0"/>
              </a:rPr>
              <a:t> </a:t>
            </a:r>
            <a:r>
              <a:rPr kumimoji="0" lang="fa-IR" sz="3200" b="1" i="0" u="none" strike="noStrike" kern="1200" cap="none" spc="0" normalizeH="0" baseline="0" noProof="0" smtClean="0">
                <a:ln>
                  <a:noFill/>
                </a:ln>
                <a:solidFill>
                  <a:schemeClr val="tx1"/>
                </a:solidFill>
                <a:effectLst/>
                <a:uLnTx/>
                <a:uFillTx/>
                <a:latin typeface="+mn-lt"/>
                <a:ea typeface="+mn-ea"/>
                <a:cs typeface="Times New Roman" panose="02020603050405020304" pitchFamily="18" charset="0"/>
              </a:rPr>
              <a:t>کیفی حسابداری و ازجمله دو ویژگی «مربوط بودن» و «قابلیت اتکاء» باعث آن می شود که </a:t>
            </a:r>
            <a:r>
              <a:rPr kumimoji="0" lang="en-US" sz="3200" b="1" i="0" u="none" strike="noStrike" kern="1200" cap="none" spc="0" normalizeH="0" baseline="0" noProof="0" smtClean="0">
                <a:ln>
                  <a:noFill/>
                </a:ln>
                <a:solidFill>
                  <a:schemeClr val="tx1"/>
                </a:solidFill>
                <a:effectLst/>
                <a:uLnTx/>
                <a:uFillTx/>
                <a:latin typeface="+mn-lt"/>
                <a:ea typeface="+mn-ea"/>
                <a:cs typeface="Times New Roman" panose="02020603050405020304" pitchFamily="18" charset="0"/>
              </a:rPr>
              <a:t> </a:t>
            </a:r>
            <a:r>
              <a:rPr kumimoji="0" lang="fa-IR" sz="3200" b="1" i="0" u="none" strike="noStrike" kern="1200" cap="none" spc="0" normalizeH="0" baseline="0" noProof="0" smtClean="0">
                <a:ln>
                  <a:noFill/>
                </a:ln>
                <a:solidFill>
                  <a:schemeClr val="tx1"/>
                </a:solidFill>
                <a:effectLst/>
                <a:uLnTx/>
                <a:uFillTx/>
                <a:latin typeface="+mn-lt"/>
                <a:ea typeface="+mn-ea"/>
                <a:cs typeface="Times New Roman" panose="02020603050405020304" pitchFamily="18" charset="0"/>
              </a:rPr>
              <a:t>تمام </a:t>
            </a:r>
            <a:r>
              <a:rPr kumimoji="0" lang="en-US" sz="3200" b="1" i="0" u="none" strike="noStrike" kern="1200" cap="none" spc="0" normalizeH="0" baseline="0" noProof="0" smtClean="0">
                <a:ln>
                  <a:noFill/>
                </a:ln>
                <a:solidFill>
                  <a:schemeClr val="tx1"/>
                </a:solidFill>
                <a:effectLst/>
                <a:uLnTx/>
                <a:uFillTx/>
                <a:latin typeface="+mn-lt"/>
                <a:ea typeface="+mn-ea"/>
                <a:cs typeface="Times New Roman" panose="02020603050405020304" pitchFamily="18" charset="0"/>
              </a:rPr>
              <a:t> </a:t>
            </a:r>
            <a:r>
              <a:rPr kumimoji="0" lang="fa-IR" sz="3200" b="1" i="0" u="none" strike="noStrike" kern="1200" cap="none" spc="0" normalizeH="0" baseline="0" noProof="0" smtClean="0">
                <a:ln>
                  <a:noFill/>
                </a:ln>
                <a:solidFill>
                  <a:schemeClr val="tx1"/>
                </a:solidFill>
                <a:effectLst/>
                <a:uLnTx/>
                <a:uFillTx/>
                <a:latin typeface="+mn-lt"/>
                <a:ea typeface="+mn-ea"/>
                <a:cs typeface="Times New Roman" panose="02020603050405020304" pitchFamily="18" charset="0"/>
              </a:rPr>
              <a:t>ویژگی های مزبور را نتوان همزمان در یک جا جمع نمود.</a:t>
            </a: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Char char="•"/>
              <a:tabLst/>
              <a:defRPr/>
            </a:pPr>
            <a:r>
              <a:rPr kumimoji="0" lang="fa-IR" sz="3200" b="1" i="0" u="none" strike="noStrike" kern="1200" cap="none" spc="0" normalizeH="0" baseline="0" noProof="0" smtClean="0">
                <a:ln>
                  <a:noFill/>
                </a:ln>
                <a:solidFill>
                  <a:schemeClr val="tx1"/>
                </a:solidFill>
                <a:effectLst/>
                <a:uLnTx/>
                <a:uFillTx/>
                <a:latin typeface="+mn-lt"/>
                <a:ea typeface="+mn-ea"/>
                <a:cs typeface="Times New Roman" panose="02020603050405020304" pitchFamily="18" charset="0"/>
              </a:rPr>
              <a:t>به لحاظ </a:t>
            </a:r>
            <a:r>
              <a:rPr kumimoji="0" lang="en-US" sz="3200" b="1" i="0" u="none" strike="noStrike" kern="1200" cap="none" spc="0" normalizeH="0" baseline="0" noProof="0" smtClean="0">
                <a:ln>
                  <a:noFill/>
                </a:ln>
                <a:solidFill>
                  <a:schemeClr val="tx1"/>
                </a:solidFill>
                <a:effectLst/>
                <a:uLnTx/>
                <a:uFillTx/>
                <a:latin typeface="+mn-lt"/>
                <a:ea typeface="+mn-ea"/>
                <a:cs typeface="Times New Roman" panose="02020603050405020304" pitchFamily="18" charset="0"/>
              </a:rPr>
              <a:t> </a:t>
            </a:r>
            <a:r>
              <a:rPr kumimoji="0" lang="fa-IR" sz="3200" b="1" i="0" u="none" strike="noStrike" kern="1200" cap="none" spc="0" normalizeH="0" baseline="0" noProof="0" smtClean="0">
                <a:ln>
                  <a:noFill/>
                </a:ln>
                <a:solidFill>
                  <a:schemeClr val="tx1"/>
                </a:solidFill>
                <a:effectLst/>
                <a:uLnTx/>
                <a:uFillTx/>
                <a:latin typeface="+mn-lt"/>
                <a:ea typeface="+mn-ea"/>
                <a:cs typeface="Times New Roman" panose="02020603050405020304" pitchFamily="18" charset="0"/>
              </a:rPr>
              <a:t>وجود تضاد مزبور، باید </a:t>
            </a:r>
            <a:r>
              <a:rPr kumimoji="0" lang="en-US" sz="3200" b="1" i="0" u="none" strike="noStrike" kern="1200" cap="none" spc="0" normalizeH="0" baseline="0" noProof="0" smtClean="0">
                <a:ln>
                  <a:noFill/>
                </a:ln>
                <a:solidFill>
                  <a:schemeClr val="tx1"/>
                </a:solidFill>
                <a:effectLst/>
                <a:uLnTx/>
                <a:uFillTx/>
                <a:latin typeface="+mn-lt"/>
                <a:ea typeface="+mn-ea"/>
                <a:cs typeface="Times New Roman" panose="02020603050405020304" pitchFamily="18" charset="0"/>
              </a:rPr>
              <a:t> </a:t>
            </a:r>
            <a:r>
              <a:rPr kumimoji="0" lang="fa-IR" sz="3200" b="1" i="0" u="none" strike="noStrike" kern="1200" cap="none" spc="0" normalizeH="0" baseline="0" noProof="0" smtClean="0">
                <a:ln>
                  <a:noFill/>
                </a:ln>
                <a:solidFill>
                  <a:schemeClr val="tx1"/>
                </a:solidFill>
                <a:effectLst/>
                <a:uLnTx/>
                <a:uFillTx/>
                <a:latin typeface="+mn-lt"/>
                <a:ea typeface="+mn-ea"/>
                <a:cs typeface="Times New Roman" panose="02020603050405020304" pitchFamily="18" charset="0"/>
              </a:rPr>
              <a:t>سعی در ایجاد تعادل منطقی بین ویژگی های کیفی اطلاعات حسابداری نمود.</a:t>
            </a:r>
          </a:p>
          <a:p>
            <a:pPr marL="342900" marR="0" lvl="0" indent="-342900" algn="r" defTabSz="914400" rtl="1" eaLnBrk="1" fontAlgn="auto" latinLnBrk="0" hangingPunct="1">
              <a:lnSpc>
                <a:spcPct val="100000"/>
              </a:lnSpc>
              <a:spcBef>
                <a:spcPct val="20000"/>
              </a:spcBef>
              <a:spcAft>
                <a:spcPts val="0"/>
              </a:spcAft>
              <a:buClrTx/>
              <a:buSzTx/>
              <a:buFontTx/>
              <a:buNone/>
              <a:tabLst/>
              <a:defRPr/>
            </a:pPr>
            <a:endParaRPr kumimoji="0" lang="en-US" sz="3200" b="1" i="0" u="none" strike="noStrike" kern="1200" cap="none" spc="0" normalizeH="0" baseline="0" noProof="0">
              <a:ln>
                <a:noFill/>
              </a:ln>
              <a:solidFill>
                <a:schemeClr val="tx1"/>
              </a:solidFill>
              <a:effectLst/>
              <a:uLnTx/>
              <a:uFillTx/>
              <a:latin typeface="+mn-lt"/>
              <a:ea typeface="+mn-ea"/>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withEffect">
                                  <p:stCondLst>
                                    <p:cond delay="0"/>
                                  </p:stCondLst>
                                  <p:iterate type="lt">
                                    <p:tmPct val="5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 calcmode="lin" valueType="num">
                                      <p:cBhvr>
                                        <p:cTn id="9" dur="500" fill="hold"/>
                                        <p:tgtEl>
                                          <p:spTgt spid="2"/>
                                        </p:tgtEl>
                                        <p:attrNameLst>
                                          <p:attrName>style.rotation</p:attrName>
                                        </p:attrNameLst>
                                      </p:cBhvr>
                                      <p:tavLst>
                                        <p:tav tm="0">
                                          <p:val>
                                            <p:fltVal val="90"/>
                                          </p:val>
                                        </p:tav>
                                        <p:tav tm="100000">
                                          <p:val>
                                            <p:fltVal val="0"/>
                                          </p:val>
                                        </p:tav>
                                      </p:tavLst>
                                    </p:anim>
                                    <p:animEffect transition="in" filter="fade">
                                      <p:cBhvr>
                                        <p:cTn id="10" dur="500"/>
                                        <p:tgtEl>
                                          <p:spTgt spid="2"/>
                                        </p:tgtEl>
                                      </p:cBhvr>
                                    </p:animEffect>
                                  </p:childTnLst>
                                </p:cTn>
                              </p:par>
                            </p:childTnLst>
                          </p:cTn>
                        </p:par>
                        <p:par>
                          <p:cTn id="11" fill="hold">
                            <p:stCondLst>
                              <p:cond delay="1325"/>
                            </p:stCondLst>
                            <p:childTnLst>
                              <p:par>
                                <p:cTn id="12" presetID="17" presetClass="entr" presetSubtype="10" fill="hold" grpId="0" nodeType="after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par>
                          <p:cTn id="16" fill="hold">
                            <p:stCondLst>
                              <p:cond delay="1825"/>
                            </p:stCondLst>
                            <p:childTnLst>
                              <p:par>
                                <p:cTn id="17" presetID="17" presetClass="entr" presetSubtype="10" fill="hold" grpId="0"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57200" y="274638"/>
            <a:ext cx="8229600" cy="1143000"/>
          </a:xfrm>
          <a:prstGeom prst="rect">
            <a:avLst/>
          </a:prstGeom>
        </p:spPr>
        <p:txBody>
          <a:bodyPr/>
          <a:lstStyle/>
          <a:p>
            <a:pPr marL="0" marR="0" lvl="0" indent="0" algn="r" defTabSz="914400" rtl="1" eaLnBrk="1" fontAlgn="auto" latinLnBrk="0" hangingPunct="1">
              <a:lnSpc>
                <a:spcPct val="100000"/>
              </a:lnSpc>
              <a:spcBef>
                <a:spcPct val="0"/>
              </a:spcBef>
              <a:spcAft>
                <a:spcPts val="0"/>
              </a:spcAft>
              <a:buClr>
                <a:srgbClr val="FF0000"/>
              </a:buClr>
              <a:buSzTx/>
              <a:buFont typeface="Wingdings 2" panose="05020102010507070707" pitchFamily="18" charset="2"/>
              <a:buChar char=""/>
              <a:tabLst/>
              <a:defRPr/>
            </a:pPr>
            <a:r>
              <a:rPr kumimoji="0" lang="fa-IR" sz="4400" b="1" i="0" u="none" strike="noStrike" kern="1200" cap="none" spc="0" normalizeH="0" baseline="0" noProof="0" dirty="0" smtClean="0">
                <a:ln>
                  <a:noFill/>
                </a:ln>
                <a:solidFill>
                  <a:schemeClr val="tx1"/>
                </a:solidFill>
                <a:effectLst/>
                <a:uLnTx/>
                <a:uFillTx/>
                <a:latin typeface="+mj-lt"/>
                <a:ea typeface="+mj-ea"/>
                <a:cs typeface="+mj-cs"/>
              </a:rPr>
              <a:t> </a:t>
            </a:r>
            <a:r>
              <a:rPr kumimoji="0" lang="fa-IR" sz="4400" b="1" i="0" u="none" strike="noStrike" kern="1200" cap="none" spc="0" normalizeH="0" baseline="0" noProof="0" dirty="0" smtClean="0">
                <a:ln>
                  <a:noFill/>
                </a:ln>
                <a:solidFill>
                  <a:srgbClr val="00B050"/>
                </a:solidFill>
                <a:effectLst/>
                <a:uLnTx/>
                <a:uFillTx/>
                <a:latin typeface="+mj-lt"/>
                <a:ea typeface="+mj-ea"/>
                <a:cs typeface="+mj-cs"/>
              </a:rPr>
              <a:t>مبنای نقدی در مقابل مبنای تعهدی </a:t>
            </a:r>
            <a:endParaRPr kumimoji="0" lang="en-US" sz="4400" b="1" i="1" u="none" strike="noStrike" kern="1200" cap="none" spc="0" normalizeH="0" baseline="0" noProof="0" dirty="0">
              <a:ln>
                <a:noFill/>
              </a:ln>
              <a:solidFill>
                <a:srgbClr val="00B050"/>
              </a:solidFill>
              <a:effectLst/>
              <a:uLnTx/>
              <a:uFillTx/>
              <a:latin typeface="+mj-lt"/>
              <a:ea typeface="+mj-ea"/>
              <a:cs typeface="+mj-cs"/>
            </a:endParaRPr>
          </a:p>
        </p:txBody>
      </p:sp>
      <p:sp>
        <p:nvSpPr>
          <p:cNvPr id="3" name="Rectangle 3"/>
          <p:cNvSpPr txBox="1">
            <a:spLocks noChangeArrowheads="1"/>
          </p:cNvSpPr>
          <p:nvPr/>
        </p:nvSpPr>
        <p:spPr>
          <a:xfrm>
            <a:off x="457200" y="1600200"/>
            <a:ext cx="8229600" cy="4525963"/>
          </a:xfrm>
          <a:prstGeom prst="rect">
            <a:avLst/>
          </a:prstGeom>
        </p:spPr>
        <p:txBody>
          <a:bodyPr/>
          <a:lstStyle/>
          <a:p>
            <a:pPr marL="342900" marR="0" lvl="0" indent="-342900" algn="r" defTabSz="914400" rtl="1" eaLnBrk="1" fontAlgn="auto" latinLnBrk="0" hangingPunct="1">
              <a:lnSpc>
                <a:spcPct val="100000"/>
              </a:lnSpc>
              <a:spcBef>
                <a:spcPct val="20000"/>
              </a:spcBef>
              <a:spcAft>
                <a:spcPts val="0"/>
              </a:spcAft>
              <a:buClrTx/>
              <a:buSzTx/>
              <a:buFont typeface="Wingdings" panose="05000000000000000000" pitchFamily="2" charset="2"/>
              <a:buChar char="v"/>
              <a:tabLst/>
              <a:defRPr/>
            </a:pPr>
            <a:r>
              <a:rPr kumimoji="0" lang="fa-IR" sz="3200" b="1" i="0" u="none" strike="noStrike" kern="1200" cap="none" spc="0" normalizeH="0" baseline="0" noProof="0" smtClean="0">
                <a:ln>
                  <a:noFill/>
                </a:ln>
                <a:solidFill>
                  <a:schemeClr val="tx1"/>
                </a:solidFill>
                <a:effectLst/>
                <a:uLnTx/>
                <a:uFillTx/>
                <a:latin typeface="+mn-lt"/>
                <a:ea typeface="+mn-ea"/>
                <a:cs typeface="+mn-cs"/>
              </a:rPr>
              <a:t> با </a:t>
            </a:r>
            <a:r>
              <a:rPr kumimoji="0" lang="en-US" sz="3200" b="1" i="0" u="none" strike="noStrike" kern="1200" cap="none" spc="0" normalizeH="0" baseline="0" noProof="0" smtClean="0">
                <a:ln>
                  <a:noFill/>
                </a:ln>
                <a:solidFill>
                  <a:schemeClr val="tx1"/>
                </a:solidFill>
                <a:effectLst/>
                <a:uLnTx/>
                <a:uFillTx/>
                <a:latin typeface="+mn-lt"/>
                <a:ea typeface="+mn-ea"/>
                <a:cs typeface="+mn-cs"/>
              </a:rPr>
              <a:t> </a:t>
            </a:r>
            <a:r>
              <a:rPr kumimoji="0" lang="fa-IR" sz="3200" b="1" i="0" u="none" strike="noStrike" kern="1200" cap="none" spc="0" normalizeH="0" baseline="0" noProof="0" smtClean="0">
                <a:ln>
                  <a:noFill/>
                </a:ln>
                <a:solidFill>
                  <a:schemeClr val="tx1"/>
                </a:solidFill>
                <a:effectLst/>
                <a:uLnTx/>
                <a:uFillTx/>
                <a:latin typeface="+mn-lt"/>
                <a:ea typeface="+mn-ea"/>
                <a:cs typeface="+mn-cs"/>
              </a:rPr>
              <a:t>وجود آنکه مبنای</a:t>
            </a:r>
            <a:r>
              <a:rPr kumimoji="0" lang="en-US" sz="3200" b="1" i="0" u="none" strike="noStrike" kern="1200" cap="none" spc="0" normalizeH="0" baseline="0" noProof="0" smtClean="0">
                <a:ln>
                  <a:noFill/>
                </a:ln>
                <a:solidFill>
                  <a:schemeClr val="tx1"/>
                </a:solidFill>
                <a:effectLst/>
                <a:uLnTx/>
                <a:uFillTx/>
                <a:latin typeface="+mn-lt"/>
                <a:ea typeface="+mn-ea"/>
                <a:cs typeface="+mn-cs"/>
              </a:rPr>
              <a:t> </a:t>
            </a:r>
            <a:r>
              <a:rPr kumimoji="0" lang="fa-IR" sz="3200" b="1" i="0" u="none" strike="noStrike" kern="1200" cap="none" spc="0" normalizeH="0" baseline="0" noProof="0" smtClean="0">
                <a:ln>
                  <a:noFill/>
                </a:ln>
                <a:solidFill>
                  <a:schemeClr val="tx1"/>
                </a:solidFill>
                <a:effectLst/>
                <a:uLnTx/>
                <a:uFillTx/>
                <a:latin typeface="+mn-lt"/>
                <a:ea typeface="+mn-ea"/>
                <a:cs typeface="+mn-cs"/>
              </a:rPr>
              <a:t> تعهدی تنها </a:t>
            </a:r>
            <a:r>
              <a:rPr kumimoji="0" lang="en-US" sz="3200" b="1" i="0" u="none" strike="noStrike" kern="1200" cap="none" spc="0" normalizeH="0" baseline="0" noProof="0" smtClean="0">
                <a:ln>
                  <a:noFill/>
                </a:ln>
                <a:solidFill>
                  <a:schemeClr val="tx1"/>
                </a:solidFill>
                <a:effectLst/>
                <a:uLnTx/>
                <a:uFillTx/>
                <a:latin typeface="+mn-lt"/>
                <a:ea typeface="+mn-ea"/>
                <a:cs typeface="+mn-cs"/>
              </a:rPr>
              <a:t> </a:t>
            </a:r>
            <a:r>
              <a:rPr kumimoji="0" lang="fa-IR" sz="3200" b="1" i="0" u="none" strike="noStrike" kern="1200" cap="none" spc="0" normalizeH="0" baseline="0" noProof="0" smtClean="0">
                <a:ln>
                  <a:noFill/>
                </a:ln>
                <a:solidFill>
                  <a:schemeClr val="tx1"/>
                </a:solidFill>
                <a:effectLst/>
                <a:uLnTx/>
                <a:uFillTx/>
                <a:latin typeface="+mn-lt"/>
                <a:ea typeface="+mn-ea"/>
                <a:cs typeface="+mn-cs"/>
              </a:rPr>
              <a:t>مبنای قابل قبول در حسابداری است، ولیکن فهم بیشتر مبنای مزبور در گرو درک مبنای نقدی است. </a:t>
            </a:r>
          </a:p>
          <a:p>
            <a:pPr marL="342900" marR="0" lvl="0" indent="-342900" algn="r" defTabSz="914400" rtl="1" eaLnBrk="1" fontAlgn="auto" latinLnBrk="0" hangingPunct="1">
              <a:lnSpc>
                <a:spcPct val="100000"/>
              </a:lnSpc>
              <a:spcBef>
                <a:spcPct val="20000"/>
              </a:spcBef>
              <a:spcAft>
                <a:spcPts val="0"/>
              </a:spcAft>
              <a:buClrTx/>
              <a:buSzTx/>
              <a:buFont typeface="Wingdings" panose="05000000000000000000" pitchFamily="2" charset="2"/>
              <a:buChar char="v"/>
              <a:tabLst/>
              <a:defRPr/>
            </a:pPr>
            <a:r>
              <a:rPr kumimoji="0" lang="fa-IR" sz="3200" b="1" i="0" u="none" strike="noStrike" kern="1200" cap="none" spc="0" normalizeH="0" baseline="0" noProof="0" smtClean="0">
                <a:ln>
                  <a:noFill/>
                </a:ln>
                <a:solidFill>
                  <a:schemeClr val="tx1"/>
                </a:solidFill>
                <a:effectLst/>
                <a:uLnTx/>
                <a:uFillTx/>
                <a:latin typeface="+mn-lt"/>
                <a:ea typeface="+mn-ea"/>
                <a:cs typeface="+mn-cs"/>
              </a:rPr>
              <a:t> در مبنای</a:t>
            </a:r>
            <a:r>
              <a:rPr kumimoji="0" lang="en-US" sz="3200" b="1" i="0" u="none" strike="noStrike" kern="1200" cap="none" spc="0" normalizeH="0" baseline="0" noProof="0" smtClean="0">
                <a:ln>
                  <a:noFill/>
                </a:ln>
                <a:solidFill>
                  <a:schemeClr val="tx1"/>
                </a:solidFill>
                <a:effectLst/>
                <a:uLnTx/>
                <a:uFillTx/>
                <a:latin typeface="+mn-lt"/>
                <a:ea typeface="+mn-ea"/>
                <a:cs typeface="+mn-cs"/>
              </a:rPr>
              <a:t> </a:t>
            </a:r>
            <a:r>
              <a:rPr kumimoji="0" lang="fa-IR" sz="3200" b="1" i="0" u="none" strike="noStrike" kern="1200" cap="none" spc="0" normalizeH="0" baseline="0" noProof="0" smtClean="0">
                <a:ln>
                  <a:noFill/>
                </a:ln>
                <a:solidFill>
                  <a:schemeClr val="tx1"/>
                </a:solidFill>
                <a:effectLst/>
                <a:uLnTx/>
                <a:uFillTx/>
                <a:latin typeface="+mn-lt"/>
                <a:ea typeface="+mn-ea"/>
                <a:cs typeface="+mn-cs"/>
              </a:rPr>
              <a:t> نقدی ، درآمدها و هزینه ها</a:t>
            </a:r>
            <a:r>
              <a:rPr kumimoji="0" lang="en-US" sz="3200" b="1" i="0" u="none" strike="noStrike" kern="1200" cap="none" spc="0" normalizeH="0" baseline="0" noProof="0" smtClean="0">
                <a:ln>
                  <a:noFill/>
                </a:ln>
                <a:solidFill>
                  <a:schemeClr val="tx1"/>
                </a:solidFill>
                <a:effectLst/>
                <a:uLnTx/>
                <a:uFillTx/>
                <a:latin typeface="+mn-lt"/>
                <a:ea typeface="+mn-ea"/>
                <a:cs typeface="+mn-cs"/>
              </a:rPr>
              <a:t> </a:t>
            </a:r>
            <a:r>
              <a:rPr kumimoji="0" lang="fa-IR" sz="3200" b="1" i="0" u="none" strike="noStrike" kern="1200" cap="none" spc="0" normalizeH="0" baseline="0" noProof="0" smtClean="0">
                <a:ln>
                  <a:noFill/>
                </a:ln>
                <a:solidFill>
                  <a:schemeClr val="tx1"/>
                </a:solidFill>
                <a:effectLst/>
                <a:uLnTx/>
                <a:uFillTx/>
                <a:latin typeface="+mn-lt"/>
                <a:ea typeface="+mn-ea"/>
                <a:cs typeface="+mn-cs"/>
              </a:rPr>
              <a:t> به جای آنکه به محض تحقق یا وقوع ثبت و شناسایی گردند ،به ترتیب به هنگام وصول و یا پرداخت  ثبت می شوند.</a:t>
            </a:r>
            <a:endParaRPr kumimoji="0" lang="en-US" sz="3200" b="1" i="0" u="none" strike="noStrike" kern="1200" cap="none" spc="0" normalizeH="0" baseline="0" noProof="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768" decel="100000"/>
                                        <p:tgtEl>
                                          <p:spTgt spid="2"/>
                                        </p:tgtEl>
                                      </p:cBhvr>
                                    </p:animEffect>
                                    <p:animScale>
                                      <p:cBhvr>
                                        <p:cTn id="8" dur="768" decel="100000"/>
                                        <p:tgtEl>
                                          <p:spTgt spid="2"/>
                                        </p:tgtEl>
                                      </p:cBhvr>
                                      <p:from x="10000" y="10000"/>
                                      <p:to x="200000" y="450000"/>
                                    </p:animScale>
                                    <p:animScale>
                                      <p:cBhvr>
                                        <p:cTn id="9" dur="1230" accel="100000" fill="hold">
                                          <p:stCondLst>
                                            <p:cond delay="768"/>
                                          </p:stCondLst>
                                        </p:cTn>
                                        <p:tgtEl>
                                          <p:spTgt spid="2"/>
                                        </p:tgtEl>
                                      </p:cBhvr>
                                      <p:from x="200000" y="450000"/>
                                      <p:to x="100000" y="100000"/>
                                    </p:animScale>
                                    <p:set>
                                      <p:cBhvr>
                                        <p:cTn id="10" dur="768" fill="hold"/>
                                        <p:tgtEl>
                                          <p:spTgt spid="2"/>
                                        </p:tgtEl>
                                        <p:attrNameLst>
                                          <p:attrName>ppt_x</p:attrName>
                                        </p:attrNameLst>
                                      </p:cBhvr>
                                      <p:to>
                                        <p:strVal val="(0.5)"/>
                                      </p:to>
                                    </p:set>
                                    <p:anim from="(0.5)" to="(#ppt_x)" calcmode="lin" valueType="num">
                                      <p:cBhvr>
                                        <p:cTn id="11" dur="1230" accel="100000" fill="hold">
                                          <p:stCondLst>
                                            <p:cond delay="768"/>
                                          </p:stCondLst>
                                        </p:cTn>
                                        <p:tgtEl>
                                          <p:spTgt spid="2"/>
                                        </p:tgtEl>
                                        <p:attrNameLst>
                                          <p:attrName>ppt_x</p:attrName>
                                        </p:attrNameLst>
                                      </p:cBhvr>
                                    </p:anim>
                                    <p:set>
                                      <p:cBhvr>
                                        <p:cTn id="12" dur="768" fill="hold"/>
                                        <p:tgtEl>
                                          <p:spTgt spid="2"/>
                                        </p:tgtEl>
                                        <p:attrNameLst>
                                          <p:attrName>ppt_y</p:attrName>
                                        </p:attrNameLst>
                                      </p:cBhvr>
                                      <p:to>
                                        <p:strVal val="(#ppt_y+0.4)"/>
                                      </p:to>
                                    </p:set>
                                    <p:anim from="(#ppt_y+0.4)" to="(#ppt_y)" calcmode="lin" valueType="num">
                                      <p:cBhvr>
                                        <p:cTn id="13" dur="1230" accel="100000" fill="hold">
                                          <p:stCondLst>
                                            <p:cond delay="768"/>
                                          </p:stCondLst>
                                        </p:cTn>
                                        <p:tgtEl>
                                          <p:spTgt spid="2"/>
                                        </p:tgtEl>
                                        <p:attrNameLst>
                                          <p:attrName>ppt_y</p:attrName>
                                        </p:attrNameLst>
                                      </p:cBhvr>
                                    </p:anim>
                                  </p:childTnLst>
                                </p:cTn>
                              </p:par>
                            </p:childTnLst>
                          </p:cTn>
                        </p:par>
                        <p:par>
                          <p:cTn id="14" fill="hold">
                            <p:stCondLst>
                              <p:cond delay="1998"/>
                            </p:stCondLst>
                            <p:childTnLst>
                              <p:par>
                                <p:cTn id="15" presetID="53" presetClass="entr" presetSubtype="0" fill="hold" grpId="0" nodeType="after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 calcmode="lin" valueType="num">
                                      <p:cBhvr>
                                        <p:cTn id="1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9" dur="500"/>
                                        <p:tgtEl>
                                          <p:spTgt spid="3">
                                            <p:txEl>
                                              <p:pRg st="0" end="0"/>
                                            </p:txEl>
                                          </p:spTgt>
                                        </p:tgtEl>
                                      </p:cBhvr>
                                    </p:animEffect>
                                  </p:childTnLst>
                                </p:cTn>
                              </p:par>
                            </p:childTnLst>
                          </p:cTn>
                        </p:par>
                        <p:par>
                          <p:cTn id="20" fill="hold">
                            <p:stCondLst>
                              <p:cond delay="2498"/>
                            </p:stCondLst>
                            <p:childTnLst>
                              <p:par>
                                <p:cTn id="21" presetID="53" presetClass="entr" presetSubtype="0" fill="hold" grpId="0" nodeType="after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 calcmode="lin" valueType="num">
                                      <p:cBhvr>
                                        <p:cTn id="2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4"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5"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539552" y="476672"/>
            <a:ext cx="8229600" cy="1384300"/>
          </a:xfrm>
          <a:prstGeom prst="rect">
            <a:avLst/>
          </a:prstGeom>
        </p:spPr>
        <p:txBody>
          <a:bodyPr/>
          <a:lstStyle/>
          <a:p>
            <a:pPr marL="0" marR="0" lvl="0" indent="0" algn="r" defTabSz="914400" rtl="1" eaLnBrk="1" fontAlgn="auto" latinLnBrk="0" hangingPunct="1">
              <a:lnSpc>
                <a:spcPct val="100000"/>
              </a:lnSpc>
              <a:spcBef>
                <a:spcPct val="0"/>
              </a:spcBef>
              <a:spcAft>
                <a:spcPts val="0"/>
              </a:spcAft>
              <a:buClr>
                <a:srgbClr val="00FF00"/>
              </a:buClr>
              <a:buSzPct val="140000"/>
              <a:buFont typeface="Wingdings 2" panose="05020102010507070707" pitchFamily="18" charset="2"/>
              <a:buChar char="&gt;"/>
              <a:tabLst/>
              <a:defRPr/>
            </a:pPr>
            <a:r>
              <a:rPr kumimoji="0" lang="fa-IR" sz="3600" b="1" i="1" u="none" strike="noStrike" kern="1200" cap="none" spc="0" normalizeH="0" baseline="0" noProof="0" dirty="0" smtClean="0">
                <a:ln>
                  <a:noFill/>
                </a:ln>
                <a:solidFill>
                  <a:schemeClr val="tx1"/>
                </a:solidFill>
                <a:effectLst/>
                <a:uLnTx/>
                <a:uFillTx/>
                <a:latin typeface="+mj-lt"/>
                <a:ea typeface="+mj-ea"/>
                <a:cs typeface="+mj-cs"/>
              </a:rPr>
              <a:t> </a:t>
            </a:r>
            <a:r>
              <a:rPr kumimoji="0" lang="fa-IR" sz="3600" b="1" i="1" u="none" strike="noStrike" kern="1200" cap="none" spc="0" normalizeH="0" baseline="0" noProof="0" dirty="0" smtClean="0">
                <a:ln>
                  <a:noFill/>
                </a:ln>
                <a:solidFill>
                  <a:srgbClr val="00B050"/>
                </a:solidFill>
                <a:effectLst/>
                <a:uLnTx/>
                <a:uFillTx/>
                <a:latin typeface="+mj-lt"/>
                <a:ea typeface="+mj-ea"/>
                <a:cs typeface="+mj-cs"/>
              </a:rPr>
              <a:t>چگونگی محاسبه درآمد و هزینه در مبنای نقدی</a:t>
            </a:r>
            <a:endParaRPr kumimoji="0" lang="en-US" sz="3600" b="1" i="1" u="none" strike="noStrike" kern="1200" cap="none" spc="0" normalizeH="0" baseline="0" noProof="0" dirty="0">
              <a:ln>
                <a:noFill/>
              </a:ln>
              <a:solidFill>
                <a:srgbClr val="00B050"/>
              </a:solidFill>
              <a:effectLst/>
              <a:uLnTx/>
              <a:uFillTx/>
              <a:latin typeface="+mj-lt"/>
              <a:ea typeface="+mj-ea"/>
              <a:cs typeface="+mj-cs"/>
            </a:endParaRPr>
          </a:p>
        </p:txBody>
      </p:sp>
      <p:sp>
        <p:nvSpPr>
          <p:cNvPr id="3" name="Rectangle 3"/>
          <p:cNvSpPr txBox="1">
            <a:spLocks noChangeArrowheads="1"/>
          </p:cNvSpPr>
          <p:nvPr/>
        </p:nvSpPr>
        <p:spPr>
          <a:xfrm>
            <a:off x="0" y="1773238"/>
            <a:ext cx="8964613" cy="1368425"/>
          </a:xfrm>
          <a:prstGeom prst="rect">
            <a:avLst/>
          </a:prstGeom>
        </p:spPr>
        <p:txBody>
          <a:bodyPr/>
          <a:lstStyle/>
          <a:p>
            <a:pPr marL="342900" marR="0" lvl="0" indent="-342900" algn="r" defTabSz="914400" rtl="1" eaLnBrk="1" fontAlgn="auto" latinLnBrk="0" hangingPunct="1">
              <a:lnSpc>
                <a:spcPct val="100000"/>
              </a:lnSpc>
              <a:spcBef>
                <a:spcPct val="20000"/>
              </a:spcBef>
              <a:spcAft>
                <a:spcPts val="0"/>
              </a:spcAft>
              <a:buClrTx/>
              <a:buSzTx/>
              <a:buFont typeface="Wingdings 2" panose="05020102010507070707" pitchFamily="18" charset="2"/>
              <a:buChar char="ô"/>
              <a:tabLst/>
              <a:defRPr/>
            </a:pPr>
            <a:r>
              <a:rPr kumimoji="0" lang="fa-IR" sz="3600" b="1" i="1" u="none" strike="noStrike" kern="1200" cap="none" spc="0" normalizeH="0" baseline="0" noProof="0" dirty="0" smtClean="0">
                <a:ln>
                  <a:noFill/>
                </a:ln>
                <a:solidFill>
                  <a:srgbClr val="00B050"/>
                </a:solidFill>
                <a:effectLst/>
                <a:uLnTx/>
                <a:uFillTx/>
                <a:latin typeface="+mn-lt"/>
                <a:ea typeface="+mn-ea"/>
                <a:cs typeface="+mn-cs"/>
              </a:rPr>
              <a:t>  </a:t>
            </a:r>
            <a:r>
              <a:rPr kumimoji="0" lang="fa-IR" sz="3200" b="1" i="1" u="none" strike="noStrike" kern="1200" cap="none" spc="0" normalizeH="0" baseline="0" noProof="0" dirty="0" smtClean="0">
                <a:ln>
                  <a:noFill/>
                </a:ln>
                <a:solidFill>
                  <a:srgbClr val="00B050"/>
                </a:solidFill>
                <a:effectLst/>
                <a:uLnTx/>
                <a:uFillTx/>
                <a:latin typeface="+mn-lt"/>
                <a:ea typeface="+mn-ea"/>
                <a:cs typeface="+mn-cs"/>
              </a:rPr>
              <a:t>درآمد فروش  =</a:t>
            </a:r>
          </a:p>
          <a:p>
            <a:pPr marL="342900" marR="0" lvl="0" indent="-342900" algn="r" defTabSz="914400" rtl="1" eaLnBrk="1" fontAlgn="auto" latinLnBrk="0" hangingPunct="1">
              <a:lnSpc>
                <a:spcPct val="100000"/>
              </a:lnSpc>
              <a:spcBef>
                <a:spcPct val="20000"/>
              </a:spcBef>
              <a:spcAft>
                <a:spcPts val="0"/>
              </a:spcAft>
              <a:buClrTx/>
              <a:buSzTx/>
              <a:buFont typeface="Wingdings 2" panose="05020102010507070707" pitchFamily="18" charset="2"/>
              <a:buNone/>
              <a:tabLst/>
              <a:defRPr/>
            </a:pPr>
            <a:r>
              <a:rPr kumimoji="0" lang="fa-IR" sz="3200" b="1" i="1" u="none" strike="noStrike" kern="1200" cap="none" spc="0" normalizeH="0" baseline="0" noProof="0" dirty="0" smtClean="0">
                <a:ln>
                  <a:noFill/>
                </a:ln>
                <a:solidFill>
                  <a:schemeClr val="tx1"/>
                </a:solidFill>
                <a:effectLst/>
                <a:uLnTx/>
                <a:uFillTx/>
                <a:latin typeface="+mn-lt"/>
                <a:ea typeface="+mn-ea"/>
                <a:cs typeface="+mn-cs"/>
              </a:rPr>
              <a:t>    فروش نقدی + دریافتی از بدهکاران + پیش دریافت فروش</a:t>
            </a:r>
          </a:p>
          <a:p>
            <a:pPr marL="342900" marR="0" lvl="0" indent="-342900" algn="r" defTabSz="914400" rtl="1" eaLnBrk="1" fontAlgn="auto" latinLnBrk="0" hangingPunct="1">
              <a:lnSpc>
                <a:spcPct val="100000"/>
              </a:lnSpc>
              <a:spcBef>
                <a:spcPct val="20000"/>
              </a:spcBef>
              <a:spcAft>
                <a:spcPts val="0"/>
              </a:spcAft>
              <a:buClrTx/>
              <a:buSzTx/>
              <a:buFont typeface="Wingdings 2" panose="05020102010507070707" pitchFamily="18" charset="2"/>
              <a:buNone/>
              <a:tabLst/>
              <a:defRPr/>
            </a:pPr>
            <a:endParaRPr kumimoji="0" lang="fa-IR" sz="3200" b="1" i="1" u="none" strike="noStrike" kern="1200" cap="none" spc="0" normalizeH="0" baseline="0" noProof="0" dirty="0">
              <a:ln>
                <a:noFill/>
              </a:ln>
              <a:solidFill>
                <a:schemeClr val="tx1"/>
              </a:solidFill>
              <a:effectLst/>
              <a:uLnTx/>
              <a:uFillTx/>
              <a:latin typeface="+mn-lt"/>
              <a:ea typeface="+mn-ea"/>
              <a:cs typeface="+mn-cs"/>
            </a:endParaRPr>
          </a:p>
        </p:txBody>
      </p:sp>
      <p:sp>
        <p:nvSpPr>
          <p:cNvPr id="4" name="Rectangle 16"/>
          <p:cNvSpPr>
            <a:spLocks noChangeArrowheads="1"/>
          </p:cNvSpPr>
          <p:nvPr/>
        </p:nvSpPr>
        <p:spPr bwMode="auto">
          <a:xfrm>
            <a:off x="179388" y="3213100"/>
            <a:ext cx="8964612" cy="13684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lvl1pPr marL="342900" indent="-342900" algn="l" rtl="0">
              <a:spcBef>
                <a:spcPct val="20000"/>
              </a:spcBef>
              <a:buClr>
                <a:schemeClr val="hlink"/>
              </a:buClr>
              <a:buSzPct val="120000"/>
              <a:defRPr sz="32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marL="742950" indent="-285750" algn="l" rtl="0">
              <a:spcBef>
                <a:spcPct val="20000"/>
              </a:spcBef>
              <a:buFont typeface="Tahoma" panose="020B0604030504040204" pitchFamily="34" charset="0"/>
              <a:buChar cha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marL="1143000" indent="-228600" algn="l" rtl="0">
              <a:spcBef>
                <a:spcPct val="20000"/>
              </a:spcBef>
              <a:buClr>
                <a:schemeClr val="hlink"/>
              </a:buClr>
              <a:buSzPct val="12000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marL="1600200" indent="-228600" algn="l" rtl="0">
              <a:spcBef>
                <a:spcPct val="20000"/>
              </a:spcBef>
              <a:buFont typeface="Tahoma" panose="020B0604030504040204" pitchFamily="34" charset="0"/>
              <a:buChar cha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marL="2057400" indent="-228600" algn="l" rtl="0">
              <a:spcBef>
                <a:spcPct val="20000"/>
              </a:spcBef>
              <a:buClr>
                <a:schemeClr val="hlink"/>
              </a:buClr>
              <a:buSzPct val="80000"/>
              <a:buFont typeface="Wingdings" panose="05000000000000000000" pitchFamily="2" charset="2"/>
              <a:buChar char="v"/>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marL="2514600" indent="-228600" algn="l" rtl="0" fontAlgn="base">
              <a:spcBef>
                <a:spcPct val="20000"/>
              </a:spcBef>
              <a:spcAft>
                <a:spcPct val="0"/>
              </a:spcAft>
              <a:buClr>
                <a:schemeClr val="hlink"/>
              </a:buClr>
              <a:buSzPct val="80000"/>
              <a:buFont typeface="Wingdings" panose="05000000000000000000" pitchFamily="2" charset="2"/>
              <a:buChar char="v"/>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marL="2971800" indent="-228600" algn="l" rtl="0" fontAlgn="base">
              <a:spcBef>
                <a:spcPct val="20000"/>
              </a:spcBef>
              <a:spcAft>
                <a:spcPct val="0"/>
              </a:spcAft>
              <a:buClr>
                <a:schemeClr val="hlink"/>
              </a:buClr>
              <a:buSzPct val="80000"/>
              <a:buFont typeface="Wingdings" panose="05000000000000000000" pitchFamily="2" charset="2"/>
              <a:buChar char="v"/>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marL="3429000" indent="-228600" algn="l" rtl="0" fontAlgn="base">
              <a:spcBef>
                <a:spcPct val="20000"/>
              </a:spcBef>
              <a:spcAft>
                <a:spcPct val="0"/>
              </a:spcAft>
              <a:buClr>
                <a:schemeClr val="hlink"/>
              </a:buClr>
              <a:buSzPct val="80000"/>
              <a:buFont typeface="Wingdings" panose="05000000000000000000" pitchFamily="2" charset="2"/>
              <a:buChar char="v"/>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marL="3886200" indent="-228600" algn="l" rtl="0" fontAlgn="base">
              <a:spcBef>
                <a:spcPct val="20000"/>
              </a:spcBef>
              <a:spcAft>
                <a:spcPct val="0"/>
              </a:spcAft>
              <a:buClr>
                <a:schemeClr val="hlink"/>
              </a:buClr>
              <a:buSzPct val="80000"/>
              <a:buFont typeface="Wingdings" panose="05000000000000000000" pitchFamily="2" charset="2"/>
              <a:buChar char="v"/>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algn="r" rtl="1">
              <a:buFont typeface="Wingdings 2" panose="05020102010507070707" pitchFamily="18" charset="2"/>
              <a:buChar char="ô"/>
            </a:pPr>
            <a:r>
              <a:rPr lang="fa-IR" i="1" dirty="0">
                <a:solidFill>
                  <a:srgbClr val="00B050"/>
                </a:solidFill>
              </a:rPr>
              <a:t> قیمت تمام شده کالای فروش رفته  =</a:t>
            </a:r>
          </a:p>
          <a:p>
            <a:pPr algn="r" rtl="1">
              <a:buFont typeface="Wingdings 2" panose="05020102010507070707" pitchFamily="18" charset="2"/>
              <a:buNone/>
            </a:pPr>
            <a:r>
              <a:rPr lang="fa-IR" i="1" dirty="0"/>
              <a:t>   خرید نقدی + پرداختی به بستانکاران + پیش پرداخت خرید کالا</a:t>
            </a:r>
          </a:p>
        </p:txBody>
      </p:sp>
      <p:sp>
        <p:nvSpPr>
          <p:cNvPr id="5" name="Rectangle 18"/>
          <p:cNvSpPr>
            <a:spLocks noChangeArrowheads="1"/>
          </p:cNvSpPr>
          <p:nvPr/>
        </p:nvSpPr>
        <p:spPr bwMode="auto">
          <a:xfrm>
            <a:off x="468313" y="4652963"/>
            <a:ext cx="8229600" cy="16684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lvl1pPr marL="342900" indent="-342900" algn="l" rtl="0">
              <a:spcBef>
                <a:spcPct val="20000"/>
              </a:spcBef>
              <a:buClr>
                <a:schemeClr val="hlink"/>
              </a:buClr>
              <a:buSzPct val="120000"/>
              <a:defRPr sz="32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marL="742950" indent="-285750" algn="l" rtl="0">
              <a:spcBef>
                <a:spcPct val="20000"/>
              </a:spcBef>
              <a:buFont typeface="Tahoma" panose="020B0604030504040204" pitchFamily="34" charset="0"/>
              <a:buChar cha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marL="1143000" indent="-228600" algn="l" rtl="0">
              <a:spcBef>
                <a:spcPct val="20000"/>
              </a:spcBef>
              <a:buClr>
                <a:schemeClr val="hlink"/>
              </a:buClr>
              <a:buSzPct val="12000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marL="1600200" indent="-228600" algn="l" rtl="0">
              <a:spcBef>
                <a:spcPct val="20000"/>
              </a:spcBef>
              <a:buFont typeface="Tahoma" panose="020B0604030504040204" pitchFamily="34" charset="0"/>
              <a:buChar cha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marL="2057400" indent="-228600" algn="l" rtl="0">
              <a:spcBef>
                <a:spcPct val="20000"/>
              </a:spcBef>
              <a:buClr>
                <a:schemeClr val="hlink"/>
              </a:buClr>
              <a:buSzPct val="80000"/>
              <a:buFont typeface="Wingdings" panose="05000000000000000000" pitchFamily="2" charset="2"/>
              <a:buChar char="v"/>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marL="2514600" indent="-228600" algn="l" rtl="0" fontAlgn="base">
              <a:spcBef>
                <a:spcPct val="20000"/>
              </a:spcBef>
              <a:spcAft>
                <a:spcPct val="0"/>
              </a:spcAft>
              <a:buClr>
                <a:schemeClr val="hlink"/>
              </a:buClr>
              <a:buSzPct val="80000"/>
              <a:buFont typeface="Wingdings" panose="05000000000000000000" pitchFamily="2" charset="2"/>
              <a:buChar char="v"/>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marL="2971800" indent="-228600" algn="l" rtl="0" fontAlgn="base">
              <a:spcBef>
                <a:spcPct val="20000"/>
              </a:spcBef>
              <a:spcAft>
                <a:spcPct val="0"/>
              </a:spcAft>
              <a:buClr>
                <a:schemeClr val="hlink"/>
              </a:buClr>
              <a:buSzPct val="80000"/>
              <a:buFont typeface="Wingdings" panose="05000000000000000000" pitchFamily="2" charset="2"/>
              <a:buChar char="v"/>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marL="3429000" indent="-228600" algn="l" rtl="0" fontAlgn="base">
              <a:spcBef>
                <a:spcPct val="20000"/>
              </a:spcBef>
              <a:spcAft>
                <a:spcPct val="0"/>
              </a:spcAft>
              <a:buClr>
                <a:schemeClr val="hlink"/>
              </a:buClr>
              <a:buSzPct val="80000"/>
              <a:buFont typeface="Wingdings" panose="05000000000000000000" pitchFamily="2" charset="2"/>
              <a:buChar char="v"/>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marL="3886200" indent="-228600" algn="l" rtl="0" fontAlgn="base">
              <a:spcBef>
                <a:spcPct val="20000"/>
              </a:spcBef>
              <a:spcAft>
                <a:spcPct val="0"/>
              </a:spcAft>
              <a:buClr>
                <a:schemeClr val="hlink"/>
              </a:buClr>
              <a:buSzPct val="80000"/>
              <a:buFont typeface="Wingdings" panose="05000000000000000000" pitchFamily="2" charset="2"/>
              <a:buChar char="v"/>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algn="r" rtl="1">
              <a:buFont typeface="Wingdings 2" panose="05020102010507070707" pitchFamily="18" charset="2"/>
              <a:buChar char="ô"/>
            </a:pPr>
            <a:r>
              <a:rPr lang="fa-IR" i="1" dirty="0">
                <a:solidFill>
                  <a:srgbClr val="00B050"/>
                </a:solidFill>
              </a:rPr>
              <a:t>هزینه ها  =</a:t>
            </a:r>
          </a:p>
          <a:p>
            <a:pPr algn="r" rtl="1">
              <a:buFont typeface="Wingdings 2" panose="05020102010507070707" pitchFamily="18" charset="2"/>
              <a:buNone/>
            </a:pPr>
            <a:r>
              <a:rPr lang="fa-IR" i="1" dirty="0"/>
              <a:t>   هزینه های نقدی+ پرداختی بابت هزینه های معوق + پیش پرداخت هزینه</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grpId="0" nodeType="with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anim calcmode="discrete" valueType="clr">
                                      <p:cBhvr override="childStyle">
                                        <p:cTn id="7" dur="80"/>
                                        <p:tgtEl>
                                          <p:spTgt spid="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
                                        </p:tgtEl>
                                        <p:attrNameLst>
                                          <p:attrName>fillcolor</p:attrName>
                                        </p:attrNameLst>
                                      </p:cBhvr>
                                      <p:tavLst>
                                        <p:tav tm="0">
                                          <p:val>
                                            <p:clrVal>
                                              <a:schemeClr val="accent2"/>
                                            </p:clrVal>
                                          </p:val>
                                        </p:tav>
                                        <p:tav tm="50000">
                                          <p:val>
                                            <p:clrVal>
                                              <a:schemeClr val="hlink"/>
                                            </p:clrVal>
                                          </p:val>
                                        </p:tav>
                                      </p:tavLst>
                                    </p:anim>
                                    <p:set>
                                      <p:cBhvr>
                                        <p:cTn id="9" dur="80"/>
                                        <p:tgtEl>
                                          <p:spTgt spid="2"/>
                                        </p:tgtEl>
                                        <p:attrNameLst>
                                          <p:attrName>fill.type</p:attrName>
                                        </p:attrNameLst>
                                      </p:cBhvr>
                                      <p:to>
                                        <p:strVal val="solid"/>
                                      </p:to>
                                    </p:set>
                                  </p:childTnLst>
                                </p:cTn>
                              </p:par>
                            </p:childTnLst>
                          </p:cTn>
                        </p:par>
                        <p:par>
                          <p:cTn id="10" fill="hold">
                            <p:stCondLst>
                              <p:cond delay="1400"/>
                            </p:stCondLst>
                            <p:childTnLst>
                              <p:par>
                                <p:cTn id="11" presetID="25" presetClass="entr" presetSubtype="0" fill="hold"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decel="50000" fill="hold">
                                          <p:stCondLst>
                                            <p:cond delay="0"/>
                                          </p:stCondLst>
                                        </p:cTn>
                                        <p:tgtEl>
                                          <p:spTgt spid="3">
                                            <p:txEl>
                                              <p:pRg st="0" end="0"/>
                                            </p:txEl>
                                          </p:spTgt>
                                        </p:tgtEl>
                                        <p:attrNameLst>
                                          <p:attrName>style.rotation</p:attrName>
                                        </p:attrNameLst>
                                      </p:cBhvr>
                                      <p:tavLst>
                                        <p:tav tm="0">
                                          <p:val>
                                            <p:fltVal val="-90"/>
                                          </p:val>
                                        </p:tav>
                                        <p:tav tm="100000">
                                          <p:val>
                                            <p:fltVal val="0"/>
                                          </p:val>
                                        </p:tav>
                                      </p:tavLst>
                                    </p:anim>
                                    <p:anim calcmode="lin" valueType="num">
                                      <p:cBhvr>
                                        <p:cTn id="14" dur="500" decel="50000" fill="hold">
                                          <p:stCondLst>
                                            <p:cond delay="0"/>
                                          </p:stCondLst>
                                        </p:cTn>
                                        <p:tgtEl>
                                          <p:spTgt spid="3">
                                            <p:txEl>
                                              <p:pRg st="0" end="0"/>
                                            </p:txEl>
                                          </p:spTgt>
                                        </p:tgtEl>
                                        <p:attrNameLst>
                                          <p:attrName>ppt_w</p:attrName>
                                        </p:attrNameLst>
                                      </p:cBhvr>
                                      <p:tavLst>
                                        <p:tav tm="0">
                                          <p:val>
                                            <p:strVal val="#ppt_w"/>
                                          </p:val>
                                        </p:tav>
                                        <p:tav tm="100000">
                                          <p:val>
                                            <p:strVal val="#ppt_w*.05"/>
                                          </p:val>
                                        </p:tav>
                                      </p:tavLst>
                                    </p:anim>
                                    <p:anim calcmode="lin" valueType="num">
                                      <p:cBhvr>
                                        <p:cTn id="15" dur="500" accel="50000" fill="hold">
                                          <p:stCondLst>
                                            <p:cond delay="500"/>
                                          </p:stCondLst>
                                        </p:cTn>
                                        <p:tgtEl>
                                          <p:spTgt spid="3">
                                            <p:txEl>
                                              <p:pRg st="0" end="0"/>
                                            </p:txEl>
                                          </p:spTgt>
                                        </p:tgtEl>
                                        <p:attrNameLst>
                                          <p:attrName>ppt_w</p:attrName>
                                        </p:attrNameLst>
                                      </p:cBhvr>
                                      <p:tavLst>
                                        <p:tav tm="0">
                                          <p:val>
                                            <p:strVal val="#ppt_w*.05"/>
                                          </p:val>
                                        </p:tav>
                                        <p:tav tm="100000">
                                          <p:val>
                                            <p:strVal val="#ppt_w"/>
                                          </p:val>
                                        </p:tav>
                                      </p:tavLst>
                                    </p:anim>
                                    <p:anim calcmode="lin" valueType="num">
                                      <p:cBhvr>
                                        <p:cTn id="16" dur="10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7" dur="500" decel="50000" fill="hold">
                                          <p:stCondLst>
                                            <p:cond delay="0"/>
                                          </p:stCondLst>
                                        </p:cTn>
                                        <p:tgtEl>
                                          <p:spTgt spid="3">
                                            <p:txEl>
                                              <p:pRg st="0" end="0"/>
                                            </p:txEl>
                                          </p:spTgt>
                                        </p:tgtEl>
                                        <p:attrNameLst>
                                          <p:attrName>ppt_x</p:attrName>
                                        </p:attrNameLst>
                                      </p:cBhvr>
                                      <p:tavLst>
                                        <p:tav tm="0">
                                          <p:val>
                                            <p:strVal val="#ppt_x+.4"/>
                                          </p:val>
                                        </p:tav>
                                        <p:tav tm="100000">
                                          <p:val>
                                            <p:strVal val="#ppt_x"/>
                                          </p:val>
                                        </p:tav>
                                      </p:tavLst>
                                    </p:anim>
                                    <p:anim calcmode="lin" valueType="num">
                                      <p:cBhvr>
                                        <p:cTn id="18" dur="500" decel="50000" fill="hold">
                                          <p:stCondLst>
                                            <p:cond delay="0"/>
                                          </p:stCondLst>
                                        </p:cTn>
                                        <p:tgtEl>
                                          <p:spTgt spid="3">
                                            <p:txEl>
                                              <p:pRg st="0" end="0"/>
                                            </p:txEl>
                                          </p:spTgt>
                                        </p:tgtEl>
                                        <p:attrNameLst>
                                          <p:attrName>ppt_y</p:attrName>
                                        </p:attrNameLst>
                                      </p:cBhvr>
                                      <p:tavLst>
                                        <p:tav tm="0">
                                          <p:val>
                                            <p:strVal val="#ppt_y-.2"/>
                                          </p:val>
                                        </p:tav>
                                        <p:tav tm="100000">
                                          <p:val>
                                            <p:strVal val="#ppt_y+.1"/>
                                          </p:val>
                                        </p:tav>
                                      </p:tavLst>
                                    </p:anim>
                                    <p:anim calcmode="lin" valueType="num">
                                      <p:cBhvr>
                                        <p:cTn id="19" dur="500" accel="50000" fill="hold">
                                          <p:stCondLst>
                                            <p:cond delay="500"/>
                                          </p:stCondLst>
                                        </p:cTn>
                                        <p:tgtEl>
                                          <p:spTgt spid="3">
                                            <p:txEl>
                                              <p:pRg st="0" end="0"/>
                                            </p:txEl>
                                          </p:spTgt>
                                        </p:tgtEl>
                                        <p:attrNameLst>
                                          <p:attrName>ppt_y</p:attrName>
                                        </p:attrNameLst>
                                      </p:cBhvr>
                                      <p:tavLst>
                                        <p:tav tm="0">
                                          <p:val>
                                            <p:strVal val="#ppt_y+.1"/>
                                          </p:val>
                                        </p:tav>
                                        <p:tav tm="100000">
                                          <p:val>
                                            <p:strVal val="#ppt_y"/>
                                          </p:val>
                                        </p:tav>
                                      </p:tavLst>
                                    </p:anim>
                                    <p:animEffect transition="in" filter="fade">
                                      <p:cBhvr>
                                        <p:cTn id="20" dur="1000" decel="50000">
                                          <p:stCondLst>
                                            <p:cond delay="0"/>
                                          </p:stCondLst>
                                        </p:cTn>
                                        <p:tgtEl>
                                          <p:spTgt spid="3">
                                            <p:txEl>
                                              <p:pRg st="0" end="0"/>
                                            </p:txEl>
                                          </p:spTgt>
                                        </p:tgtEl>
                                      </p:cBhvr>
                                    </p:animEffect>
                                  </p:childTnLst>
                                </p:cTn>
                              </p:par>
                            </p:childTnLst>
                          </p:cTn>
                        </p:par>
                        <p:par>
                          <p:cTn id="21" fill="hold">
                            <p:stCondLst>
                              <p:cond delay="2400"/>
                            </p:stCondLst>
                            <p:childTnLst>
                              <p:par>
                                <p:cTn id="22" presetID="25" presetClass="entr" presetSubtype="0" fill="hold" nodeType="after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 calcmode="lin" valueType="num">
                                      <p:cBhvr>
                                        <p:cTn id="24" dur="500" decel="50000" fill="hold">
                                          <p:stCondLst>
                                            <p:cond delay="0"/>
                                          </p:stCondLst>
                                        </p:cTn>
                                        <p:tgtEl>
                                          <p:spTgt spid="3">
                                            <p:txEl>
                                              <p:pRg st="1" end="1"/>
                                            </p:txEl>
                                          </p:spTgt>
                                        </p:tgtEl>
                                        <p:attrNameLst>
                                          <p:attrName>style.rotation</p:attrName>
                                        </p:attrNameLst>
                                      </p:cBhvr>
                                      <p:tavLst>
                                        <p:tav tm="0">
                                          <p:val>
                                            <p:fltVal val="-90"/>
                                          </p:val>
                                        </p:tav>
                                        <p:tav tm="100000">
                                          <p:val>
                                            <p:fltVal val="0"/>
                                          </p:val>
                                        </p:tav>
                                      </p:tavLst>
                                    </p:anim>
                                    <p:anim calcmode="lin" valueType="num">
                                      <p:cBhvr>
                                        <p:cTn id="25" dur="500" decel="50000" fill="hold">
                                          <p:stCondLst>
                                            <p:cond delay="0"/>
                                          </p:stCondLst>
                                        </p:cTn>
                                        <p:tgtEl>
                                          <p:spTgt spid="3">
                                            <p:txEl>
                                              <p:pRg st="1" end="1"/>
                                            </p:txEl>
                                          </p:spTgt>
                                        </p:tgtEl>
                                        <p:attrNameLst>
                                          <p:attrName>ppt_w</p:attrName>
                                        </p:attrNameLst>
                                      </p:cBhvr>
                                      <p:tavLst>
                                        <p:tav tm="0">
                                          <p:val>
                                            <p:strVal val="#ppt_w"/>
                                          </p:val>
                                        </p:tav>
                                        <p:tav tm="100000">
                                          <p:val>
                                            <p:strVal val="#ppt_w*.05"/>
                                          </p:val>
                                        </p:tav>
                                      </p:tavLst>
                                    </p:anim>
                                    <p:anim calcmode="lin" valueType="num">
                                      <p:cBhvr>
                                        <p:cTn id="26" dur="500" accel="50000" fill="hold">
                                          <p:stCondLst>
                                            <p:cond delay="500"/>
                                          </p:stCondLst>
                                        </p:cTn>
                                        <p:tgtEl>
                                          <p:spTgt spid="3">
                                            <p:txEl>
                                              <p:pRg st="1" end="1"/>
                                            </p:txEl>
                                          </p:spTgt>
                                        </p:tgtEl>
                                        <p:attrNameLst>
                                          <p:attrName>ppt_w</p:attrName>
                                        </p:attrNameLst>
                                      </p:cBhvr>
                                      <p:tavLst>
                                        <p:tav tm="0">
                                          <p:val>
                                            <p:strVal val="#ppt_w*.05"/>
                                          </p:val>
                                        </p:tav>
                                        <p:tav tm="100000">
                                          <p:val>
                                            <p:strVal val="#ppt_w"/>
                                          </p:val>
                                        </p:tav>
                                      </p:tavLst>
                                    </p:anim>
                                    <p:anim calcmode="lin" valueType="num">
                                      <p:cBhvr>
                                        <p:cTn id="27" dur="10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28" dur="500" decel="50000" fill="hold">
                                          <p:stCondLst>
                                            <p:cond delay="0"/>
                                          </p:stCondLst>
                                        </p:cTn>
                                        <p:tgtEl>
                                          <p:spTgt spid="3">
                                            <p:txEl>
                                              <p:pRg st="1" end="1"/>
                                            </p:txEl>
                                          </p:spTgt>
                                        </p:tgtEl>
                                        <p:attrNameLst>
                                          <p:attrName>ppt_x</p:attrName>
                                        </p:attrNameLst>
                                      </p:cBhvr>
                                      <p:tavLst>
                                        <p:tav tm="0">
                                          <p:val>
                                            <p:strVal val="#ppt_x+.4"/>
                                          </p:val>
                                        </p:tav>
                                        <p:tav tm="100000">
                                          <p:val>
                                            <p:strVal val="#ppt_x"/>
                                          </p:val>
                                        </p:tav>
                                      </p:tavLst>
                                    </p:anim>
                                    <p:anim calcmode="lin" valueType="num">
                                      <p:cBhvr>
                                        <p:cTn id="29" dur="500" decel="50000" fill="hold">
                                          <p:stCondLst>
                                            <p:cond delay="0"/>
                                          </p:stCondLst>
                                        </p:cTn>
                                        <p:tgtEl>
                                          <p:spTgt spid="3">
                                            <p:txEl>
                                              <p:pRg st="1" end="1"/>
                                            </p:txEl>
                                          </p:spTgt>
                                        </p:tgtEl>
                                        <p:attrNameLst>
                                          <p:attrName>ppt_y</p:attrName>
                                        </p:attrNameLst>
                                      </p:cBhvr>
                                      <p:tavLst>
                                        <p:tav tm="0">
                                          <p:val>
                                            <p:strVal val="#ppt_y-.2"/>
                                          </p:val>
                                        </p:tav>
                                        <p:tav tm="100000">
                                          <p:val>
                                            <p:strVal val="#ppt_y+.1"/>
                                          </p:val>
                                        </p:tav>
                                      </p:tavLst>
                                    </p:anim>
                                    <p:anim calcmode="lin" valueType="num">
                                      <p:cBhvr>
                                        <p:cTn id="30" dur="500" accel="50000" fill="hold">
                                          <p:stCondLst>
                                            <p:cond delay="500"/>
                                          </p:stCondLst>
                                        </p:cTn>
                                        <p:tgtEl>
                                          <p:spTgt spid="3">
                                            <p:txEl>
                                              <p:pRg st="1" end="1"/>
                                            </p:txEl>
                                          </p:spTgt>
                                        </p:tgtEl>
                                        <p:attrNameLst>
                                          <p:attrName>ppt_y</p:attrName>
                                        </p:attrNameLst>
                                      </p:cBhvr>
                                      <p:tavLst>
                                        <p:tav tm="0">
                                          <p:val>
                                            <p:strVal val="#ppt_y+.1"/>
                                          </p:val>
                                        </p:tav>
                                        <p:tav tm="100000">
                                          <p:val>
                                            <p:strVal val="#ppt_y"/>
                                          </p:val>
                                        </p:tav>
                                      </p:tavLst>
                                    </p:anim>
                                    <p:animEffect transition="in" filter="fade">
                                      <p:cBhvr>
                                        <p:cTn id="31" dur="1000" decel="50000">
                                          <p:stCondLst>
                                            <p:cond delay="0"/>
                                          </p:stCondLst>
                                        </p:cTn>
                                        <p:tgtEl>
                                          <p:spTgt spid="3">
                                            <p:txEl>
                                              <p:pRg st="1" end="1"/>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5" presetClass="entr" presetSubtype="0" fill="hold" nodeType="clickEffect">
                                  <p:stCondLst>
                                    <p:cond delay="0"/>
                                  </p:stCondLst>
                                  <p:childTnLst>
                                    <p:set>
                                      <p:cBhvr>
                                        <p:cTn id="35" dur="1" fill="hold">
                                          <p:stCondLst>
                                            <p:cond delay="0"/>
                                          </p:stCondLst>
                                        </p:cTn>
                                        <p:tgtEl>
                                          <p:spTgt spid="4">
                                            <p:txEl>
                                              <p:pRg st="0" end="0"/>
                                            </p:txEl>
                                          </p:spTgt>
                                        </p:tgtEl>
                                        <p:attrNameLst>
                                          <p:attrName>style.visibility</p:attrName>
                                        </p:attrNameLst>
                                      </p:cBhvr>
                                      <p:to>
                                        <p:strVal val="visible"/>
                                      </p:to>
                                    </p:set>
                                    <p:anim calcmode="lin" valueType="num">
                                      <p:cBhvr>
                                        <p:cTn id="36" dur="500" decel="50000" fill="hold">
                                          <p:stCondLst>
                                            <p:cond delay="0"/>
                                          </p:stCondLst>
                                        </p:cTn>
                                        <p:tgtEl>
                                          <p:spTgt spid="4">
                                            <p:txEl>
                                              <p:pRg st="0" end="0"/>
                                            </p:txEl>
                                          </p:spTgt>
                                        </p:tgtEl>
                                        <p:attrNameLst>
                                          <p:attrName>style.rotation</p:attrName>
                                        </p:attrNameLst>
                                      </p:cBhvr>
                                      <p:tavLst>
                                        <p:tav tm="0">
                                          <p:val>
                                            <p:fltVal val="-90"/>
                                          </p:val>
                                        </p:tav>
                                        <p:tav tm="100000">
                                          <p:val>
                                            <p:fltVal val="0"/>
                                          </p:val>
                                        </p:tav>
                                      </p:tavLst>
                                    </p:anim>
                                    <p:anim calcmode="lin" valueType="num">
                                      <p:cBhvr>
                                        <p:cTn id="37" dur="500" decel="50000" fill="hold">
                                          <p:stCondLst>
                                            <p:cond delay="0"/>
                                          </p:stCondLst>
                                        </p:cTn>
                                        <p:tgtEl>
                                          <p:spTgt spid="4">
                                            <p:txEl>
                                              <p:pRg st="0" end="0"/>
                                            </p:txEl>
                                          </p:spTgt>
                                        </p:tgtEl>
                                        <p:attrNameLst>
                                          <p:attrName>ppt_w</p:attrName>
                                        </p:attrNameLst>
                                      </p:cBhvr>
                                      <p:tavLst>
                                        <p:tav tm="0">
                                          <p:val>
                                            <p:strVal val="#ppt_w"/>
                                          </p:val>
                                        </p:tav>
                                        <p:tav tm="100000">
                                          <p:val>
                                            <p:strVal val="#ppt_w*.05"/>
                                          </p:val>
                                        </p:tav>
                                      </p:tavLst>
                                    </p:anim>
                                    <p:anim calcmode="lin" valueType="num">
                                      <p:cBhvr>
                                        <p:cTn id="38" dur="500" accel="50000" fill="hold">
                                          <p:stCondLst>
                                            <p:cond delay="500"/>
                                          </p:stCondLst>
                                        </p:cTn>
                                        <p:tgtEl>
                                          <p:spTgt spid="4">
                                            <p:txEl>
                                              <p:pRg st="0" end="0"/>
                                            </p:txEl>
                                          </p:spTgt>
                                        </p:tgtEl>
                                        <p:attrNameLst>
                                          <p:attrName>ppt_w</p:attrName>
                                        </p:attrNameLst>
                                      </p:cBhvr>
                                      <p:tavLst>
                                        <p:tav tm="0">
                                          <p:val>
                                            <p:strVal val="#ppt_w*.05"/>
                                          </p:val>
                                        </p:tav>
                                        <p:tav tm="100000">
                                          <p:val>
                                            <p:strVal val="#ppt_w"/>
                                          </p:val>
                                        </p:tav>
                                      </p:tavLst>
                                    </p:anim>
                                    <p:anim calcmode="lin" valueType="num">
                                      <p:cBhvr>
                                        <p:cTn id="39" dur="1000" fill="hold"/>
                                        <p:tgtEl>
                                          <p:spTgt spid="4">
                                            <p:txEl>
                                              <p:pRg st="0" end="0"/>
                                            </p:txEl>
                                          </p:spTgt>
                                        </p:tgtEl>
                                        <p:attrNameLst>
                                          <p:attrName>ppt_h</p:attrName>
                                        </p:attrNameLst>
                                      </p:cBhvr>
                                      <p:tavLst>
                                        <p:tav tm="0">
                                          <p:val>
                                            <p:strVal val="#ppt_h"/>
                                          </p:val>
                                        </p:tav>
                                        <p:tav tm="100000">
                                          <p:val>
                                            <p:strVal val="#ppt_h"/>
                                          </p:val>
                                        </p:tav>
                                      </p:tavLst>
                                    </p:anim>
                                    <p:anim calcmode="lin" valueType="num">
                                      <p:cBhvr>
                                        <p:cTn id="40" dur="500" decel="50000" fill="hold">
                                          <p:stCondLst>
                                            <p:cond delay="0"/>
                                          </p:stCondLst>
                                        </p:cTn>
                                        <p:tgtEl>
                                          <p:spTgt spid="4">
                                            <p:txEl>
                                              <p:pRg st="0" end="0"/>
                                            </p:txEl>
                                          </p:spTgt>
                                        </p:tgtEl>
                                        <p:attrNameLst>
                                          <p:attrName>ppt_x</p:attrName>
                                        </p:attrNameLst>
                                      </p:cBhvr>
                                      <p:tavLst>
                                        <p:tav tm="0">
                                          <p:val>
                                            <p:strVal val="#ppt_x+.4"/>
                                          </p:val>
                                        </p:tav>
                                        <p:tav tm="100000">
                                          <p:val>
                                            <p:strVal val="#ppt_x"/>
                                          </p:val>
                                        </p:tav>
                                      </p:tavLst>
                                    </p:anim>
                                    <p:anim calcmode="lin" valueType="num">
                                      <p:cBhvr>
                                        <p:cTn id="41" dur="500" decel="50000" fill="hold">
                                          <p:stCondLst>
                                            <p:cond delay="0"/>
                                          </p:stCondLst>
                                        </p:cTn>
                                        <p:tgtEl>
                                          <p:spTgt spid="4">
                                            <p:txEl>
                                              <p:pRg st="0" end="0"/>
                                            </p:txEl>
                                          </p:spTgt>
                                        </p:tgtEl>
                                        <p:attrNameLst>
                                          <p:attrName>ppt_y</p:attrName>
                                        </p:attrNameLst>
                                      </p:cBhvr>
                                      <p:tavLst>
                                        <p:tav tm="0">
                                          <p:val>
                                            <p:strVal val="#ppt_y-.2"/>
                                          </p:val>
                                        </p:tav>
                                        <p:tav tm="100000">
                                          <p:val>
                                            <p:strVal val="#ppt_y+.1"/>
                                          </p:val>
                                        </p:tav>
                                      </p:tavLst>
                                    </p:anim>
                                    <p:anim calcmode="lin" valueType="num">
                                      <p:cBhvr>
                                        <p:cTn id="42" dur="500" accel="50000" fill="hold">
                                          <p:stCondLst>
                                            <p:cond delay="500"/>
                                          </p:stCondLst>
                                        </p:cTn>
                                        <p:tgtEl>
                                          <p:spTgt spid="4">
                                            <p:txEl>
                                              <p:pRg st="0" end="0"/>
                                            </p:txEl>
                                          </p:spTgt>
                                        </p:tgtEl>
                                        <p:attrNameLst>
                                          <p:attrName>ppt_y</p:attrName>
                                        </p:attrNameLst>
                                      </p:cBhvr>
                                      <p:tavLst>
                                        <p:tav tm="0">
                                          <p:val>
                                            <p:strVal val="#ppt_y+.1"/>
                                          </p:val>
                                        </p:tav>
                                        <p:tav tm="100000">
                                          <p:val>
                                            <p:strVal val="#ppt_y"/>
                                          </p:val>
                                        </p:tav>
                                      </p:tavLst>
                                    </p:anim>
                                    <p:animEffect transition="in" filter="fade">
                                      <p:cBhvr>
                                        <p:cTn id="43" dur="1000" decel="50000">
                                          <p:stCondLst>
                                            <p:cond delay="0"/>
                                          </p:stCondLst>
                                        </p:cTn>
                                        <p:tgtEl>
                                          <p:spTgt spid="4">
                                            <p:txEl>
                                              <p:pRg st="0" end="0"/>
                                            </p:txEl>
                                          </p:spTgt>
                                        </p:tgtEl>
                                      </p:cBhvr>
                                    </p:animEffect>
                                  </p:childTnLst>
                                </p:cTn>
                              </p:par>
                            </p:childTnLst>
                          </p:cTn>
                        </p:par>
                        <p:par>
                          <p:cTn id="44" fill="hold">
                            <p:stCondLst>
                              <p:cond delay="1000"/>
                            </p:stCondLst>
                            <p:childTnLst>
                              <p:par>
                                <p:cTn id="45" presetID="25" presetClass="entr" presetSubtype="0" fill="hold" nodeType="afterEffect">
                                  <p:stCondLst>
                                    <p:cond delay="0"/>
                                  </p:stCondLst>
                                  <p:childTnLst>
                                    <p:set>
                                      <p:cBhvr>
                                        <p:cTn id="46" dur="1" fill="hold">
                                          <p:stCondLst>
                                            <p:cond delay="0"/>
                                          </p:stCondLst>
                                        </p:cTn>
                                        <p:tgtEl>
                                          <p:spTgt spid="4">
                                            <p:txEl>
                                              <p:pRg st="1" end="1"/>
                                            </p:txEl>
                                          </p:spTgt>
                                        </p:tgtEl>
                                        <p:attrNameLst>
                                          <p:attrName>style.visibility</p:attrName>
                                        </p:attrNameLst>
                                      </p:cBhvr>
                                      <p:to>
                                        <p:strVal val="visible"/>
                                      </p:to>
                                    </p:set>
                                    <p:anim calcmode="lin" valueType="num">
                                      <p:cBhvr>
                                        <p:cTn id="47" dur="500" decel="50000" fill="hold">
                                          <p:stCondLst>
                                            <p:cond delay="0"/>
                                          </p:stCondLst>
                                        </p:cTn>
                                        <p:tgtEl>
                                          <p:spTgt spid="4">
                                            <p:txEl>
                                              <p:pRg st="1" end="1"/>
                                            </p:txEl>
                                          </p:spTgt>
                                        </p:tgtEl>
                                        <p:attrNameLst>
                                          <p:attrName>style.rotation</p:attrName>
                                        </p:attrNameLst>
                                      </p:cBhvr>
                                      <p:tavLst>
                                        <p:tav tm="0">
                                          <p:val>
                                            <p:fltVal val="-90"/>
                                          </p:val>
                                        </p:tav>
                                        <p:tav tm="100000">
                                          <p:val>
                                            <p:fltVal val="0"/>
                                          </p:val>
                                        </p:tav>
                                      </p:tavLst>
                                    </p:anim>
                                    <p:anim calcmode="lin" valueType="num">
                                      <p:cBhvr>
                                        <p:cTn id="48" dur="500" decel="50000" fill="hold">
                                          <p:stCondLst>
                                            <p:cond delay="0"/>
                                          </p:stCondLst>
                                        </p:cTn>
                                        <p:tgtEl>
                                          <p:spTgt spid="4">
                                            <p:txEl>
                                              <p:pRg st="1" end="1"/>
                                            </p:txEl>
                                          </p:spTgt>
                                        </p:tgtEl>
                                        <p:attrNameLst>
                                          <p:attrName>ppt_w</p:attrName>
                                        </p:attrNameLst>
                                      </p:cBhvr>
                                      <p:tavLst>
                                        <p:tav tm="0">
                                          <p:val>
                                            <p:strVal val="#ppt_w"/>
                                          </p:val>
                                        </p:tav>
                                        <p:tav tm="100000">
                                          <p:val>
                                            <p:strVal val="#ppt_w*.05"/>
                                          </p:val>
                                        </p:tav>
                                      </p:tavLst>
                                    </p:anim>
                                    <p:anim calcmode="lin" valueType="num">
                                      <p:cBhvr>
                                        <p:cTn id="49" dur="500" accel="50000" fill="hold">
                                          <p:stCondLst>
                                            <p:cond delay="500"/>
                                          </p:stCondLst>
                                        </p:cTn>
                                        <p:tgtEl>
                                          <p:spTgt spid="4">
                                            <p:txEl>
                                              <p:pRg st="1" end="1"/>
                                            </p:txEl>
                                          </p:spTgt>
                                        </p:tgtEl>
                                        <p:attrNameLst>
                                          <p:attrName>ppt_w</p:attrName>
                                        </p:attrNameLst>
                                      </p:cBhvr>
                                      <p:tavLst>
                                        <p:tav tm="0">
                                          <p:val>
                                            <p:strVal val="#ppt_w*.05"/>
                                          </p:val>
                                        </p:tav>
                                        <p:tav tm="100000">
                                          <p:val>
                                            <p:strVal val="#ppt_w"/>
                                          </p:val>
                                        </p:tav>
                                      </p:tavLst>
                                    </p:anim>
                                    <p:anim calcmode="lin" valueType="num">
                                      <p:cBhvr>
                                        <p:cTn id="50" dur="1000" fill="hold"/>
                                        <p:tgtEl>
                                          <p:spTgt spid="4">
                                            <p:txEl>
                                              <p:pRg st="1" end="1"/>
                                            </p:txEl>
                                          </p:spTgt>
                                        </p:tgtEl>
                                        <p:attrNameLst>
                                          <p:attrName>ppt_h</p:attrName>
                                        </p:attrNameLst>
                                      </p:cBhvr>
                                      <p:tavLst>
                                        <p:tav tm="0">
                                          <p:val>
                                            <p:strVal val="#ppt_h"/>
                                          </p:val>
                                        </p:tav>
                                        <p:tav tm="100000">
                                          <p:val>
                                            <p:strVal val="#ppt_h"/>
                                          </p:val>
                                        </p:tav>
                                      </p:tavLst>
                                    </p:anim>
                                    <p:anim calcmode="lin" valueType="num">
                                      <p:cBhvr>
                                        <p:cTn id="51" dur="500" decel="50000" fill="hold">
                                          <p:stCondLst>
                                            <p:cond delay="0"/>
                                          </p:stCondLst>
                                        </p:cTn>
                                        <p:tgtEl>
                                          <p:spTgt spid="4">
                                            <p:txEl>
                                              <p:pRg st="1" end="1"/>
                                            </p:txEl>
                                          </p:spTgt>
                                        </p:tgtEl>
                                        <p:attrNameLst>
                                          <p:attrName>ppt_x</p:attrName>
                                        </p:attrNameLst>
                                      </p:cBhvr>
                                      <p:tavLst>
                                        <p:tav tm="0">
                                          <p:val>
                                            <p:strVal val="#ppt_x+.4"/>
                                          </p:val>
                                        </p:tav>
                                        <p:tav tm="100000">
                                          <p:val>
                                            <p:strVal val="#ppt_x"/>
                                          </p:val>
                                        </p:tav>
                                      </p:tavLst>
                                    </p:anim>
                                    <p:anim calcmode="lin" valueType="num">
                                      <p:cBhvr>
                                        <p:cTn id="52" dur="500" decel="50000" fill="hold">
                                          <p:stCondLst>
                                            <p:cond delay="0"/>
                                          </p:stCondLst>
                                        </p:cTn>
                                        <p:tgtEl>
                                          <p:spTgt spid="4">
                                            <p:txEl>
                                              <p:pRg st="1" end="1"/>
                                            </p:txEl>
                                          </p:spTgt>
                                        </p:tgtEl>
                                        <p:attrNameLst>
                                          <p:attrName>ppt_y</p:attrName>
                                        </p:attrNameLst>
                                      </p:cBhvr>
                                      <p:tavLst>
                                        <p:tav tm="0">
                                          <p:val>
                                            <p:strVal val="#ppt_y-.2"/>
                                          </p:val>
                                        </p:tav>
                                        <p:tav tm="100000">
                                          <p:val>
                                            <p:strVal val="#ppt_y+.1"/>
                                          </p:val>
                                        </p:tav>
                                      </p:tavLst>
                                    </p:anim>
                                    <p:anim calcmode="lin" valueType="num">
                                      <p:cBhvr>
                                        <p:cTn id="53" dur="500" accel="50000" fill="hold">
                                          <p:stCondLst>
                                            <p:cond delay="500"/>
                                          </p:stCondLst>
                                        </p:cTn>
                                        <p:tgtEl>
                                          <p:spTgt spid="4">
                                            <p:txEl>
                                              <p:pRg st="1" end="1"/>
                                            </p:txEl>
                                          </p:spTgt>
                                        </p:tgtEl>
                                        <p:attrNameLst>
                                          <p:attrName>ppt_y</p:attrName>
                                        </p:attrNameLst>
                                      </p:cBhvr>
                                      <p:tavLst>
                                        <p:tav tm="0">
                                          <p:val>
                                            <p:strVal val="#ppt_y+.1"/>
                                          </p:val>
                                        </p:tav>
                                        <p:tav tm="100000">
                                          <p:val>
                                            <p:strVal val="#ppt_y"/>
                                          </p:val>
                                        </p:tav>
                                      </p:tavLst>
                                    </p:anim>
                                    <p:animEffect transition="in" filter="fade">
                                      <p:cBhvr>
                                        <p:cTn id="54" dur="1000" decel="50000">
                                          <p:stCondLst>
                                            <p:cond delay="0"/>
                                          </p:stCondLst>
                                        </p:cTn>
                                        <p:tgtEl>
                                          <p:spTgt spid="4">
                                            <p:txEl>
                                              <p:pRg st="1" end="1"/>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25" presetClass="entr" presetSubtype="0" fill="hold" nodeType="clickEffect">
                                  <p:stCondLst>
                                    <p:cond delay="0"/>
                                  </p:stCondLst>
                                  <p:childTnLst>
                                    <p:set>
                                      <p:cBhvr>
                                        <p:cTn id="58" dur="1" fill="hold">
                                          <p:stCondLst>
                                            <p:cond delay="0"/>
                                          </p:stCondLst>
                                        </p:cTn>
                                        <p:tgtEl>
                                          <p:spTgt spid="5">
                                            <p:txEl>
                                              <p:pRg st="0" end="0"/>
                                            </p:txEl>
                                          </p:spTgt>
                                        </p:tgtEl>
                                        <p:attrNameLst>
                                          <p:attrName>style.visibility</p:attrName>
                                        </p:attrNameLst>
                                      </p:cBhvr>
                                      <p:to>
                                        <p:strVal val="visible"/>
                                      </p:to>
                                    </p:set>
                                    <p:anim calcmode="lin" valueType="num">
                                      <p:cBhvr>
                                        <p:cTn id="59" dur="500" decel="50000" fill="hold">
                                          <p:stCondLst>
                                            <p:cond delay="0"/>
                                          </p:stCondLst>
                                        </p:cTn>
                                        <p:tgtEl>
                                          <p:spTgt spid="5">
                                            <p:txEl>
                                              <p:pRg st="0" end="0"/>
                                            </p:txEl>
                                          </p:spTgt>
                                        </p:tgtEl>
                                        <p:attrNameLst>
                                          <p:attrName>style.rotation</p:attrName>
                                        </p:attrNameLst>
                                      </p:cBhvr>
                                      <p:tavLst>
                                        <p:tav tm="0">
                                          <p:val>
                                            <p:fltVal val="-90"/>
                                          </p:val>
                                        </p:tav>
                                        <p:tav tm="100000">
                                          <p:val>
                                            <p:fltVal val="0"/>
                                          </p:val>
                                        </p:tav>
                                      </p:tavLst>
                                    </p:anim>
                                    <p:anim calcmode="lin" valueType="num">
                                      <p:cBhvr>
                                        <p:cTn id="60" dur="500" decel="50000" fill="hold">
                                          <p:stCondLst>
                                            <p:cond delay="0"/>
                                          </p:stCondLst>
                                        </p:cTn>
                                        <p:tgtEl>
                                          <p:spTgt spid="5">
                                            <p:txEl>
                                              <p:pRg st="0" end="0"/>
                                            </p:txEl>
                                          </p:spTgt>
                                        </p:tgtEl>
                                        <p:attrNameLst>
                                          <p:attrName>ppt_w</p:attrName>
                                        </p:attrNameLst>
                                      </p:cBhvr>
                                      <p:tavLst>
                                        <p:tav tm="0">
                                          <p:val>
                                            <p:strVal val="#ppt_w"/>
                                          </p:val>
                                        </p:tav>
                                        <p:tav tm="100000">
                                          <p:val>
                                            <p:strVal val="#ppt_w*.05"/>
                                          </p:val>
                                        </p:tav>
                                      </p:tavLst>
                                    </p:anim>
                                    <p:anim calcmode="lin" valueType="num">
                                      <p:cBhvr>
                                        <p:cTn id="61" dur="500" accel="50000" fill="hold">
                                          <p:stCondLst>
                                            <p:cond delay="500"/>
                                          </p:stCondLst>
                                        </p:cTn>
                                        <p:tgtEl>
                                          <p:spTgt spid="5">
                                            <p:txEl>
                                              <p:pRg st="0" end="0"/>
                                            </p:txEl>
                                          </p:spTgt>
                                        </p:tgtEl>
                                        <p:attrNameLst>
                                          <p:attrName>ppt_w</p:attrName>
                                        </p:attrNameLst>
                                      </p:cBhvr>
                                      <p:tavLst>
                                        <p:tav tm="0">
                                          <p:val>
                                            <p:strVal val="#ppt_w*.05"/>
                                          </p:val>
                                        </p:tav>
                                        <p:tav tm="100000">
                                          <p:val>
                                            <p:strVal val="#ppt_w"/>
                                          </p:val>
                                        </p:tav>
                                      </p:tavLst>
                                    </p:anim>
                                    <p:anim calcmode="lin" valueType="num">
                                      <p:cBhvr>
                                        <p:cTn id="62" dur="1000" fill="hold"/>
                                        <p:tgtEl>
                                          <p:spTgt spid="5">
                                            <p:txEl>
                                              <p:pRg st="0" end="0"/>
                                            </p:txEl>
                                          </p:spTgt>
                                        </p:tgtEl>
                                        <p:attrNameLst>
                                          <p:attrName>ppt_h</p:attrName>
                                        </p:attrNameLst>
                                      </p:cBhvr>
                                      <p:tavLst>
                                        <p:tav tm="0">
                                          <p:val>
                                            <p:strVal val="#ppt_h"/>
                                          </p:val>
                                        </p:tav>
                                        <p:tav tm="100000">
                                          <p:val>
                                            <p:strVal val="#ppt_h"/>
                                          </p:val>
                                        </p:tav>
                                      </p:tavLst>
                                    </p:anim>
                                    <p:anim calcmode="lin" valueType="num">
                                      <p:cBhvr>
                                        <p:cTn id="63" dur="500" decel="50000" fill="hold">
                                          <p:stCondLst>
                                            <p:cond delay="0"/>
                                          </p:stCondLst>
                                        </p:cTn>
                                        <p:tgtEl>
                                          <p:spTgt spid="5">
                                            <p:txEl>
                                              <p:pRg st="0" end="0"/>
                                            </p:txEl>
                                          </p:spTgt>
                                        </p:tgtEl>
                                        <p:attrNameLst>
                                          <p:attrName>ppt_x</p:attrName>
                                        </p:attrNameLst>
                                      </p:cBhvr>
                                      <p:tavLst>
                                        <p:tav tm="0">
                                          <p:val>
                                            <p:strVal val="#ppt_x+.4"/>
                                          </p:val>
                                        </p:tav>
                                        <p:tav tm="100000">
                                          <p:val>
                                            <p:strVal val="#ppt_x"/>
                                          </p:val>
                                        </p:tav>
                                      </p:tavLst>
                                    </p:anim>
                                    <p:anim calcmode="lin" valueType="num">
                                      <p:cBhvr>
                                        <p:cTn id="64" dur="500" decel="50000" fill="hold">
                                          <p:stCondLst>
                                            <p:cond delay="0"/>
                                          </p:stCondLst>
                                        </p:cTn>
                                        <p:tgtEl>
                                          <p:spTgt spid="5">
                                            <p:txEl>
                                              <p:pRg st="0" end="0"/>
                                            </p:txEl>
                                          </p:spTgt>
                                        </p:tgtEl>
                                        <p:attrNameLst>
                                          <p:attrName>ppt_y</p:attrName>
                                        </p:attrNameLst>
                                      </p:cBhvr>
                                      <p:tavLst>
                                        <p:tav tm="0">
                                          <p:val>
                                            <p:strVal val="#ppt_y-.2"/>
                                          </p:val>
                                        </p:tav>
                                        <p:tav tm="100000">
                                          <p:val>
                                            <p:strVal val="#ppt_y+.1"/>
                                          </p:val>
                                        </p:tav>
                                      </p:tavLst>
                                    </p:anim>
                                    <p:anim calcmode="lin" valueType="num">
                                      <p:cBhvr>
                                        <p:cTn id="65" dur="500" accel="50000" fill="hold">
                                          <p:stCondLst>
                                            <p:cond delay="500"/>
                                          </p:stCondLst>
                                        </p:cTn>
                                        <p:tgtEl>
                                          <p:spTgt spid="5">
                                            <p:txEl>
                                              <p:pRg st="0" end="0"/>
                                            </p:txEl>
                                          </p:spTgt>
                                        </p:tgtEl>
                                        <p:attrNameLst>
                                          <p:attrName>ppt_y</p:attrName>
                                        </p:attrNameLst>
                                      </p:cBhvr>
                                      <p:tavLst>
                                        <p:tav tm="0">
                                          <p:val>
                                            <p:strVal val="#ppt_y+.1"/>
                                          </p:val>
                                        </p:tav>
                                        <p:tav tm="100000">
                                          <p:val>
                                            <p:strVal val="#ppt_y"/>
                                          </p:val>
                                        </p:tav>
                                      </p:tavLst>
                                    </p:anim>
                                    <p:animEffect transition="in" filter="fade">
                                      <p:cBhvr>
                                        <p:cTn id="66" dur="1000" decel="50000">
                                          <p:stCondLst>
                                            <p:cond delay="0"/>
                                          </p:stCondLst>
                                        </p:cTn>
                                        <p:tgtEl>
                                          <p:spTgt spid="5">
                                            <p:txEl>
                                              <p:pRg st="0" end="0"/>
                                            </p:txEl>
                                          </p:spTgt>
                                        </p:tgtEl>
                                      </p:cBhvr>
                                    </p:animEffect>
                                  </p:childTnLst>
                                </p:cTn>
                              </p:par>
                            </p:childTnLst>
                          </p:cTn>
                        </p:par>
                        <p:par>
                          <p:cTn id="67" fill="hold">
                            <p:stCondLst>
                              <p:cond delay="1000"/>
                            </p:stCondLst>
                            <p:childTnLst>
                              <p:par>
                                <p:cTn id="68" presetID="25" presetClass="entr" presetSubtype="0" fill="hold" nodeType="afterEffect">
                                  <p:stCondLst>
                                    <p:cond delay="0"/>
                                  </p:stCondLst>
                                  <p:childTnLst>
                                    <p:set>
                                      <p:cBhvr>
                                        <p:cTn id="69" dur="1" fill="hold">
                                          <p:stCondLst>
                                            <p:cond delay="0"/>
                                          </p:stCondLst>
                                        </p:cTn>
                                        <p:tgtEl>
                                          <p:spTgt spid="5">
                                            <p:txEl>
                                              <p:pRg st="1" end="1"/>
                                            </p:txEl>
                                          </p:spTgt>
                                        </p:tgtEl>
                                        <p:attrNameLst>
                                          <p:attrName>style.visibility</p:attrName>
                                        </p:attrNameLst>
                                      </p:cBhvr>
                                      <p:to>
                                        <p:strVal val="visible"/>
                                      </p:to>
                                    </p:set>
                                    <p:anim calcmode="lin" valueType="num">
                                      <p:cBhvr>
                                        <p:cTn id="70" dur="500" decel="50000" fill="hold">
                                          <p:stCondLst>
                                            <p:cond delay="0"/>
                                          </p:stCondLst>
                                        </p:cTn>
                                        <p:tgtEl>
                                          <p:spTgt spid="5">
                                            <p:txEl>
                                              <p:pRg st="1" end="1"/>
                                            </p:txEl>
                                          </p:spTgt>
                                        </p:tgtEl>
                                        <p:attrNameLst>
                                          <p:attrName>style.rotation</p:attrName>
                                        </p:attrNameLst>
                                      </p:cBhvr>
                                      <p:tavLst>
                                        <p:tav tm="0">
                                          <p:val>
                                            <p:fltVal val="-90"/>
                                          </p:val>
                                        </p:tav>
                                        <p:tav tm="100000">
                                          <p:val>
                                            <p:fltVal val="0"/>
                                          </p:val>
                                        </p:tav>
                                      </p:tavLst>
                                    </p:anim>
                                    <p:anim calcmode="lin" valueType="num">
                                      <p:cBhvr>
                                        <p:cTn id="71" dur="500" decel="50000" fill="hold">
                                          <p:stCondLst>
                                            <p:cond delay="0"/>
                                          </p:stCondLst>
                                        </p:cTn>
                                        <p:tgtEl>
                                          <p:spTgt spid="5">
                                            <p:txEl>
                                              <p:pRg st="1" end="1"/>
                                            </p:txEl>
                                          </p:spTgt>
                                        </p:tgtEl>
                                        <p:attrNameLst>
                                          <p:attrName>ppt_w</p:attrName>
                                        </p:attrNameLst>
                                      </p:cBhvr>
                                      <p:tavLst>
                                        <p:tav tm="0">
                                          <p:val>
                                            <p:strVal val="#ppt_w"/>
                                          </p:val>
                                        </p:tav>
                                        <p:tav tm="100000">
                                          <p:val>
                                            <p:strVal val="#ppt_w*.05"/>
                                          </p:val>
                                        </p:tav>
                                      </p:tavLst>
                                    </p:anim>
                                    <p:anim calcmode="lin" valueType="num">
                                      <p:cBhvr>
                                        <p:cTn id="72" dur="500" accel="50000" fill="hold">
                                          <p:stCondLst>
                                            <p:cond delay="500"/>
                                          </p:stCondLst>
                                        </p:cTn>
                                        <p:tgtEl>
                                          <p:spTgt spid="5">
                                            <p:txEl>
                                              <p:pRg st="1" end="1"/>
                                            </p:txEl>
                                          </p:spTgt>
                                        </p:tgtEl>
                                        <p:attrNameLst>
                                          <p:attrName>ppt_w</p:attrName>
                                        </p:attrNameLst>
                                      </p:cBhvr>
                                      <p:tavLst>
                                        <p:tav tm="0">
                                          <p:val>
                                            <p:strVal val="#ppt_w*.05"/>
                                          </p:val>
                                        </p:tav>
                                        <p:tav tm="100000">
                                          <p:val>
                                            <p:strVal val="#ppt_w"/>
                                          </p:val>
                                        </p:tav>
                                      </p:tavLst>
                                    </p:anim>
                                    <p:anim calcmode="lin" valueType="num">
                                      <p:cBhvr>
                                        <p:cTn id="73" dur="1000" fill="hold"/>
                                        <p:tgtEl>
                                          <p:spTgt spid="5">
                                            <p:txEl>
                                              <p:pRg st="1" end="1"/>
                                            </p:txEl>
                                          </p:spTgt>
                                        </p:tgtEl>
                                        <p:attrNameLst>
                                          <p:attrName>ppt_h</p:attrName>
                                        </p:attrNameLst>
                                      </p:cBhvr>
                                      <p:tavLst>
                                        <p:tav tm="0">
                                          <p:val>
                                            <p:strVal val="#ppt_h"/>
                                          </p:val>
                                        </p:tav>
                                        <p:tav tm="100000">
                                          <p:val>
                                            <p:strVal val="#ppt_h"/>
                                          </p:val>
                                        </p:tav>
                                      </p:tavLst>
                                    </p:anim>
                                    <p:anim calcmode="lin" valueType="num">
                                      <p:cBhvr>
                                        <p:cTn id="74" dur="500" decel="50000" fill="hold">
                                          <p:stCondLst>
                                            <p:cond delay="0"/>
                                          </p:stCondLst>
                                        </p:cTn>
                                        <p:tgtEl>
                                          <p:spTgt spid="5">
                                            <p:txEl>
                                              <p:pRg st="1" end="1"/>
                                            </p:txEl>
                                          </p:spTgt>
                                        </p:tgtEl>
                                        <p:attrNameLst>
                                          <p:attrName>ppt_x</p:attrName>
                                        </p:attrNameLst>
                                      </p:cBhvr>
                                      <p:tavLst>
                                        <p:tav tm="0">
                                          <p:val>
                                            <p:strVal val="#ppt_x+.4"/>
                                          </p:val>
                                        </p:tav>
                                        <p:tav tm="100000">
                                          <p:val>
                                            <p:strVal val="#ppt_x"/>
                                          </p:val>
                                        </p:tav>
                                      </p:tavLst>
                                    </p:anim>
                                    <p:anim calcmode="lin" valueType="num">
                                      <p:cBhvr>
                                        <p:cTn id="75" dur="500" decel="50000" fill="hold">
                                          <p:stCondLst>
                                            <p:cond delay="0"/>
                                          </p:stCondLst>
                                        </p:cTn>
                                        <p:tgtEl>
                                          <p:spTgt spid="5">
                                            <p:txEl>
                                              <p:pRg st="1" end="1"/>
                                            </p:txEl>
                                          </p:spTgt>
                                        </p:tgtEl>
                                        <p:attrNameLst>
                                          <p:attrName>ppt_y</p:attrName>
                                        </p:attrNameLst>
                                      </p:cBhvr>
                                      <p:tavLst>
                                        <p:tav tm="0">
                                          <p:val>
                                            <p:strVal val="#ppt_y-.2"/>
                                          </p:val>
                                        </p:tav>
                                        <p:tav tm="100000">
                                          <p:val>
                                            <p:strVal val="#ppt_y+.1"/>
                                          </p:val>
                                        </p:tav>
                                      </p:tavLst>
                                    </p:anim>
                                    <p:anim calcmode="lin" valueType="num">
                                      <p:cBhvr>
                                        <p:cTn id="76" dur="500" accel="50000" fill="hold">
                                          <p:stCondLst>
                                            <p:cond delay="500"/>
                                          </p:stCondLst>
                                        </p:cTn>
                                        <p:tgtEl>
                                          <p:spTgt spid="5">
                                            <p:txEl>
                                              <p:pRg st="1" end="1"/>
                                            </p:txEl>
                                          </p:spTgt>
                                        </p:tgtEl>
                                        <p:attrNameLst>
                                          <p:attrName>ppt_y</p:attrName>
                                        </p:attrNameLst>
                                      </p:cBhvr>
                                      <p:tavLst>
                                        <p:tav tm="0">
                                          <p:val>
                                            <p:strVal val="#ppt_y+.1"/>
                                          </p:val>
                                        </p:tav>
                                        <p:tav tm="100000">
                                          <p:val>
                                            <p:strVal val="#ppt_y"/>
                                          </p:val>
                                        </p:tav>
                                      </p:tavLst>
                                    </p:anim>
                                    <p:animEffect transition="in" filter="fade">
                                      <p:cBhvr>
                                        <p:cTn id="77" dur="1000" decel="50000">
                                          <p:stCondLst>
                                            <p:cond delay="0"/>
                                          </p:stCondLst>
                                        </p:cTn>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WordArt 90"/>
          <p:cNvSpPr>
            <a:spLocks noChangeArrowheads="1" noChangeShapeType="1" noTextEdit="1"/>
          </p:cNvSpPr>
          <p:nvPr/>
        </p:nvSpPr>
        <p:spPr bwMode="auto">
          <a:xfrm>
            <a:off x="6372200" y="2060848"/>
            <a:ext cx="2222500" cy="655637"/>
          </a:xfrm>
          <a:prstGeom prst="rect">
            <a:avLst/>
          </a:prstGeom>
        </p:spPr>
        <p:txBody>
          <a:bodyPr wrap="none" fromWordArt="1">
            <a:prstTxWarp prst="textPlain">
              <a:avLst>
                <a:gd name="adj" fmla="val 50000"/>
              </a:avLst>
            </a:prstTxWarp>
          </a:bodyPr>
          <a:lstStyle/>
          <a:p>
            <a:pPr algn="just">
              <a:buFontTx/>
              <a:buNone/>
            </a:pPr>
            <a:r>
              <a:rPr lang="fa-IR" sz="2800" kern="10" dirty="0">
                <a:ln w="9525">
                  <a:solidFill>
                    <a:srgbClr val="FF6600"/>
                  </a:solidFill>
                  <a:round/>
                  <a:headEnd/>
                  <a:tailEnd/>
                </a:ln>
                <a:solidFill>
                  <a:srgbClr val="FF0000"/>
                </a:solidFill>
                <a:latin typeface="Times New Roman" panose="02020603050405020304" pitchFamily="18" charset="0"/>
                <a:cs typeface="Times New Roman" panose="02020603050405020304" pitchFamily="18" charset="0"/>
              </a:rPr>
              <a:t>رشته :</a:t>
            </a:r>
          </a:p>
        </p:txBody>
      </p:sp>
      <p:sp>
        <p:nvSpPr>
          <p:cNvPr id="3" name="WordArt 92"/>
          <p:cNvSpPr>
            <a:spLocks noChangeArrowheads="1" noChangeShapeType="1" noTextEdit="1"/>
          </p:cNvSpPr>
          <p:nvPr/>
        </p:nvSpPr>
        <p:spPr bwMode="auto">
          <a:xfrm>
            <a:off x="3707904" y="980728"/>
            <a:ext cx="2546350" cy="800100"/>
          </a:xfrm>
          <a:prstGeom prst="rect">
            <a:avLst/>
          </a:prstGeom>
        </p:spPr>
        <p:txBody>
          <a:bodyPr wrap="none" fromWordArt="1">
            <a:prstTxWarp prst="textPlain">
              <a:avLst>
                <a:gd name="adj" fmla="val 50000"/>
              </a:avLst>
            </a:prstTxWarp>
          </a:bodyPr>
          <a:lstStyle/>
          <a:p>
            <a:pPr algn="just">
              <a:buFontTx/>
              <a:buNone/>
            </a:pPr>
            <a:r>
              <a:rPr lang="fa-IR" sz="2800" kern="10" dirty="0">
                <a:ln w="9525">
                  <a:solidFill>
                    <a:srgbClr val="FF6600"/>
                  </a:solidFill>
                  <a:round/>
                  <a:headEnd/>
                  <a:tailEnd/>
                </a:ln>
                <a:solidFill>
                  <a:srgbClr val="FF0000"/>
                </a:solidFill>
                <a:latin typeface="Times New Roman" panose="02020603050405020304" pitchFamily="18" charset="0"/>
                <a:cs typeface="Times New Roman" panose="02020603050405020304" pitchFamily="18" charset="0"/>
              </a:rPr>
              <a:t>حسابداری میانه 1</a:t>
            </a:r>
          </a:p>
        </p:txBody>
      </p:sp>
      <p:sp>
        <p:nvSpPr>
          <p:cNvPr id="4" name="WordArt 93"/>
          <p:cNvSpPr>
            <a:spLocks noChangeArrowheads="1" noChangeShapeType="1" noTextEdit="1"/>
          </p:cNvSpPr>
          <p:nvPr/>
        </p:nvSpPr>
        <p:spPr bwMode="auto">
          <a:xfrm>
            <a:off x="6372200" y="836712"/>
            <a:ext cx="1970087" cy="800100"/>
          </a:xfrm>
          <a:prstGeom prst="rect">
            <a:avLst/>
          </a:prstGeom>
        </p:spPr>
        <p:txBody>
          <a:bodyPr wrap="none" fromWordArt="1">
            <a:prstTxWarp prst="textPlain">
              <a:avLst>
                <a:gd name="adj" fmla="val 50000"/>
              </a:avLst>
            </a:prstTxWarp>
          </a:bodyPr>
          <a:lstStyle/>
          <a:p>
            <a:pPr algn="just">
              <a:buFontTx/>
              <a:buNone/>
            </a:pPr>
            <a:r>
              <a:rPr lang="fa-IR" sz="2800" kern="10" dirty="0">
                <a:ln w="9525">
                  <a:solidFill>
                    <a:srgbClr val="FF6600"/>
                  </a:solidFill>
                  <a:round/>
                  <a:headEnd/>
                  <a:tailEnd/>
                </a:ln>
                <a:solidFill>
                  <a:srgbClr val="FFCC99"/>
                </a:solidFill>
                <a:latin typeface="Times New Roman" panose="02020603050405020304" pitchFamily="18" charset="0"/>
                <a:cs typeface="Times New Roman" panose="02020603050405020304" pitchFamily="18" charset="0"/>
              </a:rPr>
              <a:t> </a:t>
            </a:r>
            <a:r>
              <a:rPr lang="fa-IR" sz="2800" kern="10" dirty="0">
                <a:ln w="9525">
                  <a:solidFill>
                    <a:srgbClr val="FF6600"/>
                  </a:solidFill>
                  <a:round/>
                  <a:headEnd/>
                  <a:tailEnd/>
                </a:ln>
                <a:solidFill>
                  <a:srgbClr val="FF0000"/>
                </a:solidFill>
                <a:latin typeface="Times New Roman" panose="02020603050405020304" pitchFamily="18" charset="0"/>
                <a:cs typeface="Times New Roman" panose="02020603050405020304" pitchFamily="18" charset="0"/>
              </a:rPr>
              <a:t>نام درس   :</a:t>
            </a:r>
          </a:p>
        </p:txBody>
      </p:sp>
      <p:sp>
        <p:nvSpPr>
          <p:cNvPr id="5" name="WordArt 94"/>
          <p:cNvSpPr>
            <a:spLocks noChangeArrowheads="1" noChangeShapeType="1" noTextEdit="1"/>
          </p:cNvSpPr>
          <p:nvPr/>
        </p:nvSpPr>
        <p:spPr bwMode="auto">
          <a:xfrm>
            <a:off x="3635896" y="1988840"/>
            <a:ext cx="2546350" cy="800100"/>
          </a:xfrm>
          <a:prstGeom prst="rect">
            <a:avLst/>
          </a:prstGeom>
        </p:spPr>
        <p:txBody>
          <a:bodyPr wrap="none" fromWordArt="1">
            <a:prstTxWarp prst="textPlain">
              <a:avLst>
                <a:gd name="adj" fmla="val 50000"/>
              </a:avLst>
            </a:prstTxWarp>
          </a:bodyPr>
          <a:lstStyle/>
          <a:p>
            <a:pPr algn="just">
              <a:buFontTx/>
              <a:buNone/>
            </a:pPr>
            <a:r>
              <a:rPr lang="fa-IR" sz="2800" kern="10" dirty="0">
                <a:ln w="9525">
                  <a:solidFill>
                    <a:srgbClr val="FF6600"/>
                  </a:solidFill>
                  <a:round/>
                  <a:headEnd/>
                  <a:tailEnd/>
                </a:ln>
                <a:solidFill>
                  <a:srgbClr val="FF0000"/>
                </a:solidFill>
                <a:latin typeface="Times New Roman" panose="02020603050405020304" pitchFamily="18" charset="0"/>
                <a:cs typeface="Times New Roman" panose="02020603050405020304" pitchFamily="18" charset="0"/>
              </a:rPr>
              <a:t>حسابداری</a:t>
            </a:r>
          </a:p>
        </p:txBody>
      </p:sp>
      <p:sp>
        <p:nvSpPr>
          <p:cNvPr id="6" name="WordArt 95"/>
          <p:cNvSpPr>
            <a:spLocks noChangeArrowheads="1" noChangeShapeType="1" noTextEdit="1"/>
          </p:cNvSpPr>
          <p:nvPr/>
        </p:nvSpPr>
        <p:spPr bwMode="auto">
          <a:xfrm>
            <a:off x="6372200" y="3068960"/>
            <a:ext cx="2151063" cy="685800"/>
          </a:xfrm>
          <a:prstGeom prst="rect">
            <a:avLst/>
          </a:prstGeom>
        </p:spPr>
        <p:txBody>
          <a:bodyPr wrap="none" fromWordArt="1">
            <a:prstTxWarp prst="textPlain">
              <a:avLst>
                <a:gd name="adj" fmla="val 50000"/>
              </a:avLst>
            </a:prstTxWarp>
          </a:bodyPr>
          <a:lstStyle/>
          <a:p>
            <a:pPr algn="just">
              <a:buFontTx/>
              <a:buNone/>
            </a:pPr>
            <a:r>
              <a:rPr lang="fa-IR" sz="2400" kern="10" dirty="0">
                <a:ln w="9525">
                  <a:solidFill>
                    <a:srgbClr val="FF6600"/>
                  </a:solidFill>
                  <a:round/>
                  <a:headEnd/>
                  <a:tailEnd/>
                </a:ln>
                <a:solidFill>
                  <a:srgbClr val="FF0000"/>
                </a:solidFill>
                <a:effectLst>
                  <a:outerShdw dist="35921" dir="2700000" algn="ctr" rotWithShape="0">
                    <a:srgbClr val="808080">
                      <a:alpha val="79999"/>
                    </a:srgbClr>
                  </a:outerShdw>
                </a:effectLst>
                <a:cs typeface="B Zar" panose="00000400000000000000" pitchFamily="2" charset="-78"/>
              </a:rPr>
              <a:t>تعداد واحد  :</a:t>
            </a:r>
          </a:p>
        </p:txBody>
      </p:sp>
      <p:sp>
        <p:nvSpPr>
          <p:cNvPr id="7" name="WordArt 96"/>
          <p:cNvSpPr>
            <a:spLocks noChangeArrowheads="1" noChangeShapeType="1" noTextEdit="1"/>
          </p:cNvSpPr>
          <p:nvPr/>
        </p:nvSpPr>
        <p:spPr bwMode="auto">
          <a:xfrm>
            <a:off x="4067944" y="3212976"/>
            <a:ext cx="2087563" cy="431800"/>
          </a:xfrm>
          <a:prstGeom prst="rect">
            <a:avLst/>
          </a:prstGeom>
        </p:spPr>
        <p:txBody>
          <a:bodyPr wrap="none" fromWordArt="1">
            <a:prstTxWarp prst="textPlain">
              <a:avLst>
                <a:gd name="adj" fmla="val 50000"/>
              </a:avLst>
            </a:prstTxWarp>
          </a:bodyPr>
          <a:lstStyle/>
          <a:p>
            <a:pPr algn="just">
              <a:buFontTx/>
              <a:buNone/>
            </a:pPr>
            <a:r>
              <a:rPr lang="fa-IR" sz="1800" kern="10" dirty="0">
                <a:ln w="9525">
                  <a:solidFill>
                    <a:srgbClr val="808000"/>
                  </a:solidFill>
                  <a:round/>
                  <a:headEnd/>
                  <a:tailEnd/>
                </a:ln>
                <a:solidFill>
                  <a:srgbClr val="FF0000"/>
                </a:solidFill>
                <a:cs typeface="B Zar" panose="00000400000000000000" pitchFamily="2" charset="-78"/>
              </a:rPr>
              <a:t>4 واحد</a:t>
            </a:r>
          </a:p>
        </p:txBody>
      </p:sp>
      <p:sp>
        <p:nvSpPr>
          <p:cNvPr id="8" name="AutoShape 7"/>
          <p:cNvSpPr>
            <a:spLocks noChangeArrowheads="1"/>
          </p:cNvSpPr>
          <p:nvPr/>
        </p:nvSpPr>
        <p:spPr bwMode="auto">
          <a:xfrm>
            <a:off x="323528" y="5157192"/>
            <a:ext cx="4608512" cy="1152525"/>
          </a:xfrm>
          <a:prstGeom prst="bevel">
            <a:avLst>
              <a:gd name="adj" fmla="val 12500"/>
            </a:avLst>
          </a:prstGeom>
          <a:gradFill rotWithShape="1">
            <a:gsLst>
              <a:gs pos="0">
                <a:srgbClr val="FFFF00"/>
              </a:gs>
              <a:gs pos="100000">
                <a:srgbClr val="767600"/>
              </a:gs>
            </a:gsLst>
            <a:path path="rect">
              <a:fillToRect l="50000" t="50000" r="50000" b="50000"/>
            </a:path>
          </a:gradFill>
          <a:ln w="9525">
            <a:solidFill>
              <a:schemeClr val="tx1"/>
            </a:solidFill>
            <a:miter lim="800000"/>
            <a:headEnd/>
            <a:tailEnd/>
          </a:ln>
        </p:spPr>
        <p:txBody>
          <a:bodyPr wrap="none" anchor="ctr"/>
          <a:lstStyle>
            <a:lvl1pPr marL="457200" indent="-457200" algn="l" rtl="0">
              <a:defRPr>
                <a:solidFill>
                  <a:schemeClr val="tx1"/>
                </a:solidFill>
                <a:latin typeface="Arial" panose="020B0604020202020204" pitchFamily="34" charset="0"/>
                <a:cs typeface="Arial" panose="020B0604020202020204" pitchFamily="34" charset="0"/>
              </a:defRPr>
            </a:lvl1pPr>
            <a:lvl2pPr marL="742950" indent="-285750" algn="l" rtl="0">
              <a:defRPr>
                <a:solidFill>
                  <a:schemeClr val="tx1"/>
                </a:solidFill>
                <a:latin typeface="Arial" panose="020B0604020202020204" pitchFamily="34" charset="0"/>
                <a:cs typeface="Arial" panose="020B0604020202020204" pitchFamily="34" charset="0"/>
              </a:defRPr>
            </a:lvl2pPr>
            <a:lvl3pPr marL="1143000" indent="-228600" algn="l" rtl="0">
              <a:defRPr>
                <a:solidFill>
                  <a:schemeClr val="tx1"/>
                </a:solidFill>
                <a:latin typeface="Arial" panose="020B0604020202020204" pitchFamily="34" charset="0"/>
                <a:cs typeface="Arial" panose="020B0604020202020204" pitchFamily="34" charset="0"/>
              </a:defRPr>
            </a:lvl3pPr>
            <a:lvl4pPr marL="1600200" indent="-228600" algn="l" rtl="0">
              <a:defRPr>
                <a:solidFill>
                  <a:schemeClr val="tx1"/>
                </a:solidFill>
                <a:latin typeface="Arial" panose="020B0604020202020204" pitchFamily="34" charset="0"/>
                <a:cs typeface="Arial" panose="020B0604020202020204" pitchFamily="34" charset="0"/>
              </a:defRPr>
            </a:lvl4pPr>
            <a:lvl5pPr marL="2057400" indent="-228600" algn="l" rtl="0">
              <a:defRPr>
                <a:solidFill>
                  <a:schemeClr val="tx1"/>
                </a:solidFill>
                <a:latin typeface="Arial" panose="020B0604020202020204" pitchFamily="34" charset="0"/>
                <a:cs typeface="Arial" panose="020B0604020202020204" pitchFamily="34" charset="0"/>
              </a:defRPr>
            </a:lvl5pPr>
            <a:lvl6pPr marL="2514600" indent="-228600"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a:buFontTx/>
              <a:buNone/>
            </a:pPr>
            <a:r>
              <a:rPr lang="fa-IR" sz="2400" dirty="0"/>
              <a:t>تهیه کننده </a:t>
            </a:r>
            <a:r>
              <a:rPr lang="fa-IR" sz="2400" dirty="0" smtClean="0"/>
              <a:t>:مهدی معصومی</a:t>
            </a:r>
            <a:endParaRPr lang="en-US" sz="2400" dirty="0"/>
          </a:p>
        </p:txBody>
      </p:sp>
      <p:sp>
        <p:nvSpPr>
          <p:cNvPr id="10" name="WordArt 93"/>
          <p:cNvSpPr>
            <a:spLocks noChangeArrowheads="1" noChangeShapeType="1" noTextEdit="1"/>
          </p:cNvSpPr>
          <p:nvPr/>
        </p:nvSpPr>
        <p:spPr bwMode="auto">
          <a:xfrm>
            <a:off x="2843808" y="3933056"/>
            <a:ext cx="4490367" cy="800100"/>
          </a:xfrm>
          <a:prstGeom prst="rect">
            <a:avLst/>
          </a:prstGeom>
        </p:spPr>
        <p:txBody>
          <a:bodyPr wrap="none" fromWordArt="1">
            <a:prstTxWarp prst="textPlain">
              <a:avLst>
                <a:gd name="adj" fmla="val 50000"/>
              </a:avLst>
            </a:prstTxWarp>
          </a:bodyPr>
          <a:lstStyle/>
          <a:p>
            <a:pPr algn="just">
              <a:buFontTx/>
              <a:buNone/>
            </a:pPr>
            <a:r>
              <a:rPr lang="fa-IR" kern="10" dirty="0" smtClean="0">
                <a:ln w="9525">
                  <a:solidFill>
                    <a:srgbClr val="FF6600"/>
                  </a:solidFill>
                  <a:round/>
                  <a:headEnd/>
                  <a:tailEnd/>
                </a:ln>
                <a:solidFill>
                  <a:srgbClr val="00B050"/>
                </a:solidFill>
                <a:latin typeface="Times New Roman" panose="02020603050405020304" pitchFamily="18" charset="0"/>
                <a:cs typeface="Times New Roman" panose="02020603050405020304" pitchFamily="18" charset="0"/>
              </a:rPr>
              <a:t>فصل</a:t>
            </a:r>
            <a:r>
              <a:rPr lang="fa-IR" sz="2800" kern="10" dirty="0" smtClean="0">
                <a:ln w="9525">
                  <a:solidFill>
                    <a:srgbClr val="FF6600"/>
                  </a:solidFill>
                  <a:round/>
                  <a:headEnd/>
                  <a:tailEnd/>
                </a:ln>
                <a:solidFill>
                  <a:srgbClr val="FF0000"/>
                </a:solidFill>
                <a:latin typeface="Times New Roman" panose="02020603050405020304" pitchFamily="18" charset="0"/>
                <a:cs typeface="Times New Roman" panose="02020603050405020304" pitchFamily="18" charset="0"/>
              </a:rPr>
              <a:t> </a:t>
            </a:r>
            <a:r>
              <a:rPr lang="fa-IR" sz="2000" kern="10" dirty="0" smtClean="0">
                <a:ln w="9525">
                  <a:solidFill>
                    <a:srgbClr val="FF6600"/>
                  </a:solidFill>
                  <a:round/>
                  <a:headEnd/>
                  <a:tailEnd/>
                </a:ln>
                <a:solidFill>
                  <a:srgbClr val="00B050"/>
                </a:solidFill>
                <a:latin typeface="Times New Roman" panose="02020603050405020304" pitchFamily="18" charset="0"/>
                <a:cs typeface="Times New Roman" panose="02020603050405020304" pitchFamily="18" charset="0"/>
              </a:rPr>
              <a:t>اول</a:t>
            </a:r>
            <a:endParaRPr lang="fa-IR" sz="2800" kern="10" dirty="0">
              <a:ln w="9525">
                <a:solidFill>
                  <a:srgbClr val="FF6600"/>
                </a:solidFill>
                <a:round/>
                <a:headEnd/>
                <a:tailEnd/>
              </a:ln>
              <a:solidFill>
                <a:srgbClr val="00B05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trips(downLeft)">
                                      <p:cBhvr>
                                        <p:cTn id="7" dur="500"/>
                                        <p:tgtEl>
                                          <p:spTgt spid="4"/>
                                        </p:tgtEl>
                                      </p:cBhvr>
                                    </p:animEffect>
                                  </p:childTnLst>
                                </p:cTn>
                              </p:par>
                            </p:childTnLst>
                          </p:cTn>
                        </p:par>
                        <p:par>
                          <p:cTn id="8" fill="hold">
                            <p:stCondLst>
                              <p:cond delay="500"/>
                            </p:stCondLst>
                            <p:childTnLst>
                              <p:par>
                                <p:cTn id="9" presetID="18" presetClass="entr" presetSubtype="12"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strips(downLeft)">
                                      <p:cBhvr>
                                        <p:cTn id="11" dur="500"/>
                                        <p:tgtEl>
                                          <p:spTgt spid="3"/>
                                        </p:tgtEl>
                                      </p:cBhvr>
                                    </p:animEffect>
                                  </p:childTnLst>
                                </p:cTn>
                              </p:par>
                            </p:childTnLst>
                          </p:cTn>
                        </p:par>
                        <p:par>
                          <p:cTn id="12" fill="hold">
                            <p:stCondLst>
                              <p:cond delay="1000"/>
                            </p:stCondLst>
                            <p:childTnLst>
                              <p:par>
                                <p:cTn id="13" presetID="18" presetClass="entr" presetSubtype="12"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strips(downLeft)">
                                      <p:cBhvr>
                                        <p:cTn id="15" dur="500"/>
                                        <p:tgtEl>
                                          <p:spTgt spid="2"/>
                                        </p:tgtEl>
                                      </p:cBhvr>
                                    </p:animEffect>
                                  </p:childTnLst>
                                </p:cTn>
                              </p:par>
                            </p:childTnLst>
                          </p:cTn>
                        </p:par>
                        <p:par>
                          <p:cTn id="16" fill="hold">
                            <p:stCondLst>
                              <p:cond delay="1500"/>
                            </p:stCondLst>
                            <p:childTnLst>
                              <p:par>
                                <p:cTn id="17" presetID="18" presetClass="entr" presetSubtype="12" fill="hold" grpId="0" nodeType="after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strips(downLeft)">
                                      <p:cBhvr>
                                        <p:cTn id="19" dur="500"/>
                                        <p:tgtEl>
                                          <p:spTgt spid="5"/>
                                        </p:tgtEl>
                                      </p:cBhvr>
                                    </p:animEffect>
                                  </p:childTnLst>
                                </p:cTn>
                              </p:par>
                            </p:childTnLst>
                          </p:cTn>
                        </p:par>
                        <p:par>
                          <p:cTn id="20" fill="hold">
                            <p:stCondLst>
                              <p:cond delay="2000"/>
                            </p:stCondLst>
                            <p:childTnLst>
                              <p:par>
                                <p:cTn id="21" presetID="18" presetClass="entr" presetSubtype="12" fill="hold" grpId="0" nodeType="after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strips(downLeft)">
                                      <p:cBhvr>
                                        <p:cTn id="23" dur="500"/>
                                        <p:tgtEl>
                                          <p:spTgt spid="6"/>
                                        </p:tgtEl>
                                      </p:cBhvr>
                                    </p:animEffect>
                                  </p:childTnLst>
                                </p:cTn>
                              </p:par>
                            </p:childTnLst>
                          </p:cTn>
                        </p:par>
                        <p:par>
                          <p:cTn id="24" fill="hold">
                            <p:stCondLst>
                              <p:cond delay="2500"/>
                            </p:stCondLst>
                            <p:childTnLst>
                              <p:par>
                                <p:cTn id="25" presetID="18" presetClass="entr" presetSubtype="12" fill="hold" grpId="0" nodeType="after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strips(downLeft)">
                                      <p:cBhvr>
                                        <p:cTn id="27" dur="500"/>
                                        <p:tgtEl>
                                          <p:spTgt spid="7"/>
                                        </p:tgtEl>
                                      </p:cBhvr>
                                    </p:animEffect>
                                  </p:childTnLst>
                                </p:cTn>
                              </p:par>
                            </p:childTnLst>
                          </p:cTn>
                        </p:par>
                        <p:par>
                          <p:cTn id="28" fill="hold">
                            <p:stCondLst>
                              <p:cond delay="3000"/>
                            </p:stCondLst>
                            <p:childTnLst>
                              <p:par>
                                <p:cTn id="29" presetID="39" presetClass="entr" presetSubtype="0" accel="100000" fill="hold" grpId="0" nodeType="after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p:cTn id="31" dur="500" fill="hold"/>
                                        <p:tgtEl>
                                          <p:spTgt spid="8"/>
                                        </p:tgtEl>
                                        <p:attrNameLst>
                                          <p:attrName>ppt_h</p:attrName>
                                        </p:attrNameLst>
                                      </p:cBhvr>
                                      <p:tavLst>
                                        <p:tav tm="0">
                                          <p:val>
                                            <p:strVal val="#ppt_h/20"/>
                                          </p:val>
                                        </p:tav>
                                        <p:tav tm="50000">
                                          <p:val>
                                            <p:strVal val="#ppt_h/20"/>
                                          </p:val>
                                        </p:tav>
                                        <p:tav tm="100000">
                                          <p:val>
                                            <p:strVal val="#ppt_h"/>
                                          </p:val>
                                        </p:tav>
                                      </p:tavLst>
                                    </p:anim>
                                    <p:anim calcmode="lin" valueType="num">
                                      <p:cBhvr>
                                        <p:cTn id="32" dur="500" fill="hold"/>
                                        <p:tgtEl>
                                          <p:spTgt spid="8"/>
                                        </p:tgtEl>
                                        <p:attrNameLst>
                                          <p:attrName>ppt_w</p:attrName>
                                        </p:attrNameLst>
                                      </p:cBhvr>
                                      <p:tavLst>
                                        <p:tav tm="0">
                                          <p:val>
                                            <p:strVal val="#ppt_w+.3"/>
                                          </p:val>
                                        </p:tav>
                                        <p:tav tm="50000">
                                          <p:val>
                                            <p:strVal val="#ppt_w+.3"/>
                                          </p:val>
                                        </p:tav>
                                        <p:tav tm="100000">
                                          <p:val>
                                            <p:strVal val="#ppt_w"/>
                                          </p:val>
                                        </p:tav>
                                      </p:tavLst>
                                    </p:anim>
                                    <p:anim calcmode="lin" valueType="num">
                                      <p:cBhvr>
                                        <p:cTn id="33" dur="500" fill="hold"/>
                                        <p:tgtEl>
                                          <p:spTgt spid="8"/>
                                        </p:tgtEl>
                                        <p:attrNameLst>
                                          <p:attrName>ppt_x</p:attrName>
                                        </p:attrNameLst>
                                      </p:cBhvr>
                                      <p:tavLst>
                                        <p:tav tm="0">
                                          <p:val>
                                            <p:strVal val="#ppt_x-.3"/>
                                          </p:val>
                                        </p:tav>
                                        <p:tav tm="50000">
                                          <p:val>
                                            <p:strVal val="#ppt_x"/>
                                          </p:val>
                                        </p:tav>
                                        <p:tav tm="100000">
                                          <p:val>
                                            <p:strVal val="#ppt_x"/>
                                          </p:val>
                                        </p:tav>
                                      </p:tavLst>
                                    </p:anim>
                                    <p:anim calcmode="lin" valueType="num">
                                      <p:cBhvr>
                                        <p:cTn id="34" dur="500" fill="hold"/>
                                        <p:tgtEl>
                                          <p:spTgt spid="8"/>
                                        </p:tgtEl>
                                        <p:attrNameLst>
                                          <p:attrName>ppt_y</p:attrName>
                                        </p:attrNameLst>
                                      </p:cBhvr>
                                      <p:tavLst>
                                        <p:tav tm="0">
                                          <p:val>
                                            <p:strVal val="#ppt_y"/>
                                          </p:val>
                                        </p:tav>
                                        <p:tav tm="100000">
                                          <p:val>
                                            <p:strVal val="#ppt_y"/>
                                          </p:val>
                                        </p:tav>
                                      </p:tavLst>
                                    </p:anim>
                                  </p:childTnLst>
                                </p:cTn>
                              </p:par>
                            </p:childTnLst>
                          </p:cTn>
                        </p:par>
                        <p:par>
                          <p:cTn id="35" fill="hold">
                            <p:stCondLst>
                              <p:cond delay="3500"/>
                            </p:stCondLst>
                            <p:childTnLst>
                              <p:par>
                                <p:cTn id="36" presetID="18" presetClass="entr" presetSubtype="12" fill="hold" grpId="0" nodeType="afterEffect">
                                  <p:stCondLst>
                                    <p:cond delay="0"/>
                                  </p:stCondLst>
                                  <p:childTnLst>
                                    <p:set>
                                      <p:cBhvr>
                                        <p:cTn id="37" dur="1" fill="hold">
                                          <p:stCondLst>
                                            <p:cond delay="0"/>
                                          </p:stCondLst>
                                        </p:cTn>
                                        <p:tgtEl>
                                          <p:spTgt spid="10"/>
                                        </p:tgtEl>
                                        <p:attrNameLst>
                                          <p:attrName>style.visibility</p:attrName>
                                        </p:attrNameLst>
                                      </p:cBhvr>
                                      <p:to>
                                        <p:strVal val="visible"/>
                                      </p:to>
                                    </p:set>
                                    <p:animEffect transition="in" filter="strips(downLeft)">
                                      <p:cBhvr>
                                        <p:cTn id="38"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7" grpId="0" animBg="1"/>
      <p:bldP spid="8" grpId="0" animBg="1"/>
      <p:bldP spid="10"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6"/>
          <p:cNvSpPr>
            <a:spLocks noGrp="1"/>
          </p:cNvSpPr>
          <p:nvPr>
            <p:ph type="sldNum" sz="quarter" idx="12"/>
          </p:nvPr>
        </p:nvSpPr>
        <p:spPr>
          <a:xfrm>
            <a:off x="457200" y="6245225"/>
            <a:ext cx="2133600" cy="476250"/>
          </a:xfrm>
        </p:spPr>
        <p:txBody>
          <a:bodyPr/>
          <a:lstStyle/>
          <a:p>
            <a:fld id="{B483703E-C978-4F13-B6DD-C546563131D7}" type="slidenum">
              <a:rPr lang="en-US"/>
              <a:pPr/>
              <a:t>20</a:t>
            </a:fld>
            <a:endParaRPr lang="en-US"/>
          </a:p>
        </p:txBody>
      </p:sp>
      <p:sp>
        <p:nvSpPr>
          <p:cNvPr id="3" name="Rectangle 2"/>
          <p:cNvSpPr txBox="1">
            <a:spLocks noChangeArrowheads="1"/>
          </p:cNvSpPr>
          <p:nvPr/>
        </p:nvSpPr>
        <p:spPr>
          <a:xfrm>
            <a:off x="250825" y="188913"/>
            <a:ext cx="8518525" cy="404812"/>
          </a:xfrm>
          <a:prstGeom prst="rect">
            <a:avLst/>
          </a:prstGeom>
        </p:spPr>
        <p:txBody>
          <a:bodyPr/>
          <a:lstStyle/>
          <a:p>
            <a:pPr marL="0" marR="0" lvl="0" indent="0" algn="r" defTabSz="914400" rtl="1" eaLnBrk="1" fontAlgn="auto" latinLnBrk="0" hangingPunct="1">
              <a:lnSpc>
                <a:spcPct val="100000"/>
              </a:lnSpc>
              <a:spcBef>
                <a:spcPct val="0"/>
              </a:spcBef>
              <a:spcAft>
                <a:spcPts val="0"/>
              </a:spcAft>
              <a:buClrTx/>
              <a:buSzTx/>
              <a:buFont typeface="Wingdings 3" panose="05040102010807070707" pitchFamily="18" charset="2"/>
              <a:buChar char="t"/>
              <a:tabLst/>
              <a:defRPr/>
            </a:pPr>
            <a:r>
              <a:rPr kumimoji="0" lang="fa-IR" sz="3200" b="1" i="1" u="none" strike="noStrike" kern="1200" cap="none" spc="0" normalizeH="0" baseline="0" noProof="0" dirty="0" smtClean="0">
                <a:ln>
                  <a:noFill/>
                </a:ln>
                <a:solidFill>
                  <a:srgbClr val="00B050"/>
                </a:solidFill>
                <a:effectLst/>
                <a:uLnTx/>
                <a:uFillTx/>
                <a:latin typeface="+mj-lt"/>
                <a:ea typeface="+mj-ea"/>
                <a:cs typeface="+mj-cs"/>
              </a:rPr>
              <a:t>  طرح یک مثال :</a:t>
            </a:r>
            <a:endParaRPr kumimoji="0" lang="en-US" sz="3200" b="1" i="1" u="none" strike="noStrike" kern="1200" cap="none" spc="0" normalizeH="0" baseline="0" noProof="0" dirty="0">
              <a:ln>
                <a:noFill/>
              </a:ln>
              <a:solidFill>
                <a:srgbClr val="00B050"/>
              </a:solidFill>
              <a:effectLst/>
              <a:uLnTx/>
              <a:uFillTx/>
              <a:latin typeface="+mj-lt"/>
              <a:ea typeface="+mj-ea"/>
              <a:cs typeface="+mj-cs"/>
            </a:endParaRPr>
          </a:p>
        </p:txBody>
      </p:sp>
      <p:graphicFrame>
        <p:nvGraphicFramePr>
          <p:cNvPr id="4" name="Group 124"/>
          <p:cNvGraphicFramePr>
            <a:graphicFrameLocks/>
          </p:cNvGraphicFramePr>
          <p:nvPr/>
        </p:nvGraphicFramePr>
        <p:xfrm>
          <a:off x="179388" y="1196975"/>
          <a:ext cx="8785225" cy="5513388"/>
        </p:xfrm>
        <a:graphic>
          <a:graphicData uri="http://schemas.openxmlformats.org/drawingml/2006/table">
            <a:tbl>
              <a:tblPr/>
              <a:tblGrid>
                <a:gridCol w="1870075"/>
                <a:gridCol w="2122487"/>
                <a:gridCol w="4792663"/>
              </a:tblGrid>
              <a:tr h="422275">
                <a:tc>
                  <a:txBody>
                    <a:bodyPr/>
                    <a:lstStyle>
                      <a:lvl1pPr algn="l" rtl="0">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rtl="0">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rtl="0">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rtl="0">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rtl="0">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2000" b="1" i="0" u="none" strike="noStrike" cap="none" normalizeH="0" baseline="0" dirty="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29/12/84</a:t>
                      </a:r>
                      <a:endParaRPr kumimoji="0" lang="en-US" sz="2000" b="1" i="0" u="none" strike="noStrike" cap="none" normalizeH="0" baseline="0" dirty="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rtl="0">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rtl="0">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rtl="0">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rtl="0">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2000" b="1" i="0" u="none" strike="noStrike" cap="none" normalizeH="0" baseline="0" dirty="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29/12/85</a:t>
                      </a:r>
                      <a:endParaRPr kumimoji="0" lang="en-US" sz="2000" b="1" i="0" u="none" strike="noStrike" cap="none" normalizeH="0" baseline="0" dirty="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rtl="0">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rtl="0">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rtl="0">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rtl="0">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sz="2000" b="1" i="0" u="none" strike="noStrike" cap="none" normalizeH="0" baseline="0" dirty="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شرح</a:t>
                      </a:r>
                      <a:endParaRPr kumimoji="0" lang="en-US" sz="2000" b="1" i="0" u="none" strike="noStrike" cap="none" normalizeH="0" baseline="0" dirty="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2275">
                <a:tc>
                  <a:txBody>
                    <a:bodyPr/>
                    <a:lstStyle>
                      <a:lvl1pPr algn="l" rtl="0">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rtl="0">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rtl="0">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rtl="0">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rtl="0">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2400" b="1"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180.000</a:t>
                      </a:r>
                      <a:endParaRPr kumimoji="0" lang="en-US" sz="2400" b="1"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rtl="0">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rtl="0">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rtl="0">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rtl="0">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2400" b="1" i="0" u="none" strike="noStrike" cap="none" normalizeH="0" baseline="0" dirty="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120.000</a:t>
                      </a:r>
                      <a:endParaRPr kumimoji="0" lang="en-US" sz="2400" b="1" i="0" u="none" strike="noStrike" cap="none" normalizeH="0" baseline="0" dirty="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rtl="0">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rtl="0">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rtl="0">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rtl="0">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2400" b="1" i="0" u="none" strike="noStrike" cap="none" normalizeH="0" baseline="0" dirty="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بدهکاران</a:t>
                      </a:r>
                      <a:endParaRPr kumimoji="0" lang="en-US" sz="2400" b="1" i="0" u="none" strike="noStrike" cap="none" normalizeH="0" baseline="0" dirty="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2275">
                <a:tc>
                  <a:txBody>
                    <a:bodyPr/>
                    <a:lstStyle>
                      <a:lvl1pPr algn="l" rtl="0">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rtl="0">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rtl="0">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rtl="0">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rtl="0">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endParaRPr kumimoji="0" lang="fa-IR" sz="2400" b="1"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rtl="0">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rtl="0">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rtl="0">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rtl="0">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2400" b="1" i="0" u="none" strike="noStrike" cap="none" normalizeH="0" baseline="0" dirty="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500.000</a:t>
                      </a:r>
                      <a:endParaRPr kumimoji="0" lang="en-US" sz="2400" b="1" i="0" u="none" strike="noStrike" cap="none" normalizeH="0" baseline="0" dirty="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rtl="0">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rtl="0">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rtl="0">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rtl="0">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2400" b="1" i="0" u="none" strike="noStrike" cap="none" normalizeH="0" baseline="0" dirty="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دریافتی از بدهکاران</a:t>
                      </a:r>
                      <a:endParaRPr kumimoji="0" lang="en-US" sz="2400" b="1" i="0" u="none" strike="noStrike" cap="none" normalizeH="0" baseline="0" dirty="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2275">
                <a:tc>
                  <a:txBody>
                    <a:bodyPr/>
                    <a:lstStyle>
                      <a:lvl1pPr algn="l" rtl="0">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rtl="0">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rtl="0">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rtl="0">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rtl="0">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endParaRPr kumimoji="0" lang="fa-IR" sz="2400" b="1"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rtl="0">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rtl="0">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rtl="0">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rtl="0">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sz="2400" b="1" i="0" u="none" strike="noStrike" cap="none" normalizeH="0" baseline="0" dirty="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300.000</a:t>
                      </a:r>
                      <a:endParaRPr kumimoji="0" lang="en-US" sz="2400" b="1" i="0" u="none" strike="noStrike" cap="none" normalizeH="0" baseline="0" dirty="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rtl="0">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rtl="0">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rtl="0">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rtl="0">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sz="2400" b="1" i="0" u="none" strike="noStrike" cap="none" normalizeH="0" baseline="0" dirty="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فروش نقدی</a:t>
                      </a:r>
                      <a:endParaRPr kumimoji="0" lang="en-US" sz="2400" b="1" i="0" u="none" strike="noStrike" cap="none" normalizeH="0" baseline="0" dirty="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2275">
                <a:tc>
                  <a:txBody>
                    <a:bodyPr/>
                    <a:lstStyle>
                      <a:lvl1pPr algn="l" rtl="0">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rtl="0">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rtl="0">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rtl="0">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rtl="0">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2400" b="1"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50.000</a:t>
                      </a:r>
                      <a:endParaRPr kumimoji="0" lang="en-US" sz="2400" b="1"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rtl="0">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rtl="0">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rtl="0">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rtl="0">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2400" b="1" i="0" u="none" strike="noStrike" cap="none" normalizeH="0" baseline="0" dirty="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70.000</a:t>
                      </a:r>
                      <a:endParaRPr kumimoji="0" lang="en-US" sz="2400" b="1" i="0" u="none" strike="noStrike" cap="none" normalizeH="0" baseline="0" dirty="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rtl="0">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rtl="0">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rtl="0">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rtl="0">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2400" b="1" i="0" u="none" strike="noStrike" cap="none" normalizeH="0" baseline="0" dirty="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پیش پرداخت خرید</a:t>
                      </a:r>
                      <a:endParaRPr kumimoji="0" lang="en-US" sz="2400" b="1" i="0" u="none" strike="noStrike" cap="none" normalizeH="0" baseline="0" dirty="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2275">
                <a:tc>
                  <a:txBody>
                    <a:bodyPr/>
                    <a:lstStyle>
                      <a:lvl1pPr algn="l" rtl="0">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rtl="0">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rtl="0">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rtl="0">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rtl="0">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endParaRPr kumimoji="0" lang="fa-IR" sz="2400" b="1"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rtl="0">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rtl="0">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rtl="0">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rtl="0">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2400" b="1" i="0" u="none" strike="noStrike" cap="none" normalizeH="0" baseline="0" dirty="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350.000</a:t>
                      </a:r>
                      <a:endParaRPr kumimoji="0" lang="en-US" sz="2400" b="1" i="0" u="none" strike="noStrike" cap="none" normalizeH="0" baseline="0" dirty="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rtl="0">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rtl="0">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rtl="0">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rtl="0">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2400" b="1" i="0" u="none" strike="noStrike" cap="none" normalizeH="0" baseline="0" dirty="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خرید نقدی</a:t>
                      </a:r>
                      <a:endParaRPr kumimoji="0" lang="en-US" sz="2400" b="1" i="0" u="none" strike="noStrike" cap="none" normalizeH="0" baseline="0" dirty="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2275">
                <a:tc>
                  <a:txBody>
                    <a:bodyPr/>
                    <a:lstStyle>
                      <a:lvl1pPr algn="l" rtl="0">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rtl="0">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rtl="0">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rtl="0">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rtl="0">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2400" b="1"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150.000</a:t>
                      </a:r>
                      <a:endParaRPr kumimoji="0" lang="en-US" sz="2400" b="1"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rtl="0">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rtl="0">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rtl="0">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rtl="0">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2400" b="1" i="0" u="none" strike="noStrike" cap="none" normalizeH="0" baseline="0" dirty="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80.000</a:t>
                      </a:r>
                      <a:endParaRPr kumimoji="0" lang="en-US" sz="2400" b="1" i="0" u="none" strike="noStrike" cap="none" normalizeH="0" baseline="0" dirty="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rtl="0">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rtl="0">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rtl="0">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rtl="0">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2400" b="1" i="0" u="none" strike="noStrike" cap="none" normalizeH="0" baseline="0" dirty="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حسابهای پرداختنی</a:t>
                      </a:r>
                      <a:endParaRPr kumimoji="0" lang="en-US" sz="2400" b="1" i="0" u="none" strike="noStrike" cap="none" normalizeH="0" baseline="0" dirty="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2275">
                <a:tc>
                  <a:txBody>
                    <a:bodyPr/>
                    <a:lstStyle>
                      <a:lvl1pPr algn="l" rtl="0">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rtl="0">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rtl="0">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rtl="0">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rtl="0">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fa-IR" sz="2400" b="1"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rtl="0">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rtl="0">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rtl="0">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rtl="0">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sz="2400" b="1" i="0" u="none" strike="noStrike" cap="none" normalizeH="0" baseline="0" dirty="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220.000</a:t>
                      </a:r>
                      <a:endParaRPr kumimoji="0" lang="en-US" sz="2400" b="1" i="0" u="none" strike="noStrike" cap="none" normalizeH="0" baseline="0" dirty="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rtl="0">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rtl="0">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rtl="0">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rtl="0">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sz="2400" b="1" i="0" u="none" strike="noStrike" cap="none" normalizeH="0" baseline="0" dirty="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پرداختی به بستانکاران</a:t>
                      </a:r>
                      <a:endParaRPr kumimoji="0" lang="en-US" sz="2400" b="1" i="0" u="none" strike="noStrike" cap="none" normalizeH="0" baseline="0" dirty="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13">
                <a:tc>
                  <a:txBody>
                    <a:bodyPr/>
                    <a:lstStyle>
                      <a:lvl1pPr algn="l" rtl="0">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rtl="0">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rtl="0">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rtl="0">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rtl="0">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endParaRPr kumimoji="0" lang="fa-IR" sz="2400" b="1"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rtl="0">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rtl="0">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rtl="0">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rtl="0">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2400" b="1" i="0" u="none" strike="noStrike" cap="none" normalizeH="0" baseline="0" dirty="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60.000</a:t>
                      </a:r>
                      <a:endParaRPr kumimoji="0" lang="en-US" sz="2400" b="1" i="0" u="none" strike="noStrike" cap="none" normalizeH="0" baseline="0" dirty="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rtl="0">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rtl="0">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rtl="0">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rtl="0">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sz="2400" b="1" i="0" u="none" strike="noStrike" cap="none" normalizeH="0" baseline="0" dirty="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هزینه ها(شامل 20.000 استهلاک)</a:t>
                      </a:r>
                      <a:endParaRPr kumimoji="0" lang="en-US" sz="2400" b="1" i="0" u="none" strike="noStrike" cap="none" normalizeH="0" baseline="0" dirty="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2275">
                <a:tc>
                  <a:txBody>
                    <a:bodyPr/>
                    <a:lstStyle>
                      <a:lvl1pPr algn="l" rtl="0">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rtl="0">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rtl="0">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rtl="0">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rtl="0">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2400" b="1"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15.000</a:t>
                      </a:r>
                      <a:endParaRPr kumimoji="0" lang="en-US" sz="2400" b="1"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rtl="0">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rtl="0">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rtl="0">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rtl="0">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2400" b="1" i="0" u="none" strike="noStrike" cap="none" normalizeH="0" baseline="0" dirty="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5.000</a:t>
                      </a:r>
                      <a:endParaRPr kumimoji="0" lang="en-US" sz="2400" b="1" i="0" u="none" strike="noStrike" cap="none" normalizeH="0" baseline="0" dirty="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rtl="0">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rtl="0">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rtl="0">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rtl="0">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sz="2400" b="1" i="0" u="none" strike="noStrike" cap="none" normalizeH="0" baseline="0" dirty="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هزینه معوق</a:t>
                      </a:r>
                      <a:endParaRPr kumimoji="0" lang="en-US" sz="2400" b="1" i="0" u="none" strike="noStrike" cap="none" normalizeH="0" baseline="0" dirty="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2275">
                <a:tc>
                  <a:txBody>
                    <a:bodyPr/>
                    <a:lstStyle>
                      <a:lvl1pPr algn="l" rtl="0">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rtl="0">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rtl="0">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rtl="0">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rtl="0">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2400" b="1"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35.000</a:t>
                      </a:r>
                      <a:endParaRPr kumimoji="0" lang="en-US" sz="2400" b="1"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rtl="0">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rtl="0">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rtl="0">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rtl="0">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2400" b="1" i="0" u="none" strike="noStrike" cap="none" normalizeH="0" baseline="0" dirty="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30.000</a:t>
                      </a:r>
                      <a:endParaRPr kumimoji="0" lang="en-US" sz="2400" b="1" i="0" u="none" strike="noStrike" cap="none" normalizeH="0" baseline="0" dirty="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rtl="0">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rtl="0">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rtl="0">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rtl="0">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sz="2400" b="1" i="0" u="none" strike="noStrike" cap="none" normalizeH="0" baseline="0" dirty="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پیش دریافت فروش</a:t>
                      </a:r>
                      <a:endParaRPr kumimoji="0" lang="en-US" sz="2400" b="1" i="0" u="none" strike="noStrike" cap="none" normalizeH="0" baseline="0" dirty="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2275">
                <a:tc>
                  <a:txBody>
                    <a:bodyPr/>
                    <a:lstStyle>
                      <a:lvl1pPr algn="l" rtl="0">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rtl="0">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rtl="0">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rtl="0">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rtl="0">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2400" b="1"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7.000</a:t>
                      </a:r>
                      <a:endParaRPr kumimoji="0" lang="en-US" sz="2400" b="1"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rtl="0">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rtl="0">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rtl="0">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rtl="0">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2400" b="1" i="0" u="none" strike="noStrike" cap="none" normalizeH="0" baseline="0" dirty="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15.000</a:t>
                      </a:r>
                      <a:endParaRPr kumimoji="0" lang="en-US" sz="2400" b="1" i="0" u="none" strike="noStrike" cap="none" normalizeH="0" baseline="0" dirty="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rtl="0">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rtl="0">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rtl="0">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rtl="0">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l" rtl="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sz="2400" b="1" i="0" u="none" strike="noStrike" cap="none" normalizeH="0" baseline="0" dirty="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پیش پرداخت هزینه</a:t>
                      </a:r>
                      <a:endParaRPr kumimoji="0" lang="en-US" sz="2400" b="1" i="0" u="none" strike="noStrike" cap="none" normalizeH="0" baseline="0" dirty="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 name="Text Box 51"/>
          <p:cNvSpPr txBox="1">
            <a:spLocks noChangeArrowheads="1"/>
          </p:cNvSpPr>
          <p:nvPr/>
        </p:nvSpPr>
        <p:spPr bwMode="auto">
          <a:xfrm>
            <a:off x="468313" y="620713"/>
            <a:ext cx="8280400" cy="5191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ClrTx/>
              <a:buFontTx/>
              <a:buNone/>
            </a:pPr>
            <a:r>
              <a:rPr lang="fa-IR" sz="2800">
                <a:latin typeface="Arial" panose="020B0604020202020204" pitchFamily="34" charset="0"/>
              </a:rPr>
              <a:t>اطلاعات زیر در رابطه با شرکت سهامی نیلوفر در دست است :</a:t>
            </a:r>
            <a:endParaRPr lang="en-US" sz="2800">
              <a:latin typeface="Arial" panose="020B0604020202020204" pitchFamily="34" charset="0"/>
            </a:endParaRPr>
          </a:p>
        </p:txBody>
      </p:sp>
      <p:sp>
        <p:nvSpPr>
          <p:cNvPr id="6" name="AutoShape 132">
            <a:hlinkClick r:id="rId2" action="ppaction://hlinksldjump" highlightClick="1"/>
          </p:cNvPr>
          <p:cNvSpPr>
            <a:spLocks noChangeArrowheads="1"/>
          </p:cNvSpPr>
          <p:nvPr/>
        </p:nvSpPr>
        <p:spPr bwMode="auto">
          <a:xfrm>
            <a:off x="0" y="333375"/>
            <a:ext cx="395288" cy="503238"/>
          </a:xfrm>
          <a:prstGeom prst="actionButtonHome">
            <a:avLst/>
          </a:prstGeom>
          <a:solidFill>
            <a:srgbClr val="66FFF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7" name="AutoShape 133">
            <a:hlinkClick r:id="" action="ppaction://hlinkshowjump?jump=lastslideviewed" highlightClick="1"/>
          </p:cNvPr>
          <p:cNvSpPr>
            <a:spLocks noChangeArrowheads="1"/>
          </p:cNvSpPr>
          <p:nvPr/>
        </p:nvSpPr>
        <p:spPr bwMode="auto">
          <a:xfrm>
            <a:off x="395288" y="333375"/>
            <a:ext cx="431800" cy="503238"/>
          </a:xfrm>
          <a:prstGeom prst="actionButtonReturn">
            <a:avLst/>
          </a:prstGeom>
          <a:solidFill>
            <a:schemeClr val="accent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8" name="AutoShape 134">
            <a:hlinkClick r:id="" action="ppaction://hlinkshowjump?jump=previousslide" highlightClick="1"/>
          </p:cNvPr>
          <p:cNvSpPr>
            <a:spLocks noChangeArrowheads="1"/>
          </p:cNvSpPr>
          <p:nvPr/>
        </p:nvSpPr>
        <p:spPr bwMode="auto">
          <a:xfrm>
            <a:off x="0" y="0"/>
            <a:ext cx="433388" cy="360363"/>
          </a:xfrm>
          <a:prstGeom prst="actionButtonBackPrevious">
            <a:avLst/>
          </a:prstGeom>
          <a:solidFill>
            <a:schemeClr val="accent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9" name="AutoShape 135">
            <a:hlinkClick r:id="" action="ppaction://hlinkshowjump?jump=nextslide" highlightClick="1"/>
          </p:cNvPr>
          <p:cNvSpPr>
            <a:spLocks noChangeArrowheads="1"/>
          </p:cNvSpPr>
          <p:nvPr/>
        </p:nvSpPr>
        <p:spPr bwMode="auto">
          <a:xfrm>
            <a:off x="395288" y="0"/>
            <a:ext cx="431800" cy="360363"/>
          </a:xfrm>
          <a:prstGeom prst="actionButtonForwardNext">
            <a:avLst/>
          </a:prstGeom>
          <a:solidFill>
            <a:schemeClr val="accent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withEffect">
                                  <p:stCondLst>
                                    <p:cond delay="0"/>
                                  </p:stCondLst>
                                  <p:iterate type="lt">
                                    <p:tmPct val="10000"/>
                                  </p:iterate>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ppt_w</p:attrName>
                                        </p:attrNameLst>
                                      </p:cBhvr>
                                      <p:tavLst>
                                        <p:tav tm="0" fmla="#ppt_w*sin(2.5*pi*$)">
                                          <p:val>
                                            <p:fltVal val="0"/>
                                          </p:val>
                                        </p:tav>
                                        <p:tav tm="100000">
                                          <p:val>
                                            <p:fltVal val="1"/>
                                          </p:val>
                                        </p:tav>
                                      </p:tavLst>
                                    </p:anim>
                                    <p:anim calcmode="lin" valueType="num">
                                      <p:cBhvr>
                                        <p:cTn id="9" dur="1000" fill="hold"/>
                                        <p:tgtEl>
                                          <p:spTgt spid="3"/>
                                        </p:tgtEl>
                                        <p:attrNameLst>
                                          <p:attrName>ppt_h</p:attrName>
                                        </p:attrNameLst>
                                      </p:cBhvr>
                                      <p:tavLst>
                                        <p:tav tm="0">
                                          <p:val>
                                            <p:strVal val="#ppt_h"/>
                                          </p:val>
                                        </p:tav>
                                        <p:tav tm="100000">
                                          <p:val>
                                            <p:strVal val="#ppt_h"/>
                                          </p:val>
                                        </p:tav>
                                      </p:tavLst>
                                    </p:anim>
                                  </p:childTnLst>
                                </p:cTn>
                              </p:par>
                            </p:childTnLst>
                          </p:cTn>
                        </p:par>
                        <p:par>
                          <p:cTn id="10" fill="hold">
                            <p:stCondLst>
                              <p:cond delay="1900"/>
                            </p:stCondLst>
                            <p:childTnLst>
                              <p:par>
                                <p:cTn id="11" presetID="17" presetClass="entr" presetSubtype="10"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p:cTn id="13" dur="500" fill="hold"/>
                                        <p:tgtEl>
                                          <p:spTgt spid="5"/>
                                        </p:tgtEl>
                                        <p:attrNameLst>
                                          <p:attrName>ppt_w</p:attrName>
                                        </p:attrNameLst>
                                      </p:cBhvr>
                                      <p:tavLst>
                                        <p:tav tm="0">
                                          <p:val>
                                            <p:fltVal val="0"/>
                                          </p:val>
                                        </p:tav>
                                        <p:tav tm="100000">
                                          <p:val>
                                            <p:strVal val="#ppt_w"/>
                                          </p:val>
                                        </p:tav>
                                      </p:tavLst>
                                    </p:anim>
                                    <p:anim calcmode="lin" valueType="num">
                                      <p:cBhvr>
                                        <p:cTn id="14" dur="500" fill="hold"/>
                                        <p:tgtEl>
                                          <p:spTgt spid="5"/>
                                        </p:tgtEl>
                                        <p:attrNameLst>
                                          <p:attrName>ppt_h</p:attrName>
                                        </p:attrNameLst>
                                      </p:cBhvr>
                                      <p:tavLst>
                                        <p:tav tm="0">
                                          <p:val>
                                            <p:strVal val="#ppt_h"/>
                                          </p:val>
                                        </p:tav>
                                        <p:tav tm="100000">
                                          <p:val>
                                            <p:strVal val="#ppt_h"/>
                                          </p:val>
                                        </p:tav>
                                      </p:tavLst>
                                    </p:anim>
                                  </p:childTnLst>
                                </p:cTn>
                              </p:par>
                            </p:childTnLst>
                          </p:cTn>
                        </p:par>
                        <p:par>
                          <p:cTn id="15" fill="hold">
                            <p:stCondLst>
                              <p:cond delay="2400"/>
                            </p:stCondLst>
                            <p:childTnLst>
                              <p:par>
                                <p:cTn id="16" presetID="49" presetClass="entr" presetSubtype="0" decel="100000" fill="hold" nodeType="afterEffect">
                                  <p:stCondLst>
                                    <p:cond delay="0"/>
                                  </p:stCondLst>
                                  <p:childTnLst>
                                    <p:set>
                                      <p:cBhvr>
                                        <p:cTn id="17" dur="1" fill="hold">
                                          <p:stCondLst>
                                            <p:cond delay="0"/>
                                          </p:stCondLst>
                                        </p:cTn>
                                        <p:tgtEl>
                                          <p:spTgt spid="4"/>
                                        </p:tgtEl>
                                        <p:attrNameLst>
                                          <p:attrName>style.visibility</p:attrName>
                                        </p:attrNameLst>
                                      </p:cBhvr>
                                      <p:to>
                                        <p:strVal val="visible"/>
                                      </p:to>
                                    </p:set>
                                    <p:anim calcmode="lin" valueType="num">
                                      <p:cBhvr>
                                        <p:cTn id="18" dur="500" fill="hold"/>
                                        <p:tgtEl>
                                          <p:spTgt spid="4"/>
                                        </p:tgtEl>
                                        <p:attrNameLst>
                                          <p:attrName>ppt_w</p:attrName>
                                        </p:attrNameLst>
                                      </p:cBhvr>
                                      <p:tavLst>
                                        <p:tav tm="0">
                                          <p:val>
                                            <p:fltVal val="0"/>
                                          </p:val>
                                        </p:tav>
                                        <p:tav tm="100000">
                                          <p:val>
                                            <p:strVal val="#ppt_w"/>
                                          </p:val>
                                        </p:tav>
                                      </p:tavLst>
                                    </p:anim>
                                    <p:anim calcmode="lin" valueType="num">
                                      <p:cBhvr>
                                        <p:cTn id="19" dur="500" fill="hold"/>
                                        <p:tgtEl>
                                          <p:spTgt spid="4"/>
                                        </p:tgtEl>
                                        <p:attrNameLst>
                                          <p:attrName>ppt_h</p:attrName>
                                        </p:attrNameLst>
                                      </p:cBhvr>
                                      <p:tavLst>
                                        <p:tav tm="0">
                                          <p:val>
                                            <p:fltVal val="0"/>
                                          </p:val>
                                        </p:tav>
                                        <p:tav tm="100000">
                                          <p:val>
                                            <p:strVal val="#ppt_h"/>
                                          </p:val>
                                        </p:tav>
                                      </p:tavLst>
                                    </p:anim>
                                    <p:anim calcmode="lin" valueType="num">
                                      <p:cBhvr>
                                        <p:cTn id="20" dur="500" fill="hold"/>
                                        <p:tgtEl>
                                          <p:spTgt spid="4"/>
                                        </p:tgtEl>
                                        <p:attrNameLst>
                                          <p:attrName>style.rotation</p:attrName>
                                        </p:attrNameLst>
                                      </p:cBhvr>
                                      <p:tavLst>
                                        <p:tav tm="0">
                                          <p:val>
                                            <p:fltVal val="360"/>
                                          </p:val>
                                        </p:tav>
                                        <p:tav tm="100000">
                                          <p:val>
                                            <p:fltVal val="0"/>
                                          </p:val>
                                        </p:tav>
                                      </p:tavLst>
                                    </p:anim>
                                    <p:animEffect transition="in" filter="fade">
                                      <p:cBhvr>
                                        <p:cTn id="2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323850" y="765175"/>
            <a:ext cx="8569325" cy="13731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r" rtl="0">
              <a:spcBef>
                <a:spcPct val="50000"/>
              </a:spcBef>
              <a:buClrTx/>
              <a:buFontTx/>
              <a:buNone/>
            </a:pPr>
            <a:r>
              <a:rPr lang="fa-IR" sz="2800" dirty="0">
                <a:latin typeface="Arial" panose="020B0604020202020204" pitchFamily="34" charset="0"/>
              </a:rPr>
              <a:t>با فرض آنکه موجودی کالای ابتدا و پایان سال 85 بترتیب 160.000 ریال و 110.000 ریال باشد ، درآمدها و هزینه های شرکت با استفاده از دو روش نقدی و تعهدی محاسبه گردد.</a:t>
            </a:r>
            <a:endParaRPr lang="en-US" sz="2800" dirty="0">
              <a:latin typeface="Arial" panose="020B0604020202020204" pitchFamily="34" charset="0"/>
            </a:endParaRPr>
          </a:p>
        </p:txBody>
      </p:sp>
      <p:sp>
        <p:nvSpPr>
          <p:cNvPr id="3" name="Oval 3"/>
          <p:cNvSpPr>
            <a:spLocks noChangeArrowheads="1"/>
          </p:cNvSpPr>
          <p:nvPr/>
        </p:nvSpPr>
        <p:spPr bwMode="auto">
          <a:xfrm>
            <a:off x="6659563" y="2420938"/>
            <a:ext cx="1944687" cy="720725"/>
          </a:xfrm>
          <a:prstGeom prst="ellipse">
            <a:avLst/>
          </a:prstGeom>
          <a:solidFill>
            <a:srgbClr val="FFFF00"/>
          </a:solidFill>
          <a:ln w="9525">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rtl="0">
              <a:buClrTx/>
              <a:buFontTx/>
              <a:buNone/>
            </a:pPr>
            <a:r>
              <a:rPr lang="fa-IR" sz="2800" dirty="0">
                <a:solidFill>
                  <a:srgbClr val="FF0000"/>
                </a:solidFill>
                <a:latin typeface="Arial" panose="020B0604020202020204" pitchFamily="34" charset="0"/>
              </a:rPr>
              <a:t>مبنای نقدی:</a:t>
            </a:r>
            <a:endParaRPr lang="en-US" sz="2800" dirty="0">
              <a:solidFill>
                <a:srgbClr val="FF0000"/>
              </a:solidFill>
              <a:latin typeface="Arial" panose="020B0604020202020204" pitchFamily="34" charset="0"/>
            </a:endParaRPr>
          </a:p>
        </p:txBody>
      </p:sp>
      <p:sp>
        <p:nvSpPr>
          <p:cNvPr id="4" name="Text Box 4"/>
          <p:cNvSpPr txBox="1">
            <a:spLocks noChangeArrowheads="1"/>
          </p:cNvSpPr>
          <p:nvPr/>
        </p:nvSpPr>
        <p:spPr bwMode="auto">
          <a:xfrm>
            <a:off x="0" y="3284538"/>
            <a:ext cx="8893175" cy="5191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l" rtl="0">
              <a:spcBef>
                <a:spcPct val="50000"/>
              </a:spcBef>
              <a:buClrTx/>
              <a:buFontTx/>
              <a:buNone/>
            </a:pPr>
            <a:r>
              <a:rPr lang="en-US" sz="2400" b="0" dirty="0">
                <a:solidFill>
                  <a:srgbClr val="FFFF00"/>
                </a:solidFill>
                <a:latin typeface="Arial" panose="020B0604020202020204" pitchFamily="34" charset="0"/>
              </a:rPr>
              <a:t> </a:t>
            </a:r>
            <a:r>
              <a:rPr lang="fa-IR" sz="2800" dirty="0">
                <a:solidFill>
                  <a:srgbClr val="00B050"/>
                </a:solidFill>
                <a:latin typeface="Arial" panose="020B0604020202020204" pitchFamily="34" charset="0"/>
              </a:rPr>
              <a:t>درآمد فروش</a:t>
            </a:r>
            <a:r>
              <a:rPr lang="fa-IR" sz="2400" b="0" dirty="0">
                <a:solidFill>
                  <a:srgbClr val="00B050"/>
                </a:solidFill>
                <a:latin typeface="Arial" panose="020B0604020202020204" pitchFamily="34" charset="0"/>
              </a:rPr>
              <a:t> </a:t>
            </a:r>
            <a:r>
              <a:rPr lang="en-US" sz="2400" b="0" dirty="0">
                <a:solidFill>
                  <a:srgbClr val="00B050"/>
                </a:solidFill>
                <a:latin typeface="Arial" panose="020B0604020202020204" pitchFamily="34" charset="0"/>
              </a:rPr>
              <a:t> </a:t>
            </a:r>
            <a:r>
              <a:rPr lang="en-US" sz="2400" b="0" dirty="0">
                <a:latin typeface="Arial" panose="020B0604020202020204" pitchFamily="34" charset="0"/>
              </a:rPr>
              <a:t>= </a:t>
            </a:r>
            <a:r>
              <a:rPr lang="fa-IR" sz="2800" dirty="0">
                <a:latin typeface="Arial" panose="020B0604020202020204" pitchFamily="34" charset="0"/>
              </a:rPr>
              <a:t>300.000</a:t>
            </a:r>
            <a:r>
              <a:rPr lang="en-US" sz="2800" dirty="0">
                <a:latin typeface="Arial" panose="020B0604020202020204" pitchFamily="34" charset="0"/>
              </a:rPr>
              <a:t> + </a:t>
            </a:r>
            <a:r>
              <a:rPr lang="fa-IR" sz="2800" dirty="0">
                <a:latin typeface="Arial" panose="020B0604020202020204" pitchFamily="34" charset="0"/>
              </a:rPr>
              <a:t>500.000</a:t>
            </a:r>
            <a:r>
              <a:rPr lang="en-US" sz="2800" dirty="0">
                <a:latin typeface="Arial" panose="020B0604020202020204" pitchFamily="34" charset="0"/>
              </a:rPr>
              <a:t> + </a:t>
            </a:r>
            <a:r>
              <a:rPr lang="fa-IR" sz="2800" dirty="0">
                <a:latin typeface="Arial" panose="020B0604020202020204" pitchFamily="34" charset="0"/>
              </a:rPr>
              <a:t>0</a:t>
            </a:r>
            <a:r>
              <a:rPr lang="en-US" sz="2800" dirty="0">
                <a:latin typeface="Arial" panose="020B0604020202020204" pitchFamily="34" charset="0"/>
              </a:rPr>
              <a:t> = </a:t>
            </a:r>
            <a:r>
              <a:rPr lang="fa-IR" sz="2800" dirty="0">
                <a:latin typeface="Arial" panose="020B0604020202020204" pitchFamily="34" charset="0"/>
              </a:rPr>
              <a:t>800.000</a:t>
            </a:r>
            <a:endParaRPr lang="fa-IR" sz="2400" b="0" dirty="0">
              <a:latin typeface="Arial" panose="020B0604020202020204" pitchFamily="34" charset="0"/>
            </a:endParaRPr>
          </a:p>
        </p:txBody>
      </p:sp>
      <p:sp>
        <p:nvSpPr>
          <p:cNvPr id="5" name="Text Box 9"/>
          <p:cNvSpPr txBox="1">
            <a:spLocks noChangeArrowheads="1"/>
          </p:cNvSpPr>
          <p:nvPr/>
        </p:nvSpPr>
        <p:spPr bwMode="auto">
          <a:xfrm>
            <a:off x="0" y="4437063"/>
            <a:ext cx="8893175" cy="1066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l" rtl="0">
              <a:spcBef>
                <a:spcPct val="50000"/>
              </a:spcBef>
              <a:buClrTx/>
              <a:buFontTx/>
              <a:buNone/>
            </a:pPr>
            <a:r>
              <a:rPr lang="fa-IR" sz="2800" dirty="0">
                <a:solidFill>
                  <a:srgbClr val="00B050"/>
                </a:solidFill>
                <a:latin typeface="Arial" panose="020B0604020202020204" pitchFamily="34" charset="0"/>
              </a:rPr>
              <a:t>قیمت تمام شده کالای فروش رفته</a:t>
            </a:r>
            <a:r>
              <a:rPr lang="fa-IR" sz="2400" b="0" dirty="0">
                <a:solidFill>
                  <a:srgbClr val="00B050"/>
                </a:solidFill>
                <a:latin typeface="Arial" panose="020B0604020202020204" pitchFamily="34" charset="0"/>
              </a:rPr>
              <a:t> </a:t>
            </a:r>
            <a:r>
              <a:rPr lang="en-US" sz="2400" b="0" dirty="0">
                <a:solidFill>
                  <a:srgbClr val="00B050"/>
                </a:solidFill>
                <a:latin typeface="Arial" panose="020B0604020202020204" pitchFamily="34" charset="0"/>
              </a:rPr>
              <a:t> </a:t>
            </a:r>
            <a:r>
              <a:rPr lang="en-US" sz="2400" b="0" dirty="0">
                <a:latin typeface="Arial" panose="020B0604020202020204" pitchFamily="34" charset="0"/>
              </a:rPr>
              <a:t>= </a:t>
            </a:r>
            <a:r>
              <a:rPr lang="fa-IR" sz="2400" dirty="0">
                <a:latin typeface="Arial" panose="020B0604020202020204" pitchFamily="34" charset="0"/>
              </a:rPr>
              <a:t>350.000</a:t>
            </a:r>
            <a:r>
              <a:rPr lang="en-US" sz="2400" dirty="0">
                <a:latin typeface="Arial" panose="020B0604020202020204" pitchFamily="34" charset="0"/>
              </a:rPr>
              <a:t> + </a:t>
            </a:r>
            <a:r>
              <a:rPr lang="fa-IR" sz="2400" dirty="0">
                <a:latin typeface="Arial" panose="020B0604020202020204" pitchFamily="34" charset="0"/>
              </a:rPr>
              <a:t>220.000</a:t>
            </a:r>
            <a:r>
              <a:rPr lang="en-US" sz="2400" dirty="0">
                <a:latin typeface="Arial" panose="020B0604020202020204" pitchFamily="34" charset="0"/>
              </a:rPr>
              <a:t> + </a:t>
            </a:r>
            <a:r>
              <a:rPr lang="fa-IR" sz="2400" dirty="0">
                <a:latin typeface="Arial" panose="020B0604020202020204" pitchFamily="34" charset="0"/>
              </a:rPr>
              <a:t>20.000</a:t>
            </a:r>
          </a:p>
          <a:p>
            <a:pPr algn="l" rtl="0">
              <a:spcBef>
                <a:spcPct val="50000"/>
              </a:spcBef>
              <a:buClrTx/>
              <a:buFontTx/>
              <a:buNone/>
            </a:pPr>
            <a:r>
              <a:rPr lang="fa-IR" sz="2400" b="0" dirty="0">
                <a:latin typeface="Arial" panose="020B0604020202020204" pitchFamily="34" charset="0"/>
              </a:rPr>
              <a:t>             </a:t>
            </a:r>
            <a:r>
              <a:rPr lang="en-US" sz="2400" b="0" dirty="0">
                <a:latin typeface="Arial" panose="020B0604020202020204" pitchFamily="34" charset="0"/>
              </a:rPr>
              <a:t>                            </a:t>
            </a:r>
            <a:r>
              <a:rPr lang="fa-IR" sz="2400" b="0" dirty="0">
                <a:latin typeface="Arial" panose="020B0604020202020204" pitchFamily="34" charset="0"/>
              </a:rPr>
              <a:t>      </a:t>
            </a:r>
            <a:r>
              <a:rPr lang="en-US" sz="2400" b="0" dirty="0">
                <a:latin typeface="Arial" panose="020B0604020202020204" pitchFamily="34" charset="0"/>
              </a:rPr>
              <a:t> = </a:t>
            </a:r>
            <a:r>
              <a:rPr lang="fa-IR" sz="2400" dirty="0">
                <a:latin typeface="Arial" panose="020B0604020202020204" pitchFamily="34" charset="0"/>
              </a:rPr>
              <a:t>590.000</a:t>
            </a:r>
            <a:endParaRPr lang="fa-IR" sz="2400" b="0" dirty="0">
              <a:latin typeface="Arial" panose="020B0604020202020204" pitchFamily="34" charset="0"/>
            </a:endParaRPr>
          </a:p>
        </p:txBody>
      </p:sp>
      <p:sp>
        <p:nvSpPr>
          <p:cNvPr id="6" name="Text Box 10"/>
          <p:cNvSpPr txBox="1">
            <a:spLocks noChangeArrowheads="1"/>
          </p:cNvSpPr>
          <p:nvPr/>
        </p:nvSpPr>
        <p:spPr bwMode="auto">
          <a:xfrm>
            <a:off x="0" y="5805488"/>
            <a:ext cx="8893175" cy="5191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marL="457200" indent="-457200" algn="l" rtl="0">
              <a:defRPr>
                <a:solidFill>
                  <a:schemeClr val="tx1"/>
                </a:solidFill>
                <a:latin typeface="Arial" panose="020B0604020202020204" pitchFamily="34" charset="0"/>
                <a:cs typeface="Arial" panose="020B0604020202020204" pitchFamily="34" charset="0"/>
              </a:defRPr>
            </a:lvl1pPr>
            <a:lvl2pPr marL="914400" indent="-457200" algn="l" rtl="0">
              <a:defRPr>
                <a:solidFill>
                  <a:schemeClr val="tx1"/>
                </a:solidFill>
                <a:latin typeface="Arial" panose="020B0604020202020204" pitchFamily="34" charset="0"/>
                <a:cs typeface="Arial" panose="020B0604020202020204" pitchFamily="34" charset="0"/>
              </a:defRPr>
            </a:lvl2pPr>
            <a:lvl3pPr marL="1371600" indent="-457200" algn="l" rtl="0">
              <a:defRPr>
                <a:solidFill>
                  <a:schemeClr val="tx1"/>
                </a:solidFill>
                <a:latin typeface="Arial" panose="020B0604020202020204" pitchFamily="34" charset="0"/>
                <a:cs typeface="Arial" panose="020B0604020202020204" pitchFamily="34" charset="0"/>
              </a:defRPr>
            </a:lvl3pPr>
            <a:lvl4pPr marL="1828800" indent="-457200" algn="l" rtl="0">
              <a:defRPr>
                <a:solidFill>
                  <a:schemeClr val="tx1"/>
                </a:solidFill>
                <a:latin typeface="Arial" panose="020B0604020202020204" pitchFamily="34" charset="0"/>
                <a:cs typeface="Arial" panose="020B0604020202020204" pitchFamily="34" charset="0"/>
              </a:defRPr>
            </a:lvl4pPr>
            <a:lvl5pPr marL="2286000" indent="-457200" algn="l" rtl="0">
              <a:defRPr>
                <a:solidFill>
                  <a:schemeClr val="tx1"/>
                </a:solidFill>
                <a:latin typeface="Arial" panose="020B0604020202020204" pitchFamily="34" charset="0"/>
                <a:cs typeface="Arial" panose="020B0604020202020204" pitchFamily="34" charset="0"/>
              </a:defRPr>
            </a:lvl5pPr>
            <a:lvl6pPr marL="2743200" indent="-457200"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3200400" indent="-457200"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657600" indent="-457200"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4114800" indent="-457200"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buClrTx/>
              <a:buFontTx/>
              <a:buNone/>
            </a:pPr>
            <a:r>
              <a:rPr lang="en-US" sz="2400" b="0" dirty="0">
                <a:solidFill>
                  <a:srgbClr val="FFFF00"/>
                </a:solidFill>
              </a:rPr>
              <a:t> </a:t>
            </a:r>
            <a:r>
              <a:rPr lang="fa-IR" sz="2800" dirty="0">
                <a:solidFill>
                  <a:srgbClr val="00B050"/>
                </a:solidFill>
              </a:rPr>
              <a:t>هزینه ها</a:t>
            </a:r>
            <a:r>
              <a:rPr lang="fa-IR" sz="2400" b="0" dirty="0">
                <a:solidFill>
                  <a:srgbClr val="00B050"/>
                </a:solidFill>
              </a:rPr>
              <a:t> </a:t>
            </a:r>
            <a:r>
              <a:rPr lang="en-US" sz="2400" b="0" dirty="0">
                <a:solidFill>
                  <a:srgbClr val="00B050"/>
                </a:solidFill>
              </a:rPr>
              <a:t> </a:t>
            </a:r>
            <a:r>
              <a:rPr lang="en-US" sz="2400" b="0" dirty="0"/>
              <a:t>= </a:t>
            </a:r>
            <a:r>
              <a:rPr lang="en-US" sz="2400" dirty="0"/>
              <a:t>[ (</a:t>
            </a:r>
            <a:r>
              <a:rPr lang="fa-IR" sz="2400" dirty="0"/>
              <a:t>60.000</a:t>
            </a:r>
            <a:r>
              <a:rPr lang="en-US" sz="2400" dirty="0"/>
              <a:t> – </a:t>
            </a:r>
            <a:r>
              <a:rPr lang="fa-IR" sz="2400" dirty="0"/>
              <a:t>20000</a:t>
            </a:r>
            <a:r>
              <a:rPr lang="en-US" sz="2400" dirty="0"/>
              <a:t>) + </a:t>
            </a:r>
            <a:r>
              <a:rPr lang="fa-IR" sz="2400" dirty="0"/>
              <a:t>10.000</a:t>
            </a:r>
            <a:r>
              <a:rPr lang="en-US" sz="2400" dirty="0"/>
              <a:t> + </a:t>
            </a:r>
            <a:r>
              <a:rPr lang="fa-IR" sz="2400" dirty="0"/>
              <a:t>8.000</a:t>
            </a:r>
            <a:r>
              <a:rPr lang="en-US" sz="2400" dirty="0"/>
              <a:t>] = </a:t>
            </a:r>
            <a:r>
              <a:rPr lang="fa-IR" sz="2400" dirty="0"/>
              <a:t>58.000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from="(-#ppt_w/2)" to="(#ppt_x)" calcmode="lin" valueType="num">
                                      <p:cBhvr>
                                        <p:cTn id="7" dur="600" fill="hold">
                                          <p:stCondLst>
                                            <p:cond delay="0"/>
                                          </p:stCondLst>
                                        </p:cTn>
                                        <p:tgtEl>
                                          <p:spTgt spid="2"/>
                                        </p:tgtEl>
                                        <p:attrNameLst>
                                          <p:attrName>ppt_x</p:attrName>
                                        </p:attrNameLst>
                                      </p:cBhvr>
                                    </p:anim>
                                    <p:anim from="0" to="-1.0" calcmode="lin" valueType="num">
                                      <p:cBhvr>
                                        <p:cTn id="8" dur="200" decel="50000" autoRev="1" fill="hold">
                                          <p:stCondLst>
                                            <p:cond delay="600"/>
                                          </p:stCondLst>
                                        </p:cTn>
                                        <p:tgtEl>
                                          <p:spTgt spid="2"/>
                                        </p:tgtEl>
                                        <p:attrNameLst>
                                          <p:attrName>xshear</p:attrName>
                                        </p:attrNameLst>
                                      </p:cBhvr>
                                    </p:anim>
                                    <p:animScale>
                                      <p:cBhvr>
                                        <p:cTn id="9" dur="200" decel="100000" autoRev="1" fill="hold">
                                          <p:stCondLst>
                                            <p:cond delay="600"/>
                                          </p:stCondLst>
                                        </p:cTn>
                                        <p:tgtEl>
                                          <p:spTgt spid="2"/>
                                        </p:tgtEl>
                                      </p:cBhvr>
                                      <p:from x="100000" y="100000"/>
                                      <p:to x="80000" y="100000"/>
                                    </p:animScale>
                                    <p:anim by="(#ppt_h/3+#ppt_w*0.1)" calcmode="lin" valueType="num">
                                      <p:cBhvr additive="sum">
                                        <p:cTn id="10" dur="200" decel="100000" autoRev="1" fill="hold">
                                          <p:stCondLst>
                                            <p:cond delay="600"/>
                                          </p:stCondLst>
                                        </p:cTn>
                                        <p:tgtEl>
                                          <p:spTgt spid="2"/>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56" presetClass="entr" presetSubtype="0" fill="hold" grpId="0" nodeType="clickEffect">
                                  <p:stCondLst>
                                    <p:cond delay="0"/>
                                  </p:stCondLst>
                                  <p:iterate type="lt">
                                    <p:tmPct val="10000"/>
                                  </p:iterate>
                                  <p:childTnLst>
                                    <p:set>
                                      <p:cBhvr>
                                        <p:cTn id="14" dur="1" fill="hold">
                                          <p:stCondLst>
                                            <p:cond delay="0"/>
                                          </p:stCondLst>
                                        </p:cTn>
                                        <p:tgtEl>
                                          <p:spTgt spid="3"/>
                                        </p:tgtEl>
                                        <p:attrNameLst>
                                          <p:attrName>style.visibility</p:attrName>
                                        </p:attrNameLst>
                                      </p:cBhvr>
                                      <p:to>
                                        <p:strVal val="visible"/>
                                      </p:to>
                                    </p:set>
                                    <p:anim by="(-#ppt_w*2)" calcmode="lin" valueType="num">
                                      <p:cBhvr rctx="PPT">
                                        <p:cTn id="15" dur="500" autoRev="1" fill="hold">
                                          <p:stCondLst>
                                            <p:cond delay="0"/>
                                          </p:stCondLst>
                                        </p:cTn>
                                        <p:tgtEl>
                                          <p:spTgt spid="3"/>
                                        </p:tgtEl>
                                        <p:attrNameLst>
                                          <p:attrName>ppt_w</p:attrName>
                                        </p:attrNameLst>
                                      </p:cBhvr>
                                    </p:anim>
                                    <p:anim by="(#ppt_w*0.50)" calcmode="lin" valueType="num">
                                      <p:cBhvr>
                                        <p:cTn id="16" dur="500" decel="50000" autoRev="1" fill="hold">
                                          <p:stCondLst>
                                            <p:cond delay="0"/>
                                          </p:stCondLst>
                                        </p:cTn>
                                        <p:tgtEl>
                                          <p:spTgt spid="3"/>
                                        </p:tgtEl>
                                        <p:attrNameLst>
                                          <p:attrName>ppt_x</p:attrName>
                                        </p:attrNameLst>
                                      </p:cBhvr>
                                    </p:anim>
                                    <p:anim from="(-#ppt_h/2)" to="(#ppt_y)" calcmode="lin" valueType="num">
                                      <p:cBhvr>
                                        <p:cTn id="17" dur="1000" fill="hold">
                                          <p:stCondLst>
                                            <p:cond delay="0"/>
                                          </p:stCondLst>
                                        </p:cTn>
                                        <p:tgtEl>
                                          <p:spTgt spid="3"/>
                                        </p:tgtEl>
                                        <p:attrNameLst>
                                          <p:attrName>ppt_y</p:attrName>
                                        </p:attrNameLst>
                                      </p:cBhvr>
                                    </p:anim>
                                    <p:animRot by="21600000">
                                      <p:cBhvr>
                                        <p:cTn id="18" dur="1000" fill="hold">
                                          <p:stCondLst>
                                            <p:cond delay="0"/>
                                          </p:stCondLst>
                                        </p:cTn>
                                        <p:tgtEl>
                                          <p:spTgt spid="3"/>
                                        </p:tgtEl>
                                        <p:attrNameLst>
                                          <p:attrName>r</p:attrName>
                                        </p:attrNameLst>
                                      </p:cBhvr>
                                    </p:animRot>
                                  </p:childTnLst>
                                </p:cTn>
                              </p:par>
                            </p:childTnLst>
                          </p:cTn>
                        </p:par>
                        <p:par>
                          <p:cTn id="19" fill="hold">
                            <p:stCondLst>
                              <p:cond delay="1900"/>
                            </p:stCondLst>
                            <p:childTnLst>
                              <p:par>
                                <p:cTn id="20" presetID="23" presetClass="entr" presetSubtype="16" fill="hold" grpId="0" nodeType="afterEffect">
                                  <p:stCondLst>
                                    <p:cond delay="0"/>
                                  </p:stCondLst>
                                  <p:childTnLst>
                                    <p:set>
                                      <p:cBhvr>
                                        <p:cTn id="21" dur="1" fill="hold">
                                          <p:stCondLst>
                                            <p:cond delay="0"/>
                                          </p:stCondLst>
                                        </p:cTn>
                                        <p:tgtEl>
                                          <p:spTgt spid="4"/>
                                        </p:tgtEl>
                                        <p:attrNameLst>
                                          <p:attrName>style.visibility</p:attrName>
                                        </p:attrNameLst>
                                      </p:cBhvr>
                                      <p:to>
                                        <p:strVal val="visible"/>
                                      </p:to>
                                    </p:set>
                                    <p:anim calcmode="lin" valueType="num">
                                      <p:cBhvr>
                                        <p:cTn id="22" dur="1000" fill="hold"/>
                                        <p:tgtEl>
                                          <p:spTgt spid="4"/>
                                        </p:tgtEl>
                                        <p:attrNameLst>
                                          <p:attrName>ppt_w</p:attrName>
                                        </p:attrNameLst>
                                      </p:cBhvr>
                                      <p:tavLst>
                                        <p:tav tm="0">
                                          <p:val>
                                            <p:fltVal val="0"/>
                                          </p:val>
                                        </p:tav>
                                        <p:tav tm="100000">
                                          <p:val>
                                            <p:strVal val="#ppt_w"/>
                                          </p:val>
                                        </p:tav>
                                      </p:tavLst>
                                    </p:anim>
                                    <p:anim calcmode="lin" valueType="num">
                                      <p:cBhvr>
                                        <p:cTn id="23" dur="1000" fill="hold"/>
                                        <p:tgtEl>
                                          <p:spTgt spid="4"/>
                                        </p:tgtEl>
                                        <p:attrNameLst>
                                          <p:attrName>ppt_h</p:attrName>
                                        </p:attrNameLst>
                                      </p:cBhvr>
                                      <p:tavLst>
                                        <p:tav tm="0">
                                          <p:val>
                                            <p:fltVal val="0"/>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23" presetClass="entr" presetSubtype="16"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anim calcmode="lin" valueType="num">
                                      <p:cBhvr>
                                        <p:cTn id="28" dur="1000" fill="hold"/>
                                        <p:tgtEl>
                                          <p:spTgt spid="5"/>
                                        </p:tgtEl>
                                        <p:attrNameLst>
                                          <p:attrName>ppt_w</p:attrName>
                                        </p:attrNameLst>
                                      </p:cBhvr>
                                      <p:tavLst>
                                        <p:tav tm="0">
                                          <p:val>
                                            <p:fltVal val="0"/>
                                          </p:val>
                                        </p:tav>
                                        <p:tav tm="100000">
                                          <p:val>
                                            <p:strVal val="#ppt_w"/>
                                          </p:val>
                                        </p:tav>
                                      </p:tavLst>
                                    </p:anim>
                                    <p:anim calcmode="lin" valueType="num">
                                      <p:cBhvr>
                                        <p:cTn id="29" dur="1000" fill="hold"/>
                                        <p:tgtEl>
                                          <p:spTgt spid="5"/>
                                        </p:tgtEl>
                                        <p:attrNameLst>
                                          <p:attrName>ppt_h</p:attrName>
                                        </p:attrNameLst>
                                      </p:cBhvr>
                                      <p:tavLst>
                                        <p:tav tm="0">
                                          <p:val>
                                            <p:fltVal val="0"/>
                                          </p:val>
                                        </p:tav>
                                        <p:tav tm="100000">
                                          <p:val>
                                            <p:strVal val="#ppt_h"/>
                                          </p:val>
                                        </p:tav>
                                      </p:tavLst>
                                    </p:anim>
                                  </p:childTnLst>
                                </p:cTn>
                              </p:par>
                            </p:childTnLst>
                          </p:cTn>
                        </p:par>
                      </p:childTnLst>
                    </p:cTn>
                  </p:par>
                  <p:par>
                    <p:cTn id="30" fill="hold">
                      <p:stCondLst>
                        <p:cond delay="indefinite"/>
                      </p:stCondLst>
                      <p:childTnLst>
                        <p:par>
                          <p:cTn id="31" fill="hold">
                            <p:stCondLst>
                              <p:cond delay="0"/>
                            </p:stCondLst>
                            <p:childTnLst>
                              <p:par>
                                <p:cTn id="32" presetID="23" presetClass="entr" presetSubtype="16" fill="hold" grpId="0" nodeType="clickEffect">
                                  <p:stCondLst>
                                    <p:cond delay="0"/>
                                  </p:stCondLst>
                                  <p:childTnLst>
                                    <p:set>
                                      <p:cBhvr>
                                        <p:cTn id="33" dur="1" fill="hold">
                                          <p:stCondLst>
                                            <p:cond delay="0"/>
                                          </p:stCondLst>
                                        </p:cTn>
                                        <p:tgtEl>
                                          <p:spTgt spid="6"/>
                                        </p:tgtEl>
                                        <p:attrNameLst>
                                          <p:attrName>style.visibility</p:attrName>
                                        </p:attrNameLst>
                                      </p:cBhvr>
                                      <p:to>
                                        <p:strVal val="visible"/>
                                      </p:to>
                                    </p:set>
                                    <p:anim calcmode="lin" valueType="num">
                                      <p:cBhvr>
                                        <p:cTn id="34" dur="1000" fill="hold"/>
                                        <p:tgtEl>
                                          <p:spTgt spid="6"/>
                                        </p:tgtEl>
                                        <p:attrNameLst>
                                          <p:attrName>ppt_w</p:attrName>
                                        </p:attrNameLst>
                                      </p:cBhvr>
                                      <p:tavLst>
                                        <p:tav tm="0">
                                          <p:val>
                                            <p:fltVal val="0"/>
                                          </p:val>
                                        </p:tav>
                                        <p:tav tm="100000">
                                          <p:val>
                                            <p:strVal val="#ppt_w"/>
                                          </p:val>
                                        </p:tav>
                                      </p:tavLst>
                                    </p:anim>
                                    <p:anim calcmode="lin" valueType="num">
                                      <p:cBhvr>
                                        <p:cTn id="35" dur="1000" fill="hold"/>
                                        <p:tgtEl>
                                          <p:spTgt spid="6"/>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4" grpId="0"/>
      <p:bldP spid="5" grpId="0"/>
      <p:bldP spid="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5"/>
          <p:cNvSpPr>
            <a:spLocks noChangeArrowheads="1"/>
          </p:cNvSpPr>
          <p:nvPr/>
        </p:nvSpPr>
        <p:spPr bwMode="auto">
          <a:xfrm>
            <a:off x="5219700" y="260350"/>
            <a:ext cx="3602038" cy="720725"/>
          </a:xfrm>
          <a:prstGeom prst="ellipse">
            <a:avLst/>
          </a:prstGeom>
          <a:solidFill>
            <a:schemeClr val="hlink"/>
          </a:solidFill>
          <a:ln w="9525">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rtl="0">
              <a:buClrTx/>
              <a:buFontTx/>
              <a:buNone/>
            </a:pPr>
            <a:r>
              <a:rPr lang="fa-IR" sz="2800" dirty="0">
                <a:solidFill>
                  <a:schemeClr val="bg2"/>
                </a:solidFill>
                <a:latin typeface="Arial" panose="020B0604020202020204" pitchFamily="34" charset="0"/>
              </a:rPr>
              <a:t>محاسبات درمبنای تعهدی:</a:t>
            </a:r>
            <a:endParaRPr lang="en-US" sz="2800" dirty="0">
              <a:solidFill>
                <a:schemeClr val="bg2"/>
              </a:solidFill>
              <a:latin typeface="Arial" panose="020B0604020202020204" pitchFamily="34" charset="0"/>
            </a:endParaRPr>
          </a:p>
        </p:txBody>
      </p:sp>
      <p:sp>
        <p:nvSpPr>
          <p:cNvPr id="3" name="Line 7"/>
          <p:cNvSpPr>
            <a:spLocks noChangeShapeType="1"/>
          </p:cNvSpPr>
          <p:nvPr/>
        </p:nvSpPr>
        <p:spPr bwMode="auto">
          <a:xfrm>
            <a:off x="2916238" y="1989138"/>
            <a:ext cx="0" cy="2663825"/>
          </a:xfrm>
          <a:prstGeom prst="line">
            <a:avLst/>
          </a:prstGeom>
          <a:noFill/>
          <a:ln w="381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4" name="Text Box 8"/>
          <p:cNvSpPr txBox="1">
            <a:spLocks noChangeArrowheads="1"/>
          </p:cNvSpPr>
          <p:nvPr/>
        </p:nvSpPr>
        <p:spPr bwMode="auto">
          <a:xfrm>
            <a:off x="1835150" y="1412875"/>
            <a:ext cx="2016125"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rtl="0">
              <a:spcBef>
                <a:spcPct val="50000"/>
              </a:spcBef>
              <a:buClrTx/>
              <a:buFontTx/>
              <a:buNone/>
            </a:pPr>
            <a:r>
              <a:rPr lang="fa-IR" sz="2400">
                <a:latin typeface="Arial" panose="020B0604020202020204" pitchFamily="34" charset="0"/>
              </a:rPr>
              <a:t>حسابهای دریافتنی</a:t>
            </a:r>
            <a:endParaRPr lang="en-US" sz="2400">
              <a:latin typeface="Arial" panose="020B0604020202020204" pitchFamily="34" charset="0"/>
            </a:endParaRPr>
          </a:p>
        </p:txBody>
      </p:sp>
      <p:sp>
        <p:nvSpPr>
          <p:cNvPr id="5" name="Text Box 10"/>
          <p:cNvSpPr txBox="1">
            <a:spLocks noChangeArrowheads="1"/>
          </p:cNvSpPr>
          <p:nvPr/>
        </p:nvSpPr>
        <p:spPr bwMode="auto">
          <a:xfrm>
            <a:off x="0" y="2133600"/>
            <a:ext cx="2952750" cy="8223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rtl="0">
              <a:spcBef>
                <a:spcPct val="50000"/>
              </a:spcBef>
              <a:buClrTx/>
              <a:buFontTx/>
              <a:buNone/>
            </a:pPr>
            <a:r>
              <a:rPr lang="fa-IR" sz="2400">
                <a:latin typeface="Arial" panose="020B0604020202020204" pitchFamily="34" charset="0"/>
              </a:rPr>
              <a:t>بانک          500.000         </a:t>
            </a:r>
            <a:endParaRPr lang="en-US" sz="2400">
              <a:latin typeface="Arial" panose="020B0604020202020204" pitchFamily="34" charset="0"/>
            </a:endParaRPr>
          </a:p>
        </p:txBody>
      </p:sp>
      <p:sp>
        <p:nvSpPr>
          <p:cNvPr id="6" name="Text Box 12"/>
          <p:cNvSpPr txBox="1">
            <a:spLocks noChangeArrowheads="1"/>
          </p:cNvSpPr>
          <p:nvPr/>
        </p:nvSpPr>
        <p:spPr bwMode="auto">
          <a:xfrm>
            <a:off x="0" y="3213100"/>
            <a:ext cx="2844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rtl="0">
              <a:spcBef>
                <a:spcPct val="50000"/>
              </a:spcBef>
              <a:buClrTx/>
              <a:buFontTx/>
              <a:buNone/>
            </a:pPr>
            <a:r>
              <a:rPr lang="fa-IR" sz="2400">
                <a:latin typeface="Arial" panose="020B0604020202020204" pitchFamily="34" charset="0"/>
              </a:rPr>
              <a:t>مانده پایان    120.000  </a:t>
            </a:r>
            <a:endParaRPr lang="en-US" sz="2400">
              <a:latin typeface="Arial" panose="020B0604020202020204" pitchFamily="34" charset="0"/>
            </a:endParaRPr>
          </a:p>
        </p:txBody>
      </p:sp>
      <p:sp>
        <p:nvSpPr>
          <p:cNvPr id="7" name="AutoShape 13"/>
          <p:cNvSpPr>
            <a:spLocks noChangeArrowheads="1"/>
          </p:cNvSpPr>
          <p:nvPr/>
        </p:nvSpPr>
        <p:spPr bwMode="auto">
          <a:xfrm>
            <a:off x="2987675" y="2781300"/>
            <a:ext cx="2592388" cy="719138"/>
          </a:xfrm>
          <a:prstGeom prst="roundRect">
            <a:avLst>
              <a:gd name="adj" fmla="val 16667"/>
            </a:avLst>
          </a:prstGeom>
          <a:noFill/>
          <a:ln w="9525">
            <a:solidFill>
              <a:srgbClr val="FFFF00"/>
            </a:solidFill>
            <a:round/>
            <a:headEnd/>
            <a:tailEnd/>
          </a:ln>
          <a:effectLst/>
          <a:extLst>
            <a:ext uri="{909E8E84-426E-40DD-AFC4-6F175D3DCCD1}">
              <a14:hiddenFill xmlns="" xmlns:a14="http://schemas.microsoft.com/office/drawing/2010/main">
                <a:solidFill>
                  <a:srgbClr val="000099"/>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rtl="0">
              <a:buClrTx/>
              <a:buFontTx/>
              <a:buNone/>
            </a:pPr>
            <a:r>
              <a:rPr lang="fa-IR" sz="2400" dirty="0">
                <a:solidFill>
                  <a:srgbClr val="FF0000"/>
                </a:solidFill>
                <a:latin typeface="Arial" panose="020B0604020202020204" pitchFamily="34" charset="0"/>
              </a:rPr>
              <a:t>فروش نسیه 440.000</a:t>
            </a:r>
            <a:r>
              <a:rPr lang="fa-IR" sz="1800" b="0" dirty="0">
                <a:solidFill>
                  <a:schemeClr val="hlink"/>
                </a:solidFill>
                <a:latin typeface="Arial" panose="020B0604020202020204" pitchFamily="34" charset="0"/>
              </a:rPr>
              <a:t> </a:t>
            </a:r>
            <a:endParaRPr lang="en-US" sz="1800" b="0" dirty="0">
              <a:solidFill>
                <a:schemeClr val="hlink"/>
              </a:solidFill>
              <a:latin typeface="Arial" panose="020B0604020202020204" pitchFamily="34" charset="0"/>
            </a:endParaRPr>
          </a:p>
        </p:txBody>
      </p:sp>
      <p:sp>
        <p:nvSpPr>
          <p:cNvPr id="8" name="Line 14"/>
          <p:cNvSpPr>
            <a:spLocks noChangeShapeType="1"/>
          </p:cNvSpPr>
          <p:nvPr/>
        </p:nvSpPr>
        <p:spPr bwMode="auto">
          <a:xfrm flipH="1">
            <a:off x="179388" y="1989138"/>
            <a:ext cx="5364162" cy="0"/>
          </a:xfrm>
          <a:prstGeom prst="line">
            <a:avLst/>
          </a:prstGeom>
          <a:noFill/>
          <a:ln w="381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9" name="Line 15"/>
          <p:cNvSpPr>
            <a:spLocks noChangeShapeType="1"/>
          </p:cNvSpPr>
          <p:nvPr/>
        </p:nvSpPr>
        <p:spPr bwMode="auto">
          <a:xfrm flipH="1">
            <a:off x="1331913" y="4005263"/>
            <a:ext cx="3311525" cy="0"/>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10" name="Line 16"/>
          <p:cNvSpPr>
            <a:spLocks noChangeShapeType="1"/>
          </p:cNvSpPr>
          <p:nvPr/>
        </p:nvSpPr>
        <p:spPr bwMode="auto">
          <a:xfrm>
            <a:off x="2124075" y="3644900"/>
            <a:ext cx="1368425" cy="649288"/>
          </a:xfrm>
          <a:prstGeom prst="line">
            <a:avLst/>
          </a:prstGeom>
          <a:noFill/>
          <a:ln w="381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11" name="Line 27"/>
          <p:cNvSpPr>
            <a:spLocks noChangeShapeType="1"/>
          </p:cNvSpPr>
          <p:nvPr/>
        </p:nvSpPr>
        <p:spPr bwMode="auto">
          <a:xfrm flipH="1">
            <a:off x="395288" y="5300663"/>
            <a:ext cx="5364162" cy="0"/>
          </a:xfrm>
          <a:prstGeom prst="line">
            <a:avLst/>
          </a:prstGeom>
          <a:noFill/>
          <a:ln w="381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12" name="Text Box 28"/>
          <p:cNvSpPr txBox="1">
            <a:spLocks noChangeArrowheads="1"/>
          </p:cNvSpPr>
          <p:nvPr/>
        </p:nvSpPr>
        <p:spPr bwMode="auto">
          <a:xfrm>
            <a:off x="755650" y="4868863"/>
            <a:ext cx="467995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rtl="0">
              <a:spcBef>
                <a:spcPct val="50000"/>
              </a:spcBef>
              <a:buClrTx/>
              <a:buFontTx/>
              <a:buNone/>
            </a:pPr>
            <a:r>
              <a:rPr lang="fa-IR" sz="2400">
                <a:latin typeface="Arial" panose="020B0604020202020204" pitchFamily="34" charset="0"/>
              </a:rPr>
              <a:t>پیش دریافت فروش</a:t>
            </a:r>
            <a:endParaRPr lang="en-US" sz="2400">
              <a:latin typeface="Arial" panose="020B0604020202020204" pitchFamily="34" charset="0"/>
            </a:endParaRPr>
          </a:p>
        </p:txBody>
      </p:sp>
      <p:sp>
        <p:nvSpPr>
          <p:cNvPr id="13" name="Line 29"/>
          <p:cNvSpPr>
            <a:spLocks noChangeShapeType="1"/>
          </p:cNvSpPr>
          <p:nvPr/>
        </p:nvSpPr>
        <p:spPr bwMode="auto">
          <a:xfrm>
            <a:off x="2916238" y="5300663"/>
            <a:ext cx="0" cy="1557337"/>
          </a:xfrm>
          <a:prstGeom prst="line">
            <a:avLst/>
          </a:prstGeom>
          <a:noFill/>
          <a:ln w="381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14" name="Text Box 30"/>
          <p:cNvSpPr txBox="1">
            <a:spLocks noChangeArrowheads="1"/>
          </p:cNvSpPr>
          <p:nvPr/>
        </p:nvSpPr>
        <p:spPr bwMode="auto">
          <a:xfrm>
            <a:off x="755650" y="5445125"/>
            <a:ext cx="2016125"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rtl="0">
              <a:spcBef>
                <a:spcPct val="50000"/>
              </a:spcBef>
              <a:buClrTx/>
              <a:buFontTx/>
              <a:buNone/>
            </a:pPr>
            <a:r>
              <a:rPr lang="fa-IR" sz="2400">
                <a:latin typeface="Arial" panose="020B0604020202020204" pitchFamily="34" charset="0"/>
              </a:rPr>
              <a:t>مانده   35.000</a:t>
            </a:r>
            <a:endParaRPr lang="en-US" sz="2400">
              <a:latin typeface="Arial" panose="020B0604020202020204" pitchFamily="34" charset="0"/>
            </a:endParaRPr>
          </a:p>
        </p:txBody>
      </p:sp>
      <p:sp>
        <p:nvSpPr>
          <p:cNvPr id="15" name="Text Box 32"/>
          <p:cNvSpPr txBox="1">
            <a:spLocks noChangeArrowheads="1"/>
          </p:cNvSpPr>
          <p:nvPr/>
        </p:nvSpPr>
        <p:spPr bwMode="auto">
          <a:xfrm>
            <a:off x="2987675" y="5876925"/>
            <a:ext cx="2449513"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rtl="0">
              <a:spcBef>
                <a:spcPct val="50000"/>
              </a:spcBef>
              <a:buClrTx/>
              <a:buFontTx/>
              <a:buNone/>
            </a:pPr>
            <a:r>
              <a:rPr lang="fa-IR" sz="2400">
                <a:latin typeface="Arial" panose="020B0604020202020204" pitchFamily="34" charset="0"/>
              </a:rPr>
              <a:t>مانده         30.000 </a:t>
            </a:r>
            <a:endParaRPr lang="en-US" sz="2400">
              <a:latin typeface="Arial" panose="020B0604020202020204" pitchFamily="34" charset="0"/>
            </a:endParaRPr>
          </a:p>
        </p:txBody>
      </p:sp>
      <p:sp>
        <p:nvSpPr>
          <p:cNvPr id="16" name="Line 33"/>
          <p:cNvSpPr>
            <a:spLocks noChangeShapeType="1"/>
          </p:cNvSpPr>
          <p:nvPr/>
        </p:nvSpPr>
        <p:spPr bwMode="auto">
          <a:xfrm flipH="1">
            <a:off x="1258888" y="6381750"/>
            <a:ext cx="3311525" cy="0"/>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17" name="AutoShape 35"/>
          <p:cNvSpPr>
            <a:spLocks noChangeArrowheads="1"/>
          </p:cNvSpPr>
          <p:nvPr/>
        </p:nvSpPr>
        <p:spPr bwMode="auto">
          <a:xfrm>
            <a:off x="3132138" y="5445125"/>
            <a:ext cx="2447925" cy="431800"/>
          </a:xfrm>
          <a:prstGeom prst="roundRect">
            <a:avLst>
              <a:gd name="adj" fmla="val 16667"/>
            </a:avLst>
          </a:prstGeom>
          <a:noFill/>
          <a:ln w="12700">
            <a:solidFill>
              <a:srgbClr val="FFFF00"/>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rtl="0">
              <a:buClrTx/>
              <a:buFontTx/>
              <a:buNone/>
            </a:pPr>
            <a:r>
              <a:rPr lang="fa-IR" sz="2400" dirty="0">
                <a:solidFill>
                  <a:srgbClr val="FF0000"/>
                </a:solidFill>
                <a:latin typeface="Arial" panose="020B0604020202020204" pitchFamily="34" charset="0"/>
              </a:rPr>
              <a:t>درآمد  فروش   5.000</a:t>
            </a:r>
            <a:endParaRPr lang="en-US" sz="2400" dirty="0">
              <a:solidFill>
                <a:srgbClr val="FF0000"/>
              </a:solidFill>
              <a:latin typeface="Arial" panose="020B0604020202020204" pitchFamily="34" charset="0"/>
            </a:endParaRPr>
          </a:p>
        </p:txBody>
      </p:sp>
      <p:sp>
        <p:nvSpPr>
          <p:cNvPr id="18" name="AutoShape 36"/>
          <p:cNvSpPr>
            <a:spLocks noChangeArrowheads="1"/>
          </p:cNvSpPr>
          <p:nvPr/>
        </p:nvSpPr>
        <p:spPr bwMode="auto">
          <a:xfrm>
            <a:off x="6156325" y="1700213"/>
            <a:ext cx="2735263" cy="935037"/>
          </a:xfrm>
          <a:prstGeom prst="wedgeRoundRectCallout">
            <a:avLst>
              <a:gd name="adj1" fmla="val -54819"/>
              <a:gd name="adj2" fmla="val 104157"/>
              <a:gd name="adj3" fmla="val 16667"/>
            </a:avLst>
          </a:prstGeom>
          <a:solidFill>
            <a:srgbClr val="FFFF00"/>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algn="ctr" rtl="0">
              <a:buClrTx/>
              <a:buFontTx/>
              <a:buNone/>
            </a:pPr>
            <a:r>
              <a:rPr lang="fa-IR" sz="2400">
                <a:solidFill>
                  <a:srgbClr val="000099"/>
                </a:solidFill>
                <a:latin typeface="Arial" panose="020B0604020202020204" pitchFamily="34" charset="0"/>
              </a:rPr>
              <a:t>محاسبه فروش نسیه :</a:t>
            </a:r>
            <a:endParaRPr lang="en-US" sz="2400">
              <a:solidFill>
                <a:srgbClr val="000099"/>
              </a:solidFill>
              <a:latin typeface="Arial" panose="020B0604020202020204" pitchFamily="34" charset="0"/>
            </a:endParaRPr>
          </a:p>
        </p:txBody>
      </p:sp>
      <p:sp>
        <p:nvSpPr>
          <p:cNvPr id="19" name="AutoShape 37"/>
          <p:cNvSpPr>
            <a:spLocks noChangeArrowheads="1"/>
          </p:cNvSpPr>
          <p:nvPr/>
        </p:nvSpPr>
        <p:spPr bwMode="auto">
          <a:xfrm>
            <a:off x="6084888" y="4508500"/>
            <a:ext cx="2735262" cy="935038"/>
          </a:xfrm>
          <a:prstGeom prst="wedgeRoundRectCallout">
            <a:avLst>
              <a:gd name="adj1" fmla="val -57662"/>
              <a:gd name="adj2" fmla="val 79542"/>
              <a:gd name="adj3" fmla="val 16667"/>
            </a:avLst>
          </a:prstGeom>
          <a:solidFill>
            <a:srgbClr val="FFFF00"/>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algn="ctr" rtl="0">
              <a:buClrTx/>
              <a:buFontTx/>
              <a:buNone/>
            </a:pPr>
            <a:r>
              <a:rPr lang="fa-IR" sz="2400">
                <a:solidFill>
                  <a:srgbClr val="000099"/>
                </a:solidFill>
                <a:latin typeface="Arial" panose="020B0604020202020204" pitchFamily="34" charset="0"/>
              </a:rPr>
              <a:t>محاسبه درآمد حاصل از انقضای پیش دریافت:</a:t>
            </a:r>
            <a:endParaRPr lang="en-US" sz="2400">
              <a:solidFill>
                <a:srgbClr val="000099"/>
              </a:solidFill>
              <a:latin typeface="Arial" panose="020B0604020202020204" pitchFamily="34" charset="0"/>
            </a:endParaRPr>
          </a:p>
        </p:txBody>
      </p:sp>
      <p:sp>
        <p:nvSpPr>
          <p:cNvPr id="20" name="Text Box 38"/>
          <p:cNvSpPr txBox="1">
            <a:spLocks noChangeArrowheads="1"/>
          </p:cNvSpPr>
          <p:nvPr/>
        </p:nvSpPr>
        <p:spPr bwMode="auto">
          <a:xfrm>
            <a:off x="2987675" y="2205038"/>
            <a:ext cx="2592388"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rtl="0">
              <a:spcBef>
                <a:spcPct val="50000"/>
              </a:spcBef>
              <a:buClrTx/>
              <a:buFontTx/>
              <a:buNone/>
            </a:pPr>
            <a:r>
              <a:rPr lang="fa-IR" sz="2400">
                <a:latin typeface="Arial" panose="020B0604020202020204" pitchFamily="34" charset="0"/>
              </a:rPr>
              <a:t>مانده  180.000</a:t>
            </a:r>
            <a:endParaRPr lang="en-US" sz="2400">
              <a:latin typeface="Arial" panose="020B0604020202020204" pitchFamily="34" charset="0"/>
            </a:endParaRPr>
          </a:p>
        </p:txBody>
      </p:sp>
      <p:sp>
        <p:nvSpPr>
          <p:cNvPr id="21" name="Text Box 50"/>
          <p:cNvSpPr txBox="1">
            <a:spLocks noChangeArrowheads="1"/>
          </p:cNvSpPr>
          <p:nvPr/>
        </p:nvSpPr>
        <p:spPr bwMode="auto">
          <a:xfrm>
            <a:off x="2916238" y="4292600"/>
            <a:ext cx="2844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rtl="0">
              <a:spcBef>
                <a:spcPct val="50000"/>
              </a:spcBef>
              <a:buClrTx/>
              <a:buFontTx/>
              <a:buNone/>
            </a:pPr>
            <a:r>
              <a:rPr lang="fa-IR" sz="2400">
                <a:latin typeface="Arial" panose="020B0604020202020204" pitchFamily="34" charset="0"/>
              </a:rPr>
              <a:t>مانده پایان    120.000  </a:t>
            </a:r>
            <a:endParaRPr lang="en-US" sz="2400">
              <a:latin typeface="Arial" panose="020B0604020202020204" pitchFamily="34" charset="0"/>
            </a:endParaRPr>
          </a:p>
        </p:txBody>
      </p:sp>
      <p:sp>
        <p:nvSpPr>
          <p:cNvPr id="22" name="Text Box 51"/>
          <p:cNvSpPr txBox="1">
            <a:spLocks noChangeArrowheads="1"/>
          </p:cNvSpPr>
          <p:nvPr/>
        </p:nvSpPr>
        <p:spPr bwMode="auto">
          <a:xfrm>
            <a:off x="323850" y="6400800"/>
            <a:ext cx="2449513"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rtl="0">
              <a:spcBef>
                <a:spcPct val="50000"/>
              </a:spcBef>
              <a:buClrTx/>
              <a:buFontTx/>
              <a:buNone/>
            </a:pPr>
            <a:r>
              <a:rPr lang="fa-IR" sz="2400">
                <a:latin typeface="Arial" panose="020B0604020202020204" pitchFamily="34" charset="0"/>
              </a:rPr>
              <a:t>مانده         30.000 </a:t>
            </a:r>
            <a:endParaRPr lang="en-US" sz="2400">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entr" presetSubtype="0" fill="hold" grpId="0" nodeType="after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250" autoRev="1" fill="hold">
                                          <p:stCondLst>
                                            <p:cond delay="0"/>
                                          </p:stCondLst>
                                        </p:cTn>
                                        <p:tgtEl>
                                          <p:spTgt spid="2"/>
                                        </p:tgtEl>
                                        <p:attrNameLst>
                                          <p:attrName>ppt_w</p:attrName>
                                        </p:attrNameLst>
                                      </p:cBhvr>
                                    </p:anim>
                                    <p:anim by="(#ppt_w*0.50)" calcmode="lin" valueType="num">
                                      <p:cBhvr>
                                        <p:cTn id="8" dur="250" decel="50000" autoRev="1" fill="hold">
                                          <p:stCondLst>
                                            <p:cond delay="0"/>
                                          </p:stCondLst>
                                        </p:cTn>
                                        <p:tgtEl>
                                          <p:spTgt spid="2"/>
                                        </p:tgtEl>
                                        <p:attrNameLst>
                                          <p:attrName>ppt_x</p:attrName>
                                        </p:attrNameLst>
                                      </p:cBhvr>
                                    </p:anim>
                                    <p:anim from="(-#ppt_h/2)" to="(#ppt_y)" calcmode="lin" valueType="num">
                                      <p:cBhvr>
                                        <p:cTn id="9" dur="500" fill="hold">
                                          <p:stCondLst>
                                            <p:cond delay="0"/>
                                          </p:stCondLst>
                                        </p:cTn>
                                        <p:tgtEl>
                                          <p:spTgt spid="2"/>
                                        </p:tgtEl>
                                        <p:attrNameLst>
                                          <p:attrName>ppt_y</p:attrName>
                                        </p:attrNameLst>
                                      </p:cBhvr>
                                    </p:anim>
                                    <p:animRot by="21600000">
                                      <p:cBhvr>
                                        <p:cTn id="10" dur="500" fill="hold">
                                          <p:stCondLst>
                                            <p:cond delay="0"/>
                                          </p:stCondLst>
                                        </p:cTn>
                                        <p:tgtEl>
                                          <p:spTgt spid="2"/>
                                        </p:tgtEl>
                                        <p:attrNameLst>
                                          <p:attrName>r</p:attrName>
                                        </p:attrNameLst>
                                      </p:cBhvr>
                                    </p:animRot>
                                  </p:childTnLst>
                                </p:cTn>
                              </p:par>
                            </p:childTnLst>
                          </p:cTn>
                        </p:par>
                        <p:par>
                          <p:cTn id="11" fill="hold">
                            <p:stCondLst>
                              <p:cond delay="1450"/>
                            </p:stCondLst>
                            <p:childTnLst>
                              <p:par>
                                <p:cTn id="12" presetID="14" presetClass="entr" presetSubtype="10" fill="hold" grpId="0" nodeType="afterEffect">
                                  <p:stCondLst>
                                    <p:cond delay="0"/>
                                  </p:stCondLst>
                                  <p:childTnLst>
                                    <p:set>
                                      <p:cBhvr>
                                        <p:cTn id="13" dur="1" fill="hold">
                                          <p:stCondLst>
                                            <p:cond delay="0"/>
                                          </p:stCondLst>
                                        </p:cTn>
                                        <p:tgtEl>
                                          <p:spTgt spid="18"/>
                                        </p:tgtEl>
                                        <p:attrNameLst>
                                          <p:attrName>style.visibility</p:attrName>
                                        </p:attrNameLst>
                                      </p:cBhvr>
                                      <p:to>
                                        <p:strVal val="visible"/>
                                      </p:to>
                                    </p:set>
                                    <p:animEffect transition="in" filter="randombar(horizontal)">
                                      <p:cBhvr>
                                        <p:cTn id="14" dur="500"/>
                                        <p:tgtEl>
                                          <p:spTgt spid="18"/>
                                        </p:tgtEl>
                                      </p:cBhvr>
                                    </p:animEffect>
                                  </p:childTnLst>
                                </p:cTn>
                              </p:par>
                            </p:childTnLst>
                          </p:cTn>
                        </p:par>
                        <p:par>
                          <p:cTn id="15" fill="hold">
                            <p:stCondLst>
                              <p:cond delay="1950"/>
                            </p:stCondLst>
                            <p:childTnLst>
                              <p:par>
                                <p:cTn id="16" presetID="8" presetClass="entr" presetSubtype="16" fill="hold" grpId="0" nodeType="after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diamond(in)">
                                      <p:cBhvr>
                                        <p:cTn id="18" dur="1000"/>
                                        <p:tgtEl>
                                          <p:spTgt spid="8"/>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dissolve">
                                      <p:cBhvr>
                                        <p:cTn id="21" dur="500"/>
                                        <p:tgtEl>
                                          <p:spTgt spid="3"/>
                                        </p:tgtEl>
                                      </p:cBhvr>
                                    </p:animEffect>
                                  </p:childTnLst>
                                </p:cTn>
                              </p:par>
                            </p:childTnLst>
                          </p:cTn>
                        </p:par>
                        <p:par>
                          <p:cTn id="22" fill="hold">
                            <p:stCondLst>
                              <p:cond delay="2950"/>
                            </p:stCondLst>
                            <p:childTnLst>
                              <p:par>
                                <p:cTn id="23" presetID="49" presetClass="entr" presetSubtype="0" decel="100000" fill="hold" grpId="0" nodeType="after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p:cTn id="25" dur="500" fill="hold"/>
                                        <p:tgtEl>
                                          <p:spTgt spid="4"/>
                                        </p:tgtEl>
                                        <p:attrNameLst>
                                          <p:attrName>ppt_w</p:attrName>
                                        </p:attrNameLst>
                                      </p:cBhvr>
                                      <p:tavLst>
                                        <p:tav tm="0">
                                          <p:val>
                                            <p:fltVal val="0"/>
                                          </p:val>
                                        </p:tav>
                                        <p:tav tm="100000">
                                          <p:val>
                                            <p:strVal val="#ppt_w"/>
                                          </p:val>
                                        </p:tav>
                                      </p:tavLst>
                                    </p:anim>
                                    <p:anim calcmode="lin" valueType="num">
                                      <p:cBhvr>
                                        <p:cTn id="26" dur="500" fill="hold"/>
                                        <p:tgtEl>
                                          <p:spTgt spid="4"/>
                                        </p:tgtEl>
                                        <p:attrNameLst>
                                          <p:attrName>ppt_h</p:attrName>
                                        </p:attrNameLst>
                                      </p:cBhvr>
                                      <p:tavLst>
                                        <p:tav tm="0">
                                          <p:val>
                                            <p:fltVal val="0"/>
                                          </p:val>
                                        </p:tav>
                                        <p:tav tm="100000">
                                          <p:val>
                                            <p:strVal val="#ppt_h"/>
                                          </p:val>
                                        </p:tav>
                                      </p:tavLst>
                                    </p:anim>
                                    <p:anim calcmode="lin" valueType="num">
                                      <p:cBhvr>
                                        <p:cTn id="27" dur="500" fill="hold"/>
                                        <p:tgtEl>
                                          <p:spTgt spid="4"/>
                                        </p:tgtEl>
                                        <p:attrNameLst>
                                          <p:attrName>style.rotation</p:attrName>
                                        </p:attrNameLst>
                                      </p:cBhvr>
                                      <p:tavLst>
                                        <p:tav tm="0">
                                          <p:val>
                                            <p:fltVal val="360"/>
                                          </p:val>
                                        </p:tav>
                                        <p:tav tm="100000">
                                          <p:val>
                                            <p:fltVal val="0"/>
                                          </p:val>
                                        </p:tav>
                                      </p:tavLst>
                                    </p:anim>
                                    <p:animEffect transition="in" filter="fade">
                                      <p:cBhvr>
                                        <p:cTn id="28" dur="500"/>
                                        <p:tgtEl>
                                          <p:spTgt spid="4"/>
                                        </p:tgtEl>
                                      </p:cBhvr>
                                    </p:animEffect>
                                  </p:childTnLst>
                                </p:cTn>
                              </p:par>
                              <p:par>
                                <p:cTn id="29" presetID="23" presetClass="entr" presetSubtype="16" fill="hold" grpId="0" nodeType="withEffect">
                                  <p:stCondLst>
                                    <p:cond delay="0"/>
                                  </p:stCondLst>
                                  <p:childTnLst>
                                    <p:set>
                                      <p:cBhvr>
                                        <p:cTn id="30" dur="1" fill="hold">
                                          <p:stCondLst>
                                            <p:cond delay="0"/>
                                          </p:stCondLst>
                                        </p:cTn>
                                        <p:tgtEl>
                                          <p:spTgt spid="20"/>
                                        </p:tgtEl>
                                        <p:attrNameLst>
                                          <p:attrName>style.visibility</p:attrName>
                                        </p:attrNameLst>
                                      </p:cBhvr>
                                      <p:to>
                                        <p:strVal val="visible"/>
                                      </p:to>
                                    </p:set>
                                    <p:anim calcmode="lin" valueType="num">
                                      <p:cBhvr>
                                        <p:cTn id="31" dur="500" fill="hold"/>
                                        <p:tgtEl>
                                          <p:spTgt spid="20"/>
                                        </p:tgtEl>
                                        <p:attrNameLst>
                                          <p:attrName>ppt_w</p:attrName>
                                        </p:attrNameLst>
                                      </p:cBhvr>
                                      <p:tavLst>
                                        <p:tav tm="0">
                                          <p:val>
                                            <p:fltVal val="0"/>
                                          </p:val>
                                        </p:tav>
                                        <p:tav tm="100000">
                                          <p:val>
                                            <p:strVal val="#ppt_w"/>
                                          </p:val>
                                        </p:tav>
                                      </p:tavLst>
                                    </p:anim>
                                    <p:anim calcmode="lin" valueType="num">
                                      <p:cBhvr>
                                        <p:cTn id="32" dur="500" fill="hold"/>
                                        <p:tgtEl>
                                          <p:spTgt spid="20"/>
                                        </p:tgtEl>
                                        <p:attrNameLst>
                                          <p:attrName>ppt_h</p:attrName>
                                        </p:attrNameLst>
                                      </p:cBhvr>
                                      <p:tavLst>
                                        <p:tav tm="0">
                                          <p:val>
                                            <p:fltVal val="0"/>
                                          </p:val>
                                        </p:tav>
                                        <p:tav tm="100000">
                                          <p:val>
                                            <p:strVal val="#ppt_h"/>
                                          </p:val>
                                        </p:tav>
                                      </p:tavLst>
                                    </p:anim>
                                  </p:childTnLst>
                                </p:cTn>
                              </p:par>
                              <p:par>
                                <p:cTn id="33" presetID="23" presetClass="entr" presetSubtype="16" fill="hold" grpId="0" nodeType="withEffect">
                                  <p:stCondLst>
                                    <p:cond delay="0"/>
                                  </p:stCondLst>
                                  <p:childTnLst>
                                    <p:set>
                                      <p:cBhvr>
                                        <p:cTn id="34" dur="1" fill="hold">
                                          <p:stCondLst>
                                            <p:cond delay="0"/>
                                          </p:stCondLst>
                                        </p:cTn>
                                        <p:tgtEl>
                                          <p:spTgt spid="5"/>
                                        </p:tgtEl>
                                        <p:attrNameLst>
                                          <p:attrName>style.visibility</p:attrName>
                                        </p:attrNameLst>
                                      </p:cBhvr>
                                      <p:to>
                                        <p:strVal val="visible"/>
                                      </p:to>
                                    </p:set>
                                    <p:anim calcmode="lin" valueType="num">
                                      <p:cBhvr>
                                        <p:cTn id="35" dur="500" fill="hold"/>
                                        <p:tgtEl>
                                          <p:spTgt spid="5"/>
                                        </p:tgtEl>
                                        <p:attrNameLst>
                                          <p:attrName>ppt_w</p:attrName>
                                        </p:attrNameLst>
                                      </p:cBhvr>
                                      <p:tavLst>
                                        <p:tav tm="0">
                                          <p:val>
                                            <p:fltVal val="0"/>
                                          </p:val>
                                        </p:tav>
                                        <p:tav tm="100000">
                                          <p:val>
                                            <p:strVal val="#ppt_w"/>
                                          </p:val>
                                        </p:tav>
                                      </p:tavLst>
                                    </p:anim>
                                    <p:anim calcmode="lin" valueType="num">
                                      <p:cBhvr>
                                        <p:cTn id="36" dur="500" fill="hold"/>
                                        <p:tgtEl>
                                          <p:spTgt spid="5"/>
                                        </p:tgtEl>
                                        <p:attrNameLst>
                                          <p:attrName>ppt_h</p:attrName>
                                        </p:attrNameLst>
                                      </p:cBhvr>
                                      <p:tavLst>
                                        <p:tav tm="0">
                                          <p:val>
                                            <p:fltVal val="0"/>
                                          </p:val>
                                        </p:tav>
                                        <p:tav tm="100000">
                                          <p:val>
                                            <p:strVal val="#ppt_h"/>
                                          </p:val>
                                        </p:tav>
                                      </p:tavLst>
                                    </p:anim>
                                  </p:childTnLst>
                                </p:cTn>
                              </p:par>
                              <p:par>
                                <p:cTn id="37" presetID="23" presetClass="entr" presetSubtype="16" fill="hold" grpId="0" nodeType="withEffect">
                                  <p:stCondLst>
                                    <p:cond delay="0"/>
                                  </p:stCondLst>
                                  <p:childTnLst>
                                    <p:set>
                                      <p:cBhvr>
                                        <p:cTn id="38" dur="1" fill="hold">
                                          <p:stCondLst>
                                            <p:cond delay="0"/>
                                          </p:stCondLst>
                                        </p:cTn>
                                        <p:tgtEl>
                                          <p:spTgt spid="6"/>
                                        </p:tgtEl>
                                        <p:attrNameLst>
                                          <p:attrName>style.visibility</p:attrName>
                                        </p:attrNameLst>
                                      </p:cBhvr>
                                      <p:to>
                                        <p:strVal val="visible"/>
                                      </p:to>
                                    </p:set>
                                    <p:anim calcmode="lin" valueType="num">
                                      <p:cBhvr>
                                        <p:cTn id="39" dur="500" fill="hold"/>
                                        <p:tgtEl>
                                          <p:spTgt spid="6"/>
                                        </p:tgtEl>
                                        <p:attrNameLst>
                                          <p:attrName>ppt_w</p:attrName>
                                        </p:attrNameLst>
                                      </p:cBhvr>
                                      <p:tavLst>
                                        <p:tav tm="0">
                                          <p:val>
                                            <p:fltVal val="0"/>
                                          </p:val>
                                        </p:tav>
                                        <p:tav tm="100000">
                                          <p:val>
                                            <p:strVal val="#ppt_w"/>
                                          </p:val>
                                        </p:tav>
                                      </p:tavLst>
                                    </p:anim>
                                    <p:anim calcmode="lin" valueType="num">
                                      <p:cBhvr>
                                        <p:cTn id="40" dur="500" fill="hold"/>
                                        <p:tgtEl>
                                          <p:spTgt spid="6"/>
                                        </p:tgtEl>
                                        <p:attrNameLst>
                                          <p:attrName>ppt_h</p:attrName>
                                        </p:attrNameLst>
                                      </p:cBhvr>
                                      <p:tavLst>
                                        <p:tav tm="0">
                                          <p:val>
                                            <p:fltVal val="0"/>
                                          </p:val>
                                        </p:tav>
                                        <p:tav tm="100000">
                                          <p:val>
                                            <p:strVal val="#ppt_h"/>
                                          </p:val>
                                        </p:tav>
                                      </p:tavLst>
                                    </p:anim>
                                  </p:childTnLst>
                                </p:cTn>
                              </p:par>
                              <p:par>
                                <p:cTn id="41" presetID="29" presetClass="entr" presetSubtype="0" fill="hold" grpId="0" nodeType="with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p:cTn id="43" dur="1000" fill="hold"/>
                                        <p:tgtEl>
                                          <p:spTgt spid="9"/>
                                        </p:tgtEl>
                                        <p:attrNameLst>
                                          <p:attrName>ppt_x</p:attrName>
                                        </p:attrNameLst>
                                      </p:cBhvr>
                                      <p:tavLst>
                                        <p:tav tm="0">
                                          <p:val>
                                            <p:strVal val="#ppt_x-.2"/>
                                          </p:val>
                                        </p:tav>
                                        <p:tav tm="100000">
                                          <p:val>
                                            <p:strVal val="#ppt_x"/>
                                          </p:val>
                                        </p:tav>
                                      </p:tavLst>
                                    </p:anim>
                                    <p:anim calcmode="lin" valueType="num">
                                      <p:cBhvr>
                                        <p:cTn id="44" dur="1000" fill="hold"/>
                                        <p:tgtEl>
                                          <p:spTgt spid="9"/>
                                        </p:tgtEl>
                                        <p:attrNameLst>
                                          <p:attrName>ppt_y</p:attrName>
                                        </p:attrNameLst>
                                      </p:cBhvr>
                                      <p:tavLst>
                                        <p:tav tm="0">
                                          <p:val>
                                            <p:strVal val="#ppt_y"/>
                                          </p:val>
                                        </p:tav>
                                        <p:tav tm="100000">
                                          <p:val>
                                            <p:strVal val="#ppt_y"/>
                                          </p:val>
                                        </p:tav>
                                      </p:tavLst>
                                    </p:anim>
                                    <p:animEffect transition="in" filter="wipe(right)" prLst="gradientSize: 0.1">
                                      <p:cBhvr>
                                        <p:cTn id="45" dur="1000"/>
                                        <p:tgtEl>
                                          <p:spTgt spid="9"/>
                                        </p:tgtEl>
                                      </p:cBhvr>
                                    </p:animEffect>
                                  </p:childTnLst>
                                </p:cTn>
                              </p:par>
                              <p:par>
                                <p:cTn id="46" presetID="23" presetClass="entr" presetSubtype="16" fill="hold" grpId="0" nodeType="withEffect">
                                  <p:stCondLst>
                                    <p:cond delay="0"/>
                                  </p:stCondLst>
                                  <p:childTnLst>
                                    <p:set>
                                      <p:cBhvr>
                                        <p:cTn id="47" dur="1" fill="hold">
                                          <p:stCondLst>
                                            <p:cond delay="0"/>
                                          </p:stCondLst>
                                        </p:cTn>
                                        <p:tgtEl>
                                          <p:spTgt spid="10"/>
                                        </p:tgtEl>
                                        <p:attrNameLst>
                                          <p:attrName>style.visibility</p:attrName>
                                        </p:attrNameLst>
                                      </p:cBhvr>
                                      <p:to>
                                        <p:strVal val="visible"/>
                                      </p:to>
                                    </p:set>
                                    <p:anim calcmode="lin" valueType="num">
                                      <p:cBhvr>
                                        <p:cTn id="48" dur="500" fill="hold"/>
                                        <p:tgtEl>
                                          <p:spTgt spid="10"/>
                                        </p:tgtEl>
                                        <p:attrNameLst>
                                          <p:attrName>ppt_w</p:attrName>
                                        </p:attrNameLst>
                                      </p:cBhvr>
                                      <p:tavLst>
                                        <p:tav tm="0">
                                          <p:val>
                                            <p:fltVal val="0"/>
                                          </p:val>
                                        </p:tav>
                                        <p:tav tm="100000">
                                          <p:val>
                                            <p:strVal val="#ppt_w"/>
                                          </p:val>
                                        </p:tav>
                                      </p:tavLst>
                                    </p:anim>
                                    <p:anim calcmode="lin" valueType="num">
                                      <p:cBhvr>
                                        <p:cTn id="49" dur="500" fill="hold"/>
                                        <p:tgtEl>
                                          <p:spTgt spid="10"/>
                                        </p:tgtEl>
                                        <p:attrNameLst>
                                          <p:attrName>ppt_h</p:attrName>
                                        </p:attrNameLst>
                                      </p:cBhvr>
                                      <p:tavLst>
                                        <p:tav tm="0">
                                          <p:val>
                                            <p:fltVal val="0"/>
                                          </p:val>
                                        </p:tav>
                                        <p:tav tm="100000">
                                          <p:val>
                                            <p:strVal val="#ppt_h"/>
                                          </p:val>
                                        </p:tav>
                                      </p:tavLst>
                                    </p:anim>
                                  </p:childTnLst>
                                </p:cTn>
                              </p:par>
                              <p:par>
                                <p:cTn id="50" presetID="23" presetClass="entr" presetSubtype="16" fill="hold" grpId="0" nodeType="withEffect">
                                  <p:stCondLst>
                                    <p:cond delay="0"/>
                                  </p:stCondLst>
                                  <p:childTnLst>
                                    <p:set>
                                      <p:cBhvr>
                                        <p:cTn id="51" dur="1" fill="hold">
                                          <p:stCondLst>
                                            <p:cond delay="0"/>
                                          </p:stCondLst>
                                        </p:cTn>
                                        <p:tgtEl>
                                          <p:spTgt spid="21"/>
                                        </p:tgtEl>
                                        <p:attrNameLst>
                                          <p:attrName>style.visibility</p:attrName>
                                        </p:attrNameLst>
                                      </p:cBhvr>
                                      <p:to>
                                        <p:strVal val="visible"/>
                                      </p:to>
                                    </p:set>
                                    <p:anim calcmode="lin" valueType="num">
                                      <p:cBhvr>
                                        <p:cTn id="52" dur="500" fill="hold"/>
                                        <p:tgtEl>
                                          <p:spTgt spid="21"/>
                                        </p:tgtEl>
                                        <p:attrNameLst>
                                          <p:attrName>ppt_w</p:attrName>
                                        </p:attrNameLst>
                                      </p:cBhvr>
                                      <p:tavLst>
                                        <p:tav tm="0">
                                          <p:val>
                                            <p:fltVal val="0"/>
                                          </p:val>
                                        </p:tav>
                                        <p:tav tm="100000">
                                          <p:val>
                                            <p:strVal val="#ppt_w"/>
                                          </p:val>
                                        </p:tav>
                                      </p:tavLst>
                                    </p:anim>
                                    <p:anim calcmode="lin" valueType="num">
                                      <p:cBhvr>
                                        <p:cTn id="53" dur="500" fill="hold"/>
                                        <p:tgtEl>
                                          <p:spTgt spid="21"/>
                                        </p:tgtEl>
                                        <p:attrNameLst>
                                          <p:attrName>ppt_h</p:attrName>
                                        </p:attrNameLst>
                                      </p:cBhvr>
                                      <p:tavLst>
                                        <p:tav tm="0">
                                          <p:val>
                                            <p:fltVal val="0"/>
                                          </p:val>
                                        </p:tav>
                                        <p:tav tm="100000">
                                          <p:val>
                                            <p:strVal val="#ppt_h"/>
                                          </p:val>
                                        </p:tav>
                                      </p:tavLst>
                                    </p:anim>
                                  </p:childTnLst>
                                </p:cTn>
                              </p:par>
                            </p:childTnLst>
                          </p:cTn>
                        </p:par>
                      </p:childTnLst>
                    </p:cTn>
                  </p:par>
                  <p:par>
                    <p:cTn id="54" fill="hold">
                      <p:stCondLst>
                        <p:cond delay="indefinite"/>
                      </p:stCondLst>
                      <p:childTnLst>
                        <p:par>
                          <p:cTn id="55" fill="hold">
                            <p:stCondLst>
                              <p:cond delay="0"/>
                            </p:stCondLst>
                            <p:childTnLst>
                              <p:par>
                                <p:cTn id="56" presetID="29" presetClass="entr" presetSubtype="0" fill="hold" grpId="0" nodeType="clickEffect">
                                  <p:stCondLst>
                                    <p:cond delay="0"/>
                                  </p:stCondLst>
                                  <p:childTnLst>
                                    <p:set>
                                      <p:cBhvr>
                                        <p:cTn id="57" dur="1" fill="hold">
                                          <p:stCondLst>
                                            <p:cond delay="0"/>
                                          </p:stCondLst>
                                        </p:cTn>
                                        <p:tgtEl>
                                          <p:spTgt spid="7"/>
                                        </p:tgtEl>
                                        <p:attrNameLst>
                                          <p:attrName>style.visibility</p:attrName>
                                        </p:attrNameLst>
                                      </p:cBhvr>
                                      <p:to>
                                        <p:strVal val="visible"/>
                                      </p:to>
                                    </p:set>
                                    <p:anim calcmode="lin" valueType="num">
                                      <p:cBhvr>
                                        <p:cTn id="58" dur="1000" fill="hold"/>
                                        <p:tgtEl>
                                          <p:spTgt spid="7"/>
                                        </p:tgtEl>
                                        <p:attrNameLst>
                                          <p:attrName>ppt_x</p:attrName>
                                        </p:attrNameLst>
                                      </p:cBhvr>
                                      <p:tavLst>
                                        <p:tav tm="0">
                                          <p:val>
                                            <p:strVal val="#ppt_x-.2"/>
                                          </p:val>
                                        </p:tav>
                                        <p:tav tm="100000">
                                          <p:val>
                                            <p:strVal val="#ppt_x"/>
                                          </p:val>
                                        </p:tav>
                                      </p:tavLst>
                                    </p:anim>
                                    <p:anim calcmode="lin" valueType="num">
                                      <p:cBhvr>
                                        <p:cTn id="59" dur="1000" fill="hold"/>
                                        <p:tgtEl>
                                          <p:spTgt spid="7"/>
                                        </p:tgtEl>
                                        <p:attrNameLst>
                                          <p:attrName>ppt_y</p:attrName>
                                        </p:attrNameLst>
                                      </p:cBhvr>
                                      <p:tavLst>
                                        <p:tav tm="0">
                                          <p:val>
                                            <p:strVal val="#ppt_y"/>
                                          </p:val>
                                        </p:tav>
                                        <p:tav tm="100000">
                                          <p:val>
                                            <p:strVal val="#ppt_y"/>
                                          </p:val>
                                        </p:tav>
                                      </p:tavLst>
                                    </p:anim>
                                    <p:animEffect transition="in" filter="wipe(right)" prLst="gradientSize: 0.1">
                                      <p:cBhvr>
                                        <p:cTn id="60" dur="1000"/>
                                        <p:tgtEl>
                                          <p:spTgt spid="7"/>
                                        </p:tgtEl>
                                      </p:cBhvr>
                                    </p:animEffect>
                                  </p:childTnLst>
                                </p:cTn>
                              </p:par>
                            </p:childTnLst>
                          </p:cTn>
                        </p:par>
                      </p:childTnLst>
                    </p:cTn>
                  </p:par>
                  <p:par>
                    <p:cTn id="61" fill="hold">
                      <p:stCondLst>
                        <p:cond delay="indefinite"/>
                      </p:stCondLst>
                      <p:childTnLst>
                        <p:par>
                          <p:cTn id="62" fill="hold">
                            <p:stCondLst>
                              <p:cond delay="0"/>
                            </p:stCondLst>
                            <p:childTnLst>
                              <p:par>
                                <p:cTn id="63" presetID="29" presetClass="entr" presetSubtype="0" fill="hold" grpId="0" nodeType="clickEffect">
                                  <p:stCondLst>
                                    <p:cond delay="0"/>
                                  </p:stCondLst>
                                  <p:childTnLst>
                                    <p:set>
                                      <p:cBhvr>
                                        <p:cTn id="64" dur="1" fill="hold">
                                          <p:stCondLst>
                                            <p:cond delay="0"/>
                                          </p:stCondLst>
                                        </p:cTn>
                                        <p:tgtEl>
                                          <p:spTgt spid="19"/>
                                        </p:tgtEl>
                                        <p:attrNameLst>
                                          <p:attrName>style.visibility</p:attrName>
                                        </p:attrNameLst>
                                      </p:cBhvr>
                                      <p:to>
                                        <p:strVal val="visible"/>
                                      </p:to>
                                    </p:set>
                                    <p:anim calcmode="lin" valueType="num">
                                      <p:cBhvr>
                                        <p:cTn id="65" dur="1000" fill="hold"/>
                                        <p:tgtEl>
                                          <p:spTgt spid="19"/>
                                        </p:tgtEl>
                                        <p:attrNameLst>
                                          <p:attrName>ppt_x</p:attrName>
                                        </p:attrNameLst>
                                      </p:cBhvr>
                                      <p:tavLst>
                                        <p:tav tm="0">
                                          <p:val>
                                            <p:strVal val="#ppt_x-.2"/>
                                          </p:val>
                                        </p:tav>
                                        <p:tav tm="100000">
                                          <p:val>
                                            <p:strVal val="#ppt_x"/>
                                          </p:val>
                                        </p:tav>
                                      </p:tavLst>
                                    </p:anim>
                                    <p:anim calcmode="lin" valueType="num">
                                      <p:cBhvr>
                                        <p:cTn id="66" dur="1000" fill="hold"/>
                                        <p:tgtEl>
                                          <p:spTgt spid="19"/>
                                        </p:tgtEl>
                                        <p:attrNameLst>
                                          <p:attrName>ppt_y</p:attrName>
                                        </p:attrNameLst>
                                      </p:cBhvr>
                                      <p:tavLst>
                                        <p:tav tm="0">
                                          <p:val>
                                            <p:strVal val="#ppt_y"/>
                                          </p:val>
                                        </p:tav>
                                        <p:tav tm="100000">
                                          <p:val>
                                            <p:strVal val="#ppt_y"/>
                                          </p:val>
                                        </p:tav>
                                      </p:tavLst>
                                    </p:anim>
                                    <p:animEffect transition="in" filter="wipe(right)" prLst="gradientSize: 0.1">
                                      <p:cBhvr>
                                        <p:cTn id="67" dur="1000"/>
                                        <p:tgtEl>
                                          <p:spTgt spid="19"/>
                                        </p:tgtEl>
                                      </p:cBhvr>
                                    </p:animEffect>
                                  </p:childTnLst>
                                </p:cTn>
                              </p:par>
                            </p:childTnLst>
                          </p:cTn>
                        </p:par>
                        <p:par>
                          <p:cTn id="68" fill="hold">
                            <p:stCondLst>
                              <p:cond delay="1000"/>
                            </p:stCondLst>
                            <p:childTnLst>
                              <p:par>
                                <p:cTn id="69" presetID="29" presetClass="entr" presetSubtype="0" fill="hold" grpId="0" nodeType="afterEffect">
                                  <p:stCondLst>
                                    <p:cond delay="0"/>
                                  </p:stCondLst>
                                  <p:childTnLst>
                                    <p:set>
                                      <p:cBhvr>
                                        <p:cTn id="70" dur="1" fill="hold">
                                          <p:stCondLst>
                                            <p:cond delay="0"/>
                                          </p:stCondLst>
                                        </p:cTn>
                                        <p:tgtEl>
                                          <p:spTgt spid="12"/>
                                        </p:tgtEl>
                                        <p:attrNameLst>
                                          <p:attrName>style.visibility</p:attrName>
                                        </p:attrNameLst>
                                      </p:cBhvr>
                                      <p:to>
                                        <p:strVal val="visible"/>
                                      </p:to>
                                    </p:set>
                                    <p:anim calcmode="lin" valueType="num">
                                      <p:cBhvr>
                                        <p:cTn id="71" dur="1000" fill="hold"/>
                                        <p:tgtEl>
                                          <p:spTgt spid="12"/>
                                        </p:tgtEl>
                                        <p:attrNameLst>
                                          <p:attrName>ppt_x</p:attrName>
                                        </p:attrNameLst>
                                      </p:cBhvr>
                                      <p:tavLst>
                                        <p:tav tm="0">
                                          <p:val>
                                            <p:strVal val="#ppt_x-.2"/>
                                          </p:val>
                                        </p:tav>
                                        <p:tav tm="100000">
                                          <p:val>
                                            <p:strVal val="#ppt_x"/>
                                          </p:val>
                                        </p:tav>
                                      </p:tavLst>
                                    </p:anim>
                                    <p:anim calcmode="lin" valueType="num">
                                      <p:cBhvr>
                                        <p:cTn id="72" dur="1000" fill="hold"/>
                                        <p:tgtEl>
                                          <p:spTgt spid="12"/>
                                        </p:tgtEl>
                                        <p:attrNameLst>
                                          <p:attrName>ppt_y</p:attrName>
                                        </p:attrNameLst>
                                      </p:cBhvr>
                                      <p:tavLst>
                                        <p:tav tm="0">
                                          <p:val>
                                            <p:strVal val="#ppt_y"/>
                                          </p:val>
                                        </p:tav>
                                        <p:tav tm="100000">
                                          <p:val>
                                            <p:strVal val="#ppt_y"/>
                                          </p:val>
                                        </p:tav>
                                      </p:tavLst>
                                    </p:anim>
                                    <p:animEffect transition="in" filter="wipe(right)" prLst="gradientSize: 0.1">
                                      <p:cBhvr>
                                        <p:cTn id="73" dur="1000"/>
                                        <p:tgtEl>
                                          <p:spTgt spid="12"/>
                                        </p:tgtEl>
                                      </p:cBhvr>
                                    </p:animEffect>
                                  </p:childTnLst>
                                </p:cTn>
                              </p:par>
                            </p:childTnLst>
                          </p:cTn>
                        </p:par>
                        <p:par>
                          <p:cTn id="74" fill="hold">
                            <p:stCondLst>
                              <p:cond delay="2000"/>
                            </p:stCondLst>
                            <p:childTnLst>
                              <p:par>
                                <p:cTn id="75" presetID="29" presetClass="entr" presetSubtype="0" fill="hold" grpId="0" nodeType="afterEffect">
                                  <p:stCondLst>
                                    <p:cond delay="0"/>
                                  </p:stCondLst>
                                  <p:childTnLst>
                                    <p:set>
                                      <p:cBhvr>
                                        <p:cTn id="76" dur="1" fill="hold">
                                          <p:stCondLst>
                                            <p:cond delay="0"/>
                                          </p:stCondLst>
                                        </p:cTn>
                                        <p:tgtEl>
                                          <p:spTgt spid="11"/>
                                        </p:tgtEl>
                                        <p:attrNameLst>
                                          <p:attrName>style.visibility</p:attrName>
                                        </p:attrNameLst>
                                      </p:cBhvr>
                                      <p:to>
                                        <p:strVal val="visible"/>
                                      </p:to>
                                    </p:set>
                                    <p:anim calcmode="lin" valueType="num">
                                      <p:cBhvr>
                                        <p:cTn id="77" dur="1000" fill="hold"/>
                                        <p:tgtEl>
                                          <p:spTgt spid="11"/>
                                        </p:tgtEl>
                                        <p:attrNameLst>
                                          <p:attrName>ppt_x</p:attrName>
                                        </p:attrNameLst>
                                      </p:cBhvr>
                                      <p:tavLst>
                                        <p:tav tm="0">
                                          <p:val>
                                            <p:strVal val="#ppt_x-.2"/>
                                          </p:val>
                                        </p:tav>
                                        <p:tav tm="100000">
                                          <p:val>
                                            <p:strVal val="#ppt_x"/>
                                          </p:val>
                                        </p:tav>
                                      </p:tavLst>
                                    </p:anim>
                                    <p:anim calcmode="lin" valueType="num">
                                      <p:cBhvr>
                                        <p:cTn id="78" dur="1000" fill="hold"/>
                                        <p:tgtEl>
                                          <p:spTgt spid="11"/>
                                        </p:tgtEl>
                                        <p:attrNameLst>
                                          <p:attrName>ppt_y</p:attrName>
                                        </p:attrNameLst>
                                      </p:cBhvr>
                                      <p:tavLst>
                                        <p:tav tm="0">
                                          <p:val>
                                            <p:strVal val="#ppt_y"/>
                                          </p:val>
                                        </p:tav>
                                        <p:tav tm="100000">
                                          <p:val>
                                            <p:strVal val="#ppt_y"/>
                                          </p:val>
                                        </p:tav>
                                      </p:tavLst>
                                    </p:anim>
                                    <p:animEffect transition="in" filter="wipe(right)" prLst="gradientSize: 0.1">
                                      <p:cBhvr>
                                        <p:cTn id="79" dur="1000"/>
                                        <p:tgtEl>
                                          <p:spTgt spid="11"/>
                                        </p:tgtEl>
                                      </p:cBhvr>
                                    </p:animEffect>
                                  </p:childTnLst>
                                </p:cTn>
                              </p:par>
                              <p:par>
                                <p:cTn id="80" presetID="29" presetClass="entr" presetSubtype="0" fill="hold" grpId="0" nodeType="withEffect">
                                  <p:stCondLst>
                                    <p:cond delay="0"/>
                                  </p:stCondLst>
                                  <p:childTnLst>
                                    <p:set>
                                      <p:cBhvr>
                                        <p:cTn id="81" dur="1" fill="hold">
                                          <p:stCondLst>
                                            <p:cond delay="0"/>
                                          </p:stCondLst>
                                        </p:cTn>
                                        <p:tgtEl>
                                          <p:spTgt spid="13"/>
                                        </p:tgtEl>
                                        <p:attrNameLst>
                                          <p:attrName>style.visibility</p:attrName>
                                        </p:attrNameLst>
                                      </p:cBhvr>
                                      <p:to>
                                        <p:strVal val="visible"/>
                                      </p:to>
                                    </p:set>
                                    <p:anim calcmode="lin" valueType="num">
                                      <p:cBhvr>
                                        <p:cTn id="82" dur="1000" fill="hold"/>
                                        <p:tgtEl>
                                          <p:spTgt spid="13"/>
                                        </p:tgtEl>
                                        <p:attrNameLst>
                                          <p:attrName>ppt_x</p:attrName>
                                        </p:attrNameLst>
                                      </p:cBhvr>
                                      <p:tavLst>
                                        <p:tav tm="0">
                                          <p:val>
                                            <p:strVal val="#ppt_x-.2"/>
                                          </p:val>
                                        </p:tav>
                                        <p:tav tm="100000">
                                          <p:val>
                                            <p:strVal val="#ppt_x"/>
                                          </p:val>
                                        </p:tav>
                                      </p:tavLst>
                                    </p:anim>
                                    <p:anim calcmode="lin" valueType="num">
                                      <p:cBhvr>
                                        <p:cTn id="83" dur="1000" fill="hold"/>
                                        <p:tgtEl>
                                          <p:spTgt spid="13"/>
                                        </p:tgtEl>
                                        <p:attrNameLst>
                                          <p:attrName>ppt_y</p:attrName>
                                        </p:attrNameLst>
                                      </p:cBhvr>
                                      <p:tavLst>
                                        <p:tav tm="0">
                                          <p:val>
                                            <p:strVal val="#ppt_y"/>
                                          </p:val>
                                        </p:tav>
                                        <p:tav tm="100000">
                                          <p:val>
                                            <p:strVal val="#ppt_y"/>
                                          </p:val>
                                        </p:tav>
                                      </p:tavLst>
                                    </p:anim>
                                    <p:animEffect transition="in" filter="wipe(right)" prLst="gradientSize: 0.1">
                                      <p:cBhvr>
                                        <p:cTn id="84" dur="1000"/>
                                        <p:tgtEl>
                                          <p:spTgt spid="13"/>
                                        </p:tgtEl>
                                      </p:cBhvr>
                                    </p:animEffect>
                                  </p:childTnLst>
                                </p:cTn>
                              </p:par>
                              <p:par>
                                <p:cTn id="85" presetID="23" presetClass="entr" presetSubtype="16" fill="hold" grpId="0" nodeType="withEffect">
                                  <p:stCondLst>
                                    <p:cond delay="0"/>
                                  </p:stCondLst>
                                  <p:childTnLst>
                                    <p:set>
                                      <p:cBhvr>
                                        <p:cTn id="86" dur="1" fill="hold">
                                          <p:stCondLst>
                                            <p:cond delay="0"/>
                                          </p:stCondLst>
                                        </p:cTn>
                                        <p:tgtEl>
                                          <p:spTgt spid="14"/>
                                        </p:tgtEl>
                                        <p:attrNameLst>
                                          <p:attrName>style.visibility</p:attrName>
                                        </p:attrNameLst>
                                      </p:cBhvr>
                                      <p:to>
                                        <p:strVal val="visible"/>
                                      </p:to>
                                    </p:set>
                                    <p:anim calcmode="lin" valueType="num">
                                      <p:cBhvr>
                                        <p:cTn id="87" dur="500" fill="hold"/>
                                        <p:tgtEl>
                                          <p:spTgt spid="14"/>
                                        </p:tgtEl>
                                        <p:attrNameLst>
                                          <p:attrName>ppt_w</p:attrName>
                                        </p:attrNameLst>
                                      </p:cBhvr>
                                      <p:tavLst>
                                        <p:tav tm="0">
                                          <p:val>
                                            <p:fltVal val="0"/>
                                          </p:val>
                                        </p:tav>
                                        <p:tav tm="100000">
                                          <p:val>
                                            <p:strVal val="#ppt_w"/>
                                          </p:val>
                                        </p:tav>
                                      </p:tavLst>
                                    </p:anim>
                                    <p:anim calcmode="lin" valueType="num">
                                      <p:cBhvr>
                                        <p:cTn id="88" dur="500" fill="hold"/>
                                        <p:tgtEl>
                                          <p:spTgt spid="14"/>
                                        </p:tgtEl>
                                        <p:attrNameLst>
                                          <p:attrName>ppt_h</p:attrName>
                                        </p:attrNameLst>
                                      </p:cBhvr>
                                      <p:tavLst>
                                        <p:tav tm="0">
                                          <p:val>
                                            <p:fltVal val="0"/>
                                          </p:val>
                                        </p:tav>
                                        <p:tav tm="100000">
                                          <p:val>
                                            <p:strVal val="#ppt_h"/>
                                          </p:val>
                                        </p:tav>
                                      </p:tavLst>
                                    </p:anim>
                                  </p:childTnLst>
                                </p:cTn>
                              </p:par>
                              <p:par>
                                <p:cTn id="89" presetID="23" presetClass="entr" presetSubtype="16" fill="hold" grpId="0" nodeType="withEffect">
                                  <p:stCondLst>
                                    <p:cond delay="0"/>
                                  </p:stCondLst>
                                  <p:childTnLst>
                                    <p:set>
                                      <p:cBhvr>
                                        <p:cTn id="90" dur="1" fill="hold">
                                          <p:stCondLst>
                                            <p:cond delay="0"/>
                                          </p:stCondLst>
                                        </p:cTn>
                                        <p:tgtEl>
                                          <p:spTgt spid="15"/>
                                        </p:tgtEl>
                                        <p:attrNameLst>
                                          <p:attrName>style.visibility</p:attrName>
                                        </p:attrNameLst>
                                      </p:cBhvr>
                                      <p:to>
                                        <p:strVal val="visible"/>
                                      </p:to>
                                    </p:set>
                                    <p:anim calcmode="lin" valueType="num">
                                      <p:cBhvr>
                                        <p:cTn id="91" dur="500" fill="hold"/>
                                        <p:tgtEl>
                                          <p:spTgt spid="15"/>
                                        </p:tgtEl>
                                        <p:attrNameLst>
                                          <p:attrName>ppt_w</p:attrName>
                                        </p:attrNameLst>
                                      </p:cBhvr>
                                      <p:tavLst>
                                        <p:tav tm="0">
                                          <p:val>
                                            <p:fltVal val="0"/>
                                          </p:val>
                                        </p:tav>
                                        <p:tav tm="100000">
                                          <p:val>
                                            <p:strVal val="#ppt_w"/>
                                          </p:val>
                                        </p:tav>
                                      </p:tavLst>
                                    </p:anim>
                                    <p:anim calcmode="lin" valueType="num">
                                      <p:cBhvr>
                                        <p:cTn id="92" dur="500" fill="hold"/>
                                        <p:tgtEl>
                                          <p:spTgt spid="15"/>
                                        </p:tgtEl>
                                        <p:attrNameLst>
                                          <p:attrName>ppt_h</p:attrName>
                                        </p:attrNameLst>
                                      </p:cBhvr>
                                      <p:tavLst>
                                        <p:tav tm="0">
                                          <p:val>
                                            <p:fltVal val="0"/>
                                          </p:val>
                                        </p:tav>
                                        <p:tav tm="100000">
                                          <p:val>
                                            <p:strVal val="#ppt_h"/>
                                          </p:val>
                                        </p:tav>
                                      </p:tavLst>
                                    </p:anim>
                                  </p:childTnLst>
                                </p:cTn>
                              </p:par>
                              <p:par>
                                <p:cTn id="93" presetID="29" presetClass="entr" presetSubtype="0" fill="hold" grpId="0" nodeType="withEffect">
                                  <p:stCondLst>
                                    <p:cond delay="0"/>
                                  </p:stCondLst>
                                  <p:childTnLst>
                                    <p:set>
                                      <p:cBhvr>
                                        <p:cTn id="94" dur="1" fill="hold">
                                          <p:stCondLst>
                                            <p:cond delay="0"/>
                                          </p:stCondLst>
                                        </p:cTn>
                                        <p:tgtEl>
                                          <p:spTgt spid="16"/>
                                        </p:tgtEl>
                                        <p:attrNameLst>
                                          <p:attrName>style.visibility</p:attrName>
                                        </p:attrNameLst>
                                      </p:cBhvr>
                                      <p:to>
                                        <p:strVal val="visible"/>
                                      </p:to>
                                    </p:set>
                                    <p:anim calcmode="lin" valueType="num">
                                      <p:cBhvr>
                                        <p:cTn id="95" dur="1000" fill="hold"/>
                                        <p:tgtEl>
                                          <p:spTgt spid="16"/>
                                        </p:tgtEl>
                                        <p:attrNameLst>
                                          <p:attrName>ppt_x</p:attrName>
                                        </p:attrNameLst>
                                      </p:cBhvr>
                                      <p:tavLst>
                                        <p:tav tm="0">
                                          <p:val>
                                            <p:strVal val="#ppt_x-.2"/>
                                          </p:val>
                                        </p:tav>
                                        <p:tav tm="100000">
                                          <p:val>
                                            <p:strVal val="#ppt_x"/>
                                          </p:val>
                                        </p:tav>
                                      </p:tavLst>
                                    </p:anim>
                                    <p:anim calcmode="lin" valueType="num">
                                      <p:cBhvr>
                                        <p:cTn id="96" dur="1000" fill="hold"/>
                                        <p:tgtEl>
                                          <p:spTgt spid="16"/>
                                        </p:tgtEl>
                                        <p:attrNameLst>
                                          <p:attrName>ppt_y</p:attrName>
                                        </p:attrNameLst>
                                      </p:cBhvr>
                                      <p:tavLst>
                                        <p:tav tm="0">
                                          <p:val>
                                            <p:strVal val="#ppt_y"/>
                                          </p:val>
                                        </p:tav>
                                        <p:tav tm="100000">
                                          <p:val>
                                            <p:strVal val="#ppt_y"/>
                                          </p:val>
                                        </p:tav>
                                      </p:tavLst>
                                    </p:anim>
                                    <p:animEffect transition="in" filter="wipe(right)" prLst="gradientSize: 0.1">
                                      <p:cBhvr>
                                        <p:cTn id="97" dur="1000"/>
                                        <p:tgtEl>
                                          <p:spTgt spid="16"/>
                                        </p:tgtEl>
                                      </p:cBhvr>
                                    </p:animEffect>
                                  </p:childTnLst>
                                </p:cTn>
                              </p:par>
                              <p:par>
                                <p:cTn id="98" presetID="23" presetClass="entr" presetSubtype="16" fill="hold" grpId="0" nodeType="withEffect">
                                  <p:stCondLst>
                                    <p:cond delay="0"/>
                                  </p:stCondLst>
                                  <p:childTnLst>
                                    <p:set>
                                      <p:cBhvr>
                                        <p:cTn id="99" dur="1" fill="hold">
                                          <p:stCondLst>
                                            <p:cond delay="0"/>
                                          </p:stCondLst>
                                        </p:cTn>
                                        <p:tgtEl>
                                          <p:spTgt spid="22"/>
                                        </p:tgtEl>
                                        <p:attrNameLst>
                                          <p:attrName>style.visibility</p:attrName>
                                        </p:attrNameLst>
                                      </p:cBhvr>
                                      <p:to>
                                        <p:strVal val="visible"/>
                                      </p:to>
                                    </p:set>
                                    <p:anim calcmode="lin" valueType="num">
                                      <p:cBhvr>
                                        <p:cTn id="100" dur="500" fill="hold"/>
                                        <p:tgtEl>
                                          <p:spTgt spid="22"/>
                                        </p:tgtEl>
                                        <p:attrNameLst>
                                          <p:attrName>ppt_w</p:attrName>
                                        </p:attrNameLst>
                                      </p:cBhvr>
                                      <p:tavLst>
                                        <p:tav tm="0">
                                          <p:val>
                                            <p:fltVal val="0"/>
                                          </p:val>
                                        </p:tav>
                                        <p:tav tm="100000">
                                          <p:val>
                                            <p:strVal val="#ppt_w"/>
                                          </p:val>
                                        </p:tav>
                                      </p:tavLst>
                                    </p:anim>
                                    <p:anim calcmode="lin" valueType="num">
                                      <p:cBhvr>
                                        <p:cTn id="101" dur="500" fill="hold"/>
                                        <p:tgtEl>
                                          <p:spTgt spid="22"/>
                                        </p:tgtEl>
                                        <p:attrNameLst>
                                          <p:attrName>ppt_h</p:attrName>
                                        </p:attrNameLst>
                                      </p:cBhvr>
                                      <p:tavLst>
                                        <p:tav tm="0">
                                          <p:val>
                                            <p:fltVal val="0"/>
                                          </p:val>
                                        </p:tav>
                                        <p:tav tm="100000">
                                          <p:val>
                                            <p:strVal val="#ppt_h"/>
                                          </p:val>
                                        </p:tav>
                                      </p:tavLst>
                                    </p:anim>
                                  </p:childTnLst>
                                </p:cTn>
                              </p:par>
                            </p:childTnLst>
                          </p:cTn>
                        </p:par>
                      </p:childTnLst>
                    </p:cTn>
                  </p:par>
                  <p:par>
                    <p:cTn id="102" fill="hold">
                      <p:stCondLst>
                        <p:cond delay="indefinite"/>
                      </p:stCondLst>
                      <p:childTnLst>
                        <p:par>
                          <p:cTn id="103" fill="hold">
                            <p:stCondLst>
                              <p:cond delay="0"/>
                            </p:stCondLst>
                            <p:childTnLst>
                              <p:par>
                                <p:cTn id="104" presetID="23" presetClass="entr" presetSubtype="16" fill="hold" grpId="0" nodeType="clickEffect">
                                  <p:stCondLst>
                                    <p:cond delay="0"/>
                                  </p:stCondLst>
                                  <p:childTnLst>
                                    <p:set>
                                      <p:cBhvr>
                                        <p:cTn id="105" dur="1" fill="hold">
                                          <p:stCondLst>
                                            <p:cond delay="0"/>
                                          </p:stCondLst>
                                        </p:cTn>
                                        <p:tgtEl>
                                          <p:spTgt spid="17"/>
                                        </p:tgtEl>
                                        <p:attrNameLst>
                                          <p:attrName>style.visibility</p:attrName>
                                        </p:attrNameLst>
                                      </p:cBhvr>
                                      <p:to>
                                        <p:strVal val="visible"/>
                                      </p:to>
                                    </p:set>
                                    <p:anim calcmode="lin" valueType="num">
                                      <p:cBhvr>
                                        <p:cTn id="106" dur="500" fill="hold"/>
                                        <p:tgtEl>
                                          <p:spTgt spid="17"/>
                                        </p:tgtEl>
                                        <p:attrNameLst>
                                          <p:attrName>ppt_w</p:attrName>
                                        </p:attrNameLst>
                                      </p:cBhvr>
                                      <p:tavLst>
                                        <p:tav tm="0">
                                          <p:val>
                                            <p:fltVal val="0"/>
                                          </p:val>
                                        </p:tav>
                                        <p:tav tm="100000">
                                          <p:val>
                                            <p:strVal val="#ppt_w"/>
                                          </p:val>
                                        </p:tav>
                                      </p:tavLst>
                                    </p:anim>
                                    <p:anim calcmode="lin" valueType="num">
                                      <p:cBhvr>
                                        <p:cTn id="107" dur="500" fill="hold"/>
                                        <p:tgtEl>
                                          <p:spTgt spid="17"/>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p:bldP spid="5" grpId="0"/>
      <p:bldP spid="6" grpId="0"/>
      <p:bldP spid="7" grpId="0" animBg="1"/>
      <p:bldP spid="8" grpId="0" animBg="1"/>
      <p:bldP spid="9" grpId="0" animBg="1"/>
      <p:bldP spid="10" grpId="0" animBg="1"/>
      <p:bldP spid="11" grpId="0" animBg="1"/>
      <p:bldP spid="12" grpId="0"/>
      <p:bldP spid="13" grpId="0" animBg="1"/>
      <p:bldP spid="14" grpId="0"/>
      <p:bldP spid="15" grpId="0"/>
      <p:bldP spid="16" grpId="0" animBg="1"/>
      <p:bldP spid="17" grpId="0" animBg="1"/>
      <p:bldP spid="18" grpId="0" animBg="1"/>
      <p:bldP spid="19" grpId="0" animBg="1"/>
      <p:bldP spid="20" grpId="0"/>
      <p:bldP spid="21" grpId="0"/>
      <p:bldP spid="2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5"/>
          <p:cNvSpPr>
            <a:spLocks noGrp="1"/>
          </p:cNvSpPr>
          <p:nvPr>
            <p:ph type="sldNum" sz="quarter" idx="12"/>
          </p:nvPr>
        </p:nvSpPr>
        <p:spPr>
          <a:xfrm>
            <a:off x="6553200" y="6356350"/>
            <a:ext cx="2133600" cy="365125"/>
          </a:xfrm>
        </p:spPr>
        <p:txBody>
          <a:bodyPr/>
          <a:lstStyle/>
          <a:p>
            <a:fld id="{F96D8924-FF09-412A-9A10-D88C8DCE3DF2}" type="slidenum">
              <a:rPr lang="en-US"/>
              <a:pPr/>
              <a:t>23</a:t>
            </a:fld>
            <a:endParaRPr lang="en-US"/>
          </a:p>
        </p:txBody>
      </p:sp>
      <p:sp>
        <p:nvSpPr>
          <p:cNvPr id="3" name="Line 4"/>
          <p:cNvSpPr>
            <a:spLocks noChangeShapeType="1"/>
          </p:cNvSpPr>
          <p:nvPr/>
        </p:nvSpPr>
        <p:spPr bwMode="auto">
          <a:xfrm flipH="1">
            <a:off x="395288" y="981075"/>
            <a:ext cx="3960812" cy="0"/>
          </a:xfrm>
          <a:prstGeom prst="line">
            <a:avLst/>
          </a:prstGeom>
          <a:noFill/>
          <a:ln w="381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4" name="Line 5"/>
          <p:cNvSpPr>
            <a:spLocks noChangeShapeType="1"/>
          </p:cNvSpPr>
          <p:nvPr/>
        </p:nvSpPr>
        <p:spPr bwMode="auto">
          <a:xfrm>
            <a:off x="2627313" y="981075"/>
            <a:ext cx="0" cy="2520950"/>
          </a:xfrm>
          <a:prstGeom prst="line">
            <a:avLst/>
          </a:prstGeom>
          <a:noFill/>
          <a:ln w="381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5" name="Text Box 6"/>
          <p:cNvSpPr txBox="1">
            <a:spLocks noChangeArrowheads="1"/>
          </p:cNvSpPr>
          <p:nvPr/>
        </p:nvSpPr>
        <p:spPr bwMode="auto">
          <a:xfrm>
            <a:off x="611188" y="333375"/>
            <a:ext cx="3529012"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rtl="0">
              <a:spcBef>
                <a:spcPct val="50000"/>
              </a:spcBef>
              <a:buClrTx/>
              <a:buFontTx/>
              <a:buNone/>
            </a:pPr>
            <a:r>
              <a:rPr lang="fa-IR" sz="2400">
                <a:latin typeface="Arial" panose="020B0604020202020204" pitchFamily="34" charset="0"/>
              </a:rPr>
              <a:t>درآمد حاصل از فروش</a:t>
            </a:r>
            <a:endParaRPr lang="en-US" sz="2400">
              <a:latin typeface="Arial" panose="020B0604020202020204" pitchFamily="34" charset="0"/>
            </a:endParaRPr>
          </a:p>
        </p:txBody>
      </p:sp>
      <p:sp>
        <p:nvSpPr>
          <p:cNvPr id="6" name="Text Box 7"/>
          <p:cNvSpPr txBox="1">
            <a:spLocks noChangeArrowheads="1"/>
          </p:cNvSpPr>
          <p:nvPr/>
        </p:nvSpPr>
        <p:spPr bwMode="auto">
          <a:xfrm>
            <a:off x="323850" y="1268413"/>
            <a:ext cx="1944688"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rtl="0">
              <a:spcBef>
                <a:spcPct val="50000"/>
              </a:spcBef>
              <a:buClrTx/>
              <a:buFontTx/>
              <a:buNone/>
            </a:pPr>
            <a:endParaRPr lang="fa-IR" sz="1800" b="0">
              <a:latin typeface="Arial" panose="020B0604020202020204" pitchFamily="34" charset="0"/>
            </a:endParaRPr>
          </a:p>
        </p:txBody>
      </p:sp>
      <p:sp>
        <p:nvSpPr>
          <p:cNvPr id="7" name="Text Box 8"/>
          <p:cNvSpPr txBox="1">
            <a:spLocks noChangeArrowheads="1"/>
          </p:cNvSpPr>
          <p:nvPr/>
        </p:nvSpPr>
        <p:spPr bwMode="auto">
          <a:xfrm>
            <a:off x="179388" y="1268413"/>
            <a:ext cx="2233612"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buClrTx/>
              <a:buFontTx/>
              <a:buNone/>
            </a:pPr>
            <a:r>
              <a:rPr lang="fa-IR" sz="2400" dirty="0">
                <a:latin typeface="Arial" panose="020B0604020202020204" pitchFamily="34" charset="0"/>
              </a:rPr>
              <a:t>نقد    300.000</a:t>
            </a:r>
            <a:endParaRPr lang="en-US" sz="2400" dirty="0">
              <a:latin typeface="Arial" panose="020B0604020202020204" pitchFamily="34" charset="0"/>
            </a:endParaRPr>
          </a:p>
        </p:txBody>
      </p:sp>
      <p:sp>
        <p:nvSpPr>
          <p:cNvPr id="8" name="Text Box 9"/>
          <p:cNvSpPr txBox="1">
            <a:spLocks noChangeArrowheads="1"/>
          </p:cNvSpPr>
          <p:nvPr/>
        </p:nvSpPr>
        <p:spPr bwMode="auto">
          <a:xfrm>
            <a:off x="0" y="1773238"/>
            <a:ext cx="2700338"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rtl="0">
              <a:spcBef>
                <a:spcPct val="50000"/>
              </a:spcBef>
              <a:buClrTx/>
              <a:buFontTx/>
              <a:buNone/>
            </a:pPr>
            <a:r>
              <a:rPr lang="fa-IR" sz="2400">
                <a:latin typeface="Arial" panose="020B0604020202020204" pitchFamily="34" charset="0"/>
              </a:rPr>
              <a:t>       </a:t>
            </a:r>
            <a:endParaRPr lang="en-US" sz="2400">
              <a:latin typeface="Arial" panose="020B0604020202020204" pitchFamily="34" charset="0"/>
            </a:endParaRPr>
          </a:p>
        </p:txBody>
      </p:sp>
      <p:sp>
        <p:nvSpPr>
          <p:cNvPr id="9" name="Text Box 10"/>
          <p:cNvSpPr txBox="1">
            <a:spLocks noChangeArrowheads="1"/>
          </p:cNvSpPr>
          <p:nvPr/>
        </p:nvSpPr>
        <p:spPr bwMode="auto">
          <a:xfrm>
            <a:off x="0" y="2276475"/>
            <a:ext cx="2665413"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rtl="0">
              <a:spcBef>
                <a:spcPct val="50000"/>
              </a:spcBef>
              <a:buClrTx/>
              <a:buFontTx/>
              <a:buNone/>
            </a:pPr>
            <a:r>
              <a:rPr lang="fa-IR" sz="2400">
                <a:latin typeface="Arial" panose="020B0604020202020204" pitchFamily="34" charset="0"/>
              </a:rPr>
              <a:t>پیش دریافت 5.000</a:t>
            </a:r>
            <a:endParaRPr lang="en-US" sz="2400">
              <a:latin typeface="Arial" panose="020B0604020202020204" pitchFamily="34" charset="0"/>
            </a:endParaRPr>
          </a:p>
        </p:txBody>
      </p:sp>
      <p:sp>
        <p:nvSpPr>
          <p:cNvPr id="10" name="Text Box 11"/>
          <p:cNvSpPr txBox="1">
            <a:spLocks noChangeArrowheads="1"/>
          </p:cNvSpPr>
          <p:nvPr/>
        </p:nvSpPr>
        <p:spPr bwMode="auto">
          <a:xfrm>
            <a:off x="179388" y="1773238"/>
            <a:ext cx="2232025"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ClrTx/>
              <a:buFontTx/>
              <a:buNone/>
            </a:pPr>
            <a:r>
              <a:rPr lang="fa-IR" sz="2400">
                <a:latin typeface="Arial" panose="020B0604020202020204" pitchFamily="34" charset="0"/>
              </a:rPr>
              <a:t>نسیه    440.000 </a:t>
            </a:r>
            <a:endParaRPr lang="en-US" sz="2400">
              <a:latin typeface="Arial" panose="020B0604020202020204" pitchFamily="34" charset="0"/>
            </a:endParaRPr>
          </a:p>
        </p:txBody>
      </p:sp>
      <p:sp>
        <p:nvSpPr>
          <p:cNvPr id="11" name="Line 13"/>
          <p:cNvSpPr>
            <a:spLocks noChangeShapeType="1"/>
          </p:cNvSpPr>
          <p:nvPr/>
        </p:nvSpPr>
        <p:spPr bwMode="auto">
          <a:xfrm flipH="1">
            <a:off x="1187450" y="3068638"/>
            <a:ext cx="2879725" cy="0"/>
          </a:xfrm>
          <a:prstGeom prst="line">
            <a:avLst/>
          </a:prstGeom>
          <a:noFill/>
          <a:ln w="381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12" name="Text Box 14"/>
          <p:cNvSpPr txBox="1">
            <a:spLocks noChangeArrowheads="1"/>
          </p:cNvSpPr>
          <p:nvPr/>
        </p:nvSpPr>
        <p:spPr bwMode="auto">
          <a:xfrm>
            <a:off x="0" y="3213100"/>
            <a:ext cx="2627313"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rtl="0">
              <a:spcBef>
                <a:spcPct val="50000"/>
              </a:spcBef>
              <a:buClrTx/>
              <a:buFontTx/>
              <a:buNone/>
            </a:pPr>
            <a:r>
              <a:rPr lang="fa-IR" sz="2400">
                <a:latin typeface="Arial" panose="020B0604020202020204" pitchFamily="34" charset="0"/>
              </a:rPr>
              <a:t>جمع درآمد   745.000</a:t>
            </a:r>
            <a:endParaRPr lang="en-US" sz="2400">
              <a:latin typeface="Arial" panose="020B0604020202020204" pitchFamily="34" charset="0"/>
            </a:endParaRPr>
          </a:p>
        </p:txBody>
      </p:sp>
      <p:sp>
        <p:nvSpPr>
          <p:cNvPr id="13" name="Line 16"/>
          <p:cNvSpPr>
            <a:spLocks noChangeShapeType="1"/>
          </p:cNvSpPr>
          <p:nvPr/>
        </p:nvSpPr>
        <p:spPr bwMode="auto">
          <a:xfrm>
            <a:off x="6804025" y="981075"/>
            <a:ext cx="0" cy="2519363"/>
          </a:xfrm>
          <a:prstGeom prst="line">
            <a:avLst/>
          </a:prstGeom>
          <a:noFill/>
          <a:ln w="381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14" name="Text Box 17"/>
          <p:cNvSpPr txBox="1">
            <a:spLocks noChangeArrowheads="1"/>
          </p:cNvSpPr>
          <p:nvPr/>
        </p:nvSpPr>
        <p:spPr bwMode="auto">
          <a:xfrm>
            <a:off x="5148263" y="404813"/>
            <a:ext cx="3671887"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rtl="0">
              <a:spcBef>
                <a:spcPct val="50000"/>
              </a:spcBef>
              <a:buClrTx/>
              <a:buFontTx/>
              <a:buNone/>
            </a:pPr>
            <a:r>
              <a:rPr lang="fa-IR" sz="2400" dirty="0">
                <a:latin typeface="Arial" panose="020B0604020202020204" pitchFamily="34" charset="0"/>
              </a:rPr>
              <a:t>حسابهای پرداختنی</a:t>
            </a:r>
            <a:endParaRPr lang="en-US" sz="2400" dirty="0">
              <a:latin typeface="Arial" panose="020B0604020202020204" pitchFamily="34" charset="0"/>
            </a:endParaRPr>
          </a:p>
        </p:txBody>
      </p:sp>
      <p:sp>
        <p:nvSpPr>
          <p:cNvPr id="15" name="Text Box 18"/>
          <p:cNvSpPr txBox="1">
            <a:spLocks noChangeArrowheads="1"/>
          </p:cNvSpPr>
          <p:nvPr/>
        </p:nvSpPr>
        <p:spPr bwMode="auto">
          <a:xfrm>
            <a:off x="4500563" y="1125538"/>
            <a:ext cx="2232025"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ClrTx/>
              <a:buFontTx/>
              <a:buNone/>
            </a:pPr>
            <a:r>
              <a:rPr lang="fa-IR" sz="2400" dirty="0">
                <a:latin typeface="Arial" panose="020B0604020202020204" pitchFamily="34" charset="0"/>
              </a:rPr>
              <a:t>مانده     150.000  </a:t>
            </a:r>
            <a:endParaRPr lang="en-US" sz="2400" dirty="0">
              <a:latin typeface="Arial" panose="020B0604020202020204" pitchFamily="34" charset="0"/>
            </a:endParaRPr>
          </a:p>
        </p:txBody>
      </p:sp>
      <p:sp>
        <p:nvSpPr>
          <p:cNvPr id="16" name="Text Box 19"/>
          <p:cNvSpPr txBox="1">
            <a:spLocks noChangeArrowheads="1"/>
          </p:cNvSpPr>
          <p:nvPr/>
        </p:nvSpPr>
        <p:spPr bwMode="auto">
          <a:xfrm>
            <a:off x="5148263" y="1700213"/>
            <a:ext cx="1728787"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rtl="0">
              <a:spcBef>
                <a:spcPct val="50000"/>
              </a:spcBef>
              <a:buClrTx/>
              <a:buFontTx/>
              <a:buNone/>
            </a:pPr>
            <a:endParaRPr lang="fa-IR" sz="1800" b="0">
              <a:latin typeface="Arial" panose="020B0604020202020204" pitchFamily="34" charset="0"/>
            </a:endParaRPr>
          </a:p>
        </p:txBody>
      </p:sp>
      <p:sp>
        <p:nvSpPr>
          <p:cNvPr id="17" name="Text Box 20"/>
          <p:cNvSpPr txBox="1">
            <a:spLocks noChangeArrowheads="1"/>
          </p:cNvSpPr>
          <p:nvPr/>
        </p:nvSpPr>
        <p:spPr bwMode="auto">
          <a:xfrm>
            <a:off x="6877050" y="1052513"/>
            <a:ext cx="226695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rtl="0">
              <a:spcBef>
                <a:spcPct val="50000"/>
              </a:spcBef>
              <a:buClrTx/>
              <a:buFontTx/>
              <a:buNone/>
            </a:pPr>
            <a:r>
              <a:rPr lang="fa-IR" sz="2400">
                <a:latin typeface="Arial" panose="020B0604020202020204" pitchFamily="34" charset="0"/>
              </a:rPr>
              <a:t>پرداختی 220.000</a:t>
            </a:r>
            <a:endParaRPr lang="en-US" sz="2400">
              <a:latin typeface="Arial" panose="020B0604020202020204" pitchFamily="34" charset="0"/>
            </a:endParaRPr>
          </a:p>
        </p:txBody>
      </p:sp>
      <p:sp>
        <p:nvSpPr>
          <p:cNvPr id="18" name="Text Box 21"/>
          <p:cNvSpPr txBox="1">
            <a:spLocks noChangeArrowheads="1"/>
          </p:cNvSpPr>
          <p:nvPr/>
        </p:nvSpPr>
        <p:spPr bwMode="auto">
          <a:xfrm>
            <a:off x="6804025" y="1628775"/>
            <a:ext cx="2339975"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rtl="0">
              <a:spcBef>
                <a:spcPct val="50000"/>
              </a:spcBef>
              <a:buClrTx/>
              <a:buFontTx/>
              <a:buNone/>
            </a:pPr>
            <a:r>
              <a:rPr lang="fa-IR" sz="2400">
                <a:latin typeface="Arial" panose="020B0604020202020204" pitchFamily="34" charset="0"/>
              </a:rPr>
              <a:t>مانده پایان 80.000</a:t>
            </a:r>
            <a:endParaRPr lang="en-US" sz="2400">
              <a:latin typeface="Arial" panose="020B0604020202020204" pitchFamily="34" charset="0"/>
            </a:endParaRPr>
          </a:p>
        </p:txBody>
      </p:sp>
      <p:sp>
        <p:nvSpPr>
          <p:cNvPr id="19" name="Line 22"/>
          <p:cNvSpPr>
            <a:spLocks noChangeShapeType="1"/>
          </p:cNvSpPr>
          <p:nvPr/>
        </p:nvSpPr>
        <p:spPr bwMode="auto">
          <a:xfrm flipH="1">
            <a:off x="5148263" y="2492375"/>
            <a:ext cx="3455987" cy="0"/>
          </a:xfrm>
          <a:prstGeom prst="line">
            <a:avLst/>
          </a:prstGeom>
          <a:noFill/>
          <a:ln w="381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20" name="Line 23"/>
          <p:cNvSpPr>
            <a:spLocks noChangeShapeType="1"/>
          </p:cNvSpPr>
          <p:nvPr/>
        </p:nvSpPr>
        <p:spPr bwMode="auto">
          <a:xfrm flipH="1">
            <a:off x="6227763" y="2133600"/>
            <a:ext cx="1008062" cy="863600"/>
          </a:xfrm>
          <a:prstGeom prst="line">
            <a:avLst/>
          </a:prstGeom>
          <a:noFill/>
          <a:ln w="381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21" name="AutoShape 25"/>
          <p:cNvSpPr>
            <a:spLocks noChangeArrowheads="1"/>
          </p:cNvSpPr>
          <p:nvPr/>
        </p:nvSpPr>
        <p:spPr bwMode="auto">
          <a:xfrm>
            <a:off x="4427538" y="1700213"/>
            <a:ext cx="2303462" cy="576262"/>
          </a:xfrm>
          <a:prstGeom prst="roundRect">
            <a:avLst>
              <a:gd name="adj" fmla="val 16667"/>
            </a:avLst>
          </a:prstGeom>
          <a:noFill/>
          <a:ln w="9525">
            <a:solidFill>
              <a:srgbClr val="FFFF00"/>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rtl="0">
              <a:buClrTx/>
              <a:buFontTx/>
              <a:buNone/>
            </a:pPr>
            <a:r>
              <a:rPr lang="fa-IR" sz="2400" dirty="0">
                <a:solidFill>
                  <a:srgbClr val="FF0000"/>
                </a:solidFill>
                <a:latin typeface="Arial" panose="020B0604020202020204" pitchFamily="34" charset="0"/>
              </a:rPr>
              <a:t>خرید نسیه 150.000</a:t>
            </a:r>
            <a:endParaRPr lang="en-US" sz="2400" dirty="0">
              <a:solidFill>
                <a:srgbClr val="FF0000"/>
              </a:solidFill>
              <a:latin typeface="Arial" panose="020B0604020202020204" pitchFamily="34" charset="0"/>
            </a:endParaRPr>
          </a:p>
        </p:txBody>
      </p:sp>
      <p:sp>
        <p:nvSpPr>
          <p:cNvPr id="22" name="Line 26"/>
          <p:cNvSpPr>
            <a:spLocks noChangeShapeType="1"/>
          </p:cNvSpPr>
          <p:nvPr/>
        </p:nvSpPr>
        <p:spPr bwMode="auto">
          <a:xfrm flipH="1">
            <a:off x="4643438" y="981075"/>
            <a:ext cx="4321175" cy="0"/>
          </a:xfrm>
          <a:prstGeom prst="line">
            <a:avLst/>
          </a:prstGeom>
          <a:noFill/>
          <a:ln w="381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23" name="Line 27"/>
          <p:cNvSpPr>
            <a:spLocks noChangeShapeType="1"/>
          </p:cNvSpPr>
          <p:nvPr/>
        </p:nvSpPr>
        <p:spPr bwMode="auto">
          <a:xfrm flipH="1">
            <a:off x="539750" y="4508500"/>
            <a:ext cx="3887788" cy="0"/>
          </a:xfrm>
          <a:prstGeom prst="line">
            <a:avLst/>
          </a:prstGeom>
          <a:noFill/>
          <a:ln w="381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24" name="Line 28"/>
          <p:cNvSpPr>
            <a:spLocks noChangeShapeType="1"/>
          </p:cNvSpPr>
          <p:nvPr/>
        </p:nvSpPr>
        <p:spPr bwMode="auto">
          <a:xfrm>
            <a:off x="2627313" y="4508500"/>
            <a:ext cx="0" cy="2160588"/>
          </a:xfrm>
          <a:prstGeom prst="line">
            <a:avLst/>
          </a:prstGeom>
          <a:noFill/>
          <a:ln w="381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25" name="Text Box 29"/>
          <p:cNvSpPr txBox="1">
            <a:spLocks noChangeArrowheads="1"/>
          </p:cNvSpPr>
          <p:nvPr/>
        </p:nvSpPr>
        <p:spPr bwMode="auto">
          <a:xfrm>
            <a:off x="1331913" y="4076700"/>
            <a:ext cx="2592387"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rtl="0">
              <a:spcBef>
                <a:spcPct val="50000"/>
              </a:spcBef>
              <a:buClrTx/>
              <a:buFontTx/>
              <a:buNone/>
            </a:pPr>
            <a:r>
              <a:rPr lang="fa-IR" sz="2400">
                <a:latin typeface="Arial" panose="020B0604020202020204" pitchFamily="34" charset="0"/>
              </a:rPr>
              <a:t>پیش پرداخت خرید کالا</a:t>
            </a:r>
            <a:endParaRPr lang="en-US" sz="2400">
              <a:latin typeface="Arial" panose="020B0604020202020204" pitchFamily="34" charset="0"/>
            </a:endParaRPr>
          </a:p>
        </p:txBody>
      </p:sp>
      <p:sp>
        <p:nvSpPr>
          <p:cNvPr id="26" name="Text Box 30"/>
          <p:cNvSpPr txBox="1">
            <a:spLocks noChangeArrowheads="1"/>
          </p:cNvSpPr>
          <p:nvPr/>
        </p:nvSpPr>
        <p:spPr bwMode="auto">
          <a:xfrm>
            <a:off x="2700338" y="4652963"/>
            <a:ext cx="21590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rtl="0">
              <a:spcBef>
                <a:spcPct val="50000"/>
              </a:spcBef>
              <a:buClrTx/>
              <a:buFontTx/>
              <a:buNone/>
            </a:pPr>
            <a:r>
              <a:rPr lang="fa-IR" sz="2400">
                <a:latin typeface="Arial" panose="020B0604020202020204" pitchFamily="34" charset="0"/>
              </a:rPr>
              <a:t>مانده   50.000</a:t>
            </a:r>
            <a:endParaRPr lang="en-US" sz="2400">
              <a:latin typeface="Arial" panose="020B0604020202020204" pitchFamily="34" charset="0"/>
            </a:endParaRPr>
          </a:p>
        </p:txBody>
      </p:sp>
      <p:sp>
        <p:nvSpPr>
          <p:cNvPr id="27" name="Line 31"/>
          <p:cNvSpPr>
            <a:spLocks noChangeShapeType="1"/>
          </p:cNvSpPr>
          <p:nvPr/>
        </p:nvSpPr>
        <p:spPr bwMode="auto">
          <a:xfrm flipH="1">
            <a:off x="684213" y="5949950"/>
            <a:ext cx="3671887" cy="0"/>
          </a:xfrm>
          <a:prstGeom prst="line">
            <a:avLst/>
          </a:prstGeom>
          <a:noFill/>
          <a:ln w="381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28" name="Text Box 32"/>
          <p:cNvSpPr txBox="1">
            <a:spLocks noChangeArrowheads="1"/>
          </p:cNvSpPr>
          <p:nvPr/>
        </p:nvSpPr>
        <p:spPr bwMode="auto">
          <a:xfrm>
            <a:off x="2771775" y="6237288"/>
            <a:ext cx="1800225"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rtl="0">
              <a:spcBef>
                <a:spcPct val="50000"/>
              </a:spcBef>
              <a:buClrTx/>
              <a:buFontTx/>
              <a:buNone/>
            </a:pPr>
            <a:r>
              <a:rPr lang="fa-IR" sz="2400">
                <a:latin typeface="Arial" panose="020B0604020202020204" pitchFamily="34" charset="0"/>
              </a:rPr>
              <a:t>مانده  70.000</a:t>
            </a:r>
            <a:endParaRPr lang="en-US" sz="2400">
              <a:latin typeface="Arial" panose="020B0604020202020204" pitchFamily="34" charset="0"/>
            </a:endParaRPr>
          </a:p>
        </p:txBody>
      </p:sp>
      <p:sp>
        <p:nvSpPr>
          <p:cNvPr id="29" name="AutoShape 33"/>
          <p:cNvSpPr>
            <a:spLocks noChangeArrowheads="1"/>
          </p:cNvSpPr>
          <p:nvPr/>
        </p:nvSpPr>
        <p:spPr bwMode="auto">
          <a:xfrm>
            <a:off x="2771775" y="5229225"/>
            <a:ext cx="2016125" cy="576263"/>
          </a:xfrm>
          <a:prstGeom prst="roundRect">
            <a:avLst>
              <a:gd name="adj" fmla="val 16667"/>
            </a:avLst>
          </a:prstGeom>
          <a:noFill/>
          <a:ln w="9525">
            <a:solidFill>
              <a:srgbClr val="FFFF00"/>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rtl="0">
              <a:buClrTx/>
              <a:buFontTx/>
              <a:buNone/>
            </a:pPr>
            <a:r>
              <a:rPr lang="fa-IR" sz="2400" dirty="0">
                <a:solidFill>
                  <a:srgbClr val="FF0000"/>
                </a:solidFill>
                <a:latin typeface="Arial" panose="020B0604020202020204" pitchFamily="34" charset="0"/>
              </a:rPr>
              <a:t>پرداختی</a:t>
            </a:r>
            <a:r>
              <a:rPr lang="fa-IR" sz="1800" b="0" dirty="0">
                <a:solidFill>
                  <a:srgbClr val="FF0000"/>
                </a:solidFill>
                <a:latin typeface="Arial" panose="020B0604020202020204" pitchFamily="34" charset="0"/>
              </a:rPr>
              <a:t>  </a:t>
            </a:r>
            <a:r>
              <a:rPr lang="fa-IR" sz="2400" dirty="0">
                <a:solidFill>
                  <a:srgbClr val="FF0000"/>
                </a:solidFill>
                <a:latin typeface="Arial" panose="020B0604020202020204" pitchFamily="34" charset="0"/>
              </a:rPr>
              <a:t>20.000</a:t>
            </a:r>
            <a:endParaRPr lang="en-US" sz="2400" dirty="0">
              <a:solidFill>
                <a:srgbClr val="FF0000"/>
              </a:solidFill>
              <a:latin typeface="Arial" panose="020B0604020202020204" pitchFamily="34" charset="0"/>
            </a:endParaRPr>
          </a:p>
        </p:txBody>
      </p:sp>
      <p:sp>
        <p:nvSpPr>
          <p:cNvPr id="30" name="Line 35"/>
          <p:cNvSpPr>
            <a:spLocks noChangeShapeType="1"/>
          </p:cNvSpPr>
          <p:nvPr/>
        </p:nvSpPr>
        <p:spPr bwMode="auto">
          <a:xfrm flipH="1">
            <a:off x="4932363" y="4508500"/>
            <a:ext cx="3887787" cy="0"/>
          </a:xfrm>
          <a:prstGeom prst="line">
            <a:avLst/>
          </a:prstGeom>
          <a:noFill/>
          <a:ln w="381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31" name="Line 36"/>
          <p:cNvSpPr>
            <a:spLocks noChangeShapeType="1"/>
          </p:cNvSpPr>
          <p:nvPr/>
        </p:nvSpPr>
        <p:spPr bwMode="auto">
          <a:xfrm>
            <a:off x="6877050" y="4508500"/>
            <a:ext cx="0" cy="2160588"/>
          </a:xfrm>
          <a:prstGeom prst="line">
            <a:avLst/>
          </a:prstGeom>
          <a:noFill/>
          <a:ln w="381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32" name="Text Box 37"/>
          <p:cNvSpPr txBox="1">
            <a:spLocks noChangeArrowheads="1"/>
          </p:cNvSpPr>
          <p:nvPr/>
        </p:nvSpPr>
        <p:spPr bwMode="auto">
          <a:xfrm>
            <a:off x="5651500" y="4076700"/>
            <a:ext cx="2592388"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rtl="0">
              <a:spcBef>
                <a:spcPct val="50000"/>
              </a:spcBef>
              <a:buClrTx/>
              <a:buFontTx/>
              <a:buNone/>
            </a:pPr>
            <a:r>
              <a:rPr lang="fa-IR" sz="2400">
                <a:latin typeface="Arial" panose="020B0604020202020204" pitchFamily="34" charset="0"/>
              </a:rPr>
              <a:t>خرید کالا</a:t>
            </a:r>
            <a:endParaRPr lang="en-US" sz="2400">
              <a:latin typeface="Arial" panose="020B0604020202020204" pitchFamily="34" charset="0"/>
            </a:endParaRPr>
          </a:p>
        </p:txBody>
      </p:sp>
      <p:sp>
        <p:nvSpPr>
          <p:cNvPr id="33" name="Text Box 38"/>
          <p:cNvSpPr txBox="1">
            <a:spLocks noChangeArrowheads="1"/>
          </p:cNvSpPr>
          <p:nvPr/>
        </p:nvSpPr>
        <p:spPr bwMode="auto">
          <a:xfrm>
            <a:off x="6732588" y="4652963"/>
            <a:ext cx="2411412"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rtl="0">
              <a:spcBef>
                <a:spcPct val="50000"/>
              </a:spcBef>
              <a:buClrTx/>
              <a:buFontTx/>
              <a:buNone/>
            </a:pPr>
            <a:r>
              <a:rPr lang="fa-IR" sz="2400">
                <a:latin typeface="Arial" panose="020B0604020202020204" pitchFamily="34" charset="0"/>
              </a:rPr>
              <a:t>نقد  350.000   </a:t>
            </a:r>
            <a:endParaRPr lang="en-US" sz="2400">
              <a:latin typeface="Arial" panose="020B0604020202020204" pitchFamily="34" charset="0"/>
            </a:endParaRPr>
          </a:p>
        </p:txBody>
      </p:sp>
      <p:sp>
        <p:nvSpPr>
          <p:cNvPr id="34" name="Text Box 39"/>
          <p:cNvSpPr txBox="1">
            <a:spLocks noChangeArrowheads="1"/>
          </p:cNvSpPr>
          <p:nvPr/>
        </p:nvSpPr>
        <p:spPr bwMode="auto">
          <a:xfrm>
            <a:off x="7019925" y="5300663"/>
            <a:ext cx="2124075"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rtl="0">
              <a:spcBef>
                <a:spcPct val="50000"/>
              </a:spcBef>
              <a:buClrTx/>
              <a:buFontTx/>
              <a:buNone/>
            </a:pPr>
            <a:r>
              <a:rPr lang="fa-IR" sz="2400">
                <a:latin typeface="Arial" panose="020B0604020202020204" pitchFamily="34" charset="0"/>
              </a:rPr>
              <a:t>نسیه  150.000</a:t>
            </a:r>
            <a:endParaRPr lang="en-US" sz="2400">
              <a:latin typeface="Arial" panose="020B0604020202020204" pitchFamily="34" charset="0"/>
            </a:endParaRPr>
          </a:p>
        </p:txBody>
      </p:sp>
      <p:sp>
        <p:nvSpPr>
          <p:cNvPr id="35" name="Line 41"/>
          <p:cNvSpPr>
            <a:spLocks noChangeShapeType="1"/>
          </p:cNvSpPr>
          <p:nvPr/>
        </p:nvSpPr>
        <p:spPr bwMode="auto">
          <a:xfrm flipH="1">
            <a:off x="5148263" y="5949950"/>
            <a:ext cx="3671887" cy="0"/>
          </a:xfrm>
          <a:prstGeom prst="line">
            <a:avLst/>
          </a:prstGeom>
          <a:noFill/>
          <a:ln w="381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36" name="Text Box 42"/>
          <p:cNvSpPr txBox="1">
            <a:spLocks noChangeArrowheads="1"/>
          </p:cNvSpPr>
          <p:nvPr/>
        </p:nvSpPr>
        <p:spPr bwMode="auto">
          <a:xfrm>
            <a:off x="7019925" y="6165850"/>
            <a:ext cx="2124075"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rtl="0">
              <a:spcBef>
                <a:spcPct val="50000"/>
              </a:spcBef>
              <a:buClrTx/>
              <a:buFontTx/>
              <a:buNone/>
            </a:pPr>
            <a:r>
              <a:rPr lang="fa-IR" sz="2400">
                <a:latin typeface="Arial" panose="020B0604020202020204" pitchFamily="34" charset="0"/>
              </a:rPr>
              <a:t>مانده  500.000</a:t>
            </a:r>
            <a:endParaRPr lang="en-US" sz="2400">
              <a:latin typeface="Arial" panose="020B0604020202020204" pitchFamily="34" charset="0"/>
            </a:endParaRPr>
          </a:p>
        </p:txBody>
      </p:sp>
      <p:sp>
        <p:nvSpPr>
          <p:cNvPr id="37" name="AutoShape 50">
            <a:hlinkClick r:id="rId2" action="ppaction://hlinksldjump" highlightClick="1"/>
          </p:cNvPr>
          <p:cNvSpPr>
            <a:spLocks noChangeArrowheads="1"/>
          </p:cNvSpPr>
          <p:nvPr/>
        </p:nvSpPr>
        <p:spPr bwMode="auto">
          <a:xfrm>
            <a:off x="0" y="333375"/>
            <a:ext cx="395288" cy="503238"/>
          </a:xfrm>
          <a:prstGeom prst="actionButtonHome">
            <a:avLst/>
          </a:prstGeom>
          <a:solidFill>
            <a:srgbClr val="66FFF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38" name="AutoShape 51">
            <a:hlinkClick r:id="" action="ppaction://hlinkshowjump?jump=lastslideviewed" highlightClick="1"/>
          </p:cNvPr>
          <p:cNvSpPr>
            <a:spLocks noChangeArrowheads="1"/>
          </p:cNvSpPr>
          <p:nvPr/>
        </p:nvSpPr>
        <p:spPr bwMode="auto">
          <a:xfrm>
            <a:off x="395288" y="333375"/>
            <a:ext cx="431800" cy="503238"/>
          </a:xfrm>
          <a:prstGeom prst="actionButtonReturn">
            <a:avLst/>
          </a:prstGeom>
          <a:solidFill>
            <a:schemeClr val="accent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39" name="AutoShape 52">
            <a:hlinkClick r:id="" action="ppaction://hlinkshowjump?jump=previousslide" highlightClick="1"/>
          </p:cNvPr>
          <p:cNvSpPr>
            <a:spLocks noChangeArrowheads="1"/>
          </p:cNvSpPr>
          <p:nvPr/>
        </p:nvSpPr>
        <p:spPr bwMode="auto">
          <a:xfrm>
            <a:off x="0" y="0"/>
            <a:ext cx="433388" cy="360363"/>
          </a:xfrm>
          <a:prstGeom prst="actionButtonBackPrevious">
            <a:avLst/>
          </a:prstGeom>
          <a:solidFill>
            <a:schemeClr val="accent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40" name="AutoShape 53">
            <a:hlinkClick r:id="" action="ppaction://hlinkshowjump?jump=nextslide" highlightClick="1"/>
          </p:cNvPr>
          <p:cNvSpPr>
            <a:spLocks noChangeArrowheads="1"/>
          </p:cNvSpPr>
          <p:nvPr/>
        </p:nvSpPr>
        <p:spPr bwMode="auto">
          <a:xfrm>
            <a:off x="395288" y="0"/>
            <a:ext cx="431800" cy="360363"/>
          </a:xfrm>
          <a:prstGeom prst="actionButtonForwardNext">
            <a:avLst/>
          </a:prstGeom>
          <a:solidFill>
            <a:schemeClr val="accent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41" name="Text Box 54"/>
          <p:cNvSpPr txBox="1">
            <a:spLocks noChangeArrowheads="1"/>
          </p:cNvSpPr>
          <p:nvPr/>
        </p:nvSpPr>
        <p:spPr bwMode="auto">
          <a:xfrm>
            <a:off x="4356100" y="2924175"/>
            <a:ext cx="2339975"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rtl="0">
              <a:spcBef>
                <a:spcPct val="50000"/>
              </a:spcBef>
              <a:buClrTx/>
              <a:buFontTx/>
              <a:buNone/>
            </a:pPr>
            <a:r>
              <a:rPr lang="fa-IR" sz="2400">
                <a:latin typeface="Arial" panose="020B0604020202020204" pitchFamily="34" charset="0"/>
              </a:rPr>
              <a:t>مانده پایان 80.000</a:t>
            </a:r>
            <a:endParaRPr lang="en-US" sz="2400">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9" presetClass="entr" presetSubtype="0" fill="hold" grpId="0" nodeType="after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1000" fill="hold"/>
                                        <p:tgtEl>
                                          <p:spTgt spid="3"/>
                                        </p:tgtEl>
                                        <p:attrNameLst>
                                          <p:attrName>ppt_x</p:attrName>
                                        </p:attrNameLst>
                                      </p:cBhvr>
                                      <p:tavLst>
                                        <p:tav tm="0">
                                          <p:val>
                                            <p:strVal val="#ppt_x-.2"/>
                                          </p:val>
                                        </p:tav>
                                        <p:tav tm="100000">
                                          <p:val>
                                            <p:strVal val="#ppt_x"/>
                                          </p:val>
                                        </p:tav>
                                      </p:tavLst>
                                    </p:anim>
                                    <p:anim calcmode="lin" valueType="num">
                                      <p:cBhvr>
                                        <p:cTn id="13" dur="1000" fill="hold"/>
                                        <p:tgtEl>
                                          <p:spTgt spid="3"/>
                                        </p:tgtEl>
                                        <p:attrNameLst>
                                          <p:attrName>ppt_y</p:attrName>
                                        </p:attrNameLst>
                                      </p:cBhvr>
                                      <p:tavLst>
                                        <p:tav tm="0">
                                          <p:val>
                                            <p:strVal val="#ppt_y"/>
                                          </p:val>
                                        </p:tav>
                                        <p:tav tm="100000">
                                          <p:val>
                                            <p:strVal val="#ppt_y"/>
                                          </p:val>
                                        </p:tav>
                                      </p:tavLst>
                                    </p:anim>
                                    <p:animEffect transition="in" filter="wipe(right)" prLst="gradientSize: 0.1">
                                      <p:cBhvr>
                                        <p:cTn id="14" dur="1000"/>
                                        <p:tgtEl>
                                          <p:spTgt spid="3"/>
                                        </p:tgtEl>
                                      </p:cBhvr>
                                    </p:animEffect>
                                  </p:childTnLst>
                                </p:cTn>
                              </p:par>
                              <p:par>
                                <p:cTn id="15" presetID="23" presetClass="entr" presetSubtype="16" fill="hold" grpId="0" nodeType="with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p:cTn id="17" dur="500" fill="hold"/>
                                        <p:tgtEl>
                                          <p:spTgt spid="4"/>
                                        </p:tgtEl>
                                        <p:attrNameLst>
                                          <p:attrName>ppt_w</p:attrName>
                                        </p:attrNameLst>
                                      </p:cBhvr>
                                      <p:tavLst>
                                        <p:tav tm="0">
                                          <p:val>
                                            <p:fltVal val="0"/>
                                          </p:val>
                                        </p:tav>
                                        <p:tav tm="100000">
                                          <p:val>
                                            <p:strVal val="#ppt_w"/>
                                          </p:val>
                                        </p:tav>
                                      </p:tavLst>
                                    </p:anim>
                                    <p:anim calcmode="lin" valueType="num">
                                      <p:cBhvr>
                                        <p:cTn id="18" dur="500" fill="hold"/>
                                        <p:tgtEl>
                                          <p:spTgt spid="4"/>
                                        </p:tgtEl>
                                        <p:attrNameLst>
                                          <p:attrName>ppt_h</p:attrName>
                                        </p:attrNameLst>
                                      </p:cBhvr>
                                      <p:tavLst>
                                        <p:tav tm="0">
                                          <p:val>
                                            <p:fltVal val="0"/>
                                          </p:val>
                                        </p:tav>
                                        <p:tav tm="100000">
                                          <p:val>
                                            <p:strVal val="#ppt_h"/>
                                          </p:val>
                                        </p:tav>
                                      </p:tavLst>
                                    </p:anim>
                                  </p:childTnLst>
                                </p:cTn>
                              </p:par>
                            </p:childTnLst>
                          </p:cTn>
                        </p:par>
                        <p:par>
                          <p:cTn id="19" fill="hold">
                            <p:stCondLst>
                              <p:cond delay="1500"/>
                            </p:stCondLst>
                            <p:childTnLst>
                              <p:par>
                                <p:cTn id="20" presetID="23" presetClass="entr" presetSubtype="16" fill="hold" grpId="0" nodeType="afterEffect">
                                  <p:stCondLst>
                                    <p:cond delay="0"/>
                                  </p:stCondLst>
                                  <p:childTnLst>
                                    <p:set>
                                      <p:cBhvr>
                                        <p:cTn id="21" dur="1" fill="hold">
                                          <p:stCondLst>
                                            <p:cond delay="0"/>
                                          </p:stCondLst>
                                        </p:cTn>
                                        <p:tgtEl>
                                          <p:spTgt spid="7"/>
                                        </p:tgtEl>
                                        <p:attrNameLst>
                                          <p:attrName>style.visibility</p:attrName>
                                        </p:attrNameLst>
                                      </p:cBhvr>
                                      <p:to>
                                        <p:strVal val="visible"/>
                                      </p:to>
                                    </p:set>
                                    <p:anim calcmode="lin" valueType="num">
                                      <p:cBhvr>
                                        <p:cTn id="22" dur="500" fill="hold"/>
                                        <p:tgtEl>
                                          <p:spTgt spid="7"/>
                                        </p:tgtEl>
                                        <p:attrNameLst>
                                          <p:attrName>ppt_w</p:attrName>
                                        </p:attrNameLst>
                                      </p:cBhvr>
                                      <p:tavLst>
                                        <p:tav tm="0">
                                          <p:val>
                                            <p:fltVal val="0"/>
                                          </p:val>
                                        </p:tav>
                                        <p:tav tm="100000">
                                          <p:val>
                                            <p:strVal val="#ppt_w"/>
                                          </p:val>
                                        </p:tav>
                                      </p:tavLst>
                                    </p:anim>
                                    <p:anim calcmode="lin" valueType="num">
                                      <p:cBhvr>
                                        <p:cTn id="23" dur="500" fill="hold"/>
                                        <p:tgtEl>
                                          <p:spTgt spid="7"/>
                                        </p:tgtEl>
                                        <p:attrNameLst>
                                          <p:attrName>ppt_h</p:attrName>
                                        </p:attrNameLst>
                                      </p:cBhvr>
                                      <p:tavLst>
                                        <p:tav tm="0">
                                          <p:val>
                                            <p:fltVal val="0"/>
                                          </p:val>
                                        </p:tav>
                                        <p:tav tm="100000">
                                          <p:val>
                                            <p:strVal val="#ppt_h"/>
                                          </p:val>
                                        </p:tav>
                                      </p:tavLst>
                                    </p:anim>
                                  </p:childTnLst>
                                </p:cTn>
                              </p:par>
                              <p:par>
                                <p:cTn id="24" presetID="23" presetClass="entr" presetSubtype="16" fill="hold" grpId="0" nodeType="withEffect">
                                  <p:stCondLst>
                                    <p:cond delay="0"/>
                                  </p:stCondLst>
                                  <p:childTnLst>
                                    <p:set>
                                      <p:cBhvr>
                                        <p:cTn id="25" dur="1" fill="hold">
                                          <p:stCondLst>
                                            <p:cond delay="0"/>
                                          </p:stCondLst>
                                        </p:cTn>
                                        <p:tgtEl>
                                          <p:spTgt spid="10"/>
                                        </p:tgtEl>
                                        <p:attrNameLst>
                                          <p:attrName>style.visibility</p:attrName>
                                        </p:attrNameLst>
                                      </p:cBhvr>
                                      <p:to>
                                        <p:strVal val="visible"/>
                                      </p:to>
                                    </p:set>
                                    <p:anim calcmode="lin" valueType="num">
                                      <p:cBhvr>
                                        <p:cTn id="26" dur="500" fill="hold"/>
                                        <p:tgtEl>
                                          <p:spTgt spid="10"/>
                                        </p:tgtEl>
                                        <p:attrNameLst>
                                          <p:attrName>ppt_w</p:attrName>
                                        </p:attrNameLst>
                                      </p:cBhvr>
                                      <p:tavLst>
                                        <p:tav tm="0">
                                          <p:val>
                                            <p:fltVal val="0"/>
                                          </p:val>
                                        </p:tav>
                                        <p:tav tm="100000">
                                          <p:val>
                                            <p:strVal val="#ppt_w"/>
                                          </p:val>
                                        </p:tav>
                                      </p:tavLst>
                                    </p:anim>
                                    <p:anim calcmode="lin" valueType="num">
                                      <p:cBhvr>
                                        <p:cTn id="27" dur="500" fill="hold"/>
                                        <p:tgtEl>
                                          <p:spTgt spid="10"/>
                                        </p:tgtEl>
                                        <p:attrNameLst>
                                          <p:attrName>ppt_h</p:attrName>
                                        </p:attrNameLst>
                                      </p:cBhvr>
                                      <p:tavLst>
                                        <p:tav tm="0">
                                          <p:val>
                                            <p:fltVal val="0"/>
                                          </p:val>
                                        </p:tav>
                                        <p:tav tm="100000">
                                          <p:val>
                                            <p:strVal val="#ppt_h"/>
                                          </p:val>
                                        </p:tav>
                                      </p:tavLst>
                                    </p:anim>
                                  </p:childTnLst>
                                </p:cTn>
                              </p:par>
                              <p:par>
                                <p:cTn id="28" presetID="23" presetClass="entr" presetSubtype="16" fill="hold" grpId="0" nodeType="withEffect">
                                  <p:stCondLst>
                                    <p:cond delay="0"/>
                                  </p:stCondLst>
                                  <p:childTnLst>
                                    <p:set>
                                      <p:cBhvr>
                                        <p:cTn id="29" dur="1" fill="hold">
                                          <p:stCondLst>
                                            <p:cond delay="0"/>
                                          </p:stCondLst>
                                        </p:cTn>
                                        <p:tgtEl>
                                          <p:spTgt spid="9"/>
                                        </p:tgtEl>
                                        <p:attrNameLst>
                                          <p:attrName>style.visibility</p:attrName>
                                        </p:attrNameLst>
                                      </p:cBhvr>
                                      <p:to>
                                        <p:strVal val="visible"/>
                                      </p:to>
                                    </p:set>
                                    <p:anim calcmode="lin" valueType="num">
                                      <p:cBhvr>
                                        <p:cTn id="30" dur="500" fill="hold"/>
                                        <p:tgtEl>
                                          <p:spTgt spid="9"/>
                                        </p:tgtEl>
                                        <p:attrNameLst>
                                          <p:attrName>ppt_w</p:attrName>
                                        </p:attrNameLst>
                                      </p:cBhvr>
                                      <p:tavLst>
                                        <p:tav tm="0">
                                          <p:val>
                                            <p:fltVal val="0"/>
                                          </p:val>
                                        </p:tav>
                                        <p:tav tm="100000">
                                          <p:val>
                                            <p:strVal val="#ppt_w"/>
                                          </p:val>
                                        </p:tav>
                                      </p:tavLst>
                                    </p:anim>
                                    <p:anim calcmode="lin" valueType="num">
                                      <p:cBhvr>
                                        <p:cTn id="31" dur="500" fill="hold"/>
                                        <p:tgtEl>
                                          <p:spTgt spid="9"/>
                                        </p:tgtEl>
                                        <p:attrNameLst>
                                          <p:attrName>ppt_h</p:attrName>
                                        </p:attrNameLst>
                                      </p:cBhvr>
                                      <p:tavLst>
                                        <p:tav tm="0">
                                          <p:val>
                                            <p:fltVal val="0"/>
                                          </p:val>
                                        </p:tav>
                                        <p:tav tm="100000">
                                          <p:val>
                                            <p:strVal val="#ppt_h"/>
                                          </p:val>
                                        </p:tav>
                                      </p:tavLst>
                                    </p:anim>
                                  </p:childTnLst>
                                </p:cTn>
                              </p:par>
                            </p:childTnLst>
                          </p:cTn>
                        </p:par>
                        <p:par>
                          <p:cTn id="32" fill="hold">
                            <p:stCondLst>
                              <p:cond delay="2000"/>
                            </p:stCondLst>
                            <p:childTnLst>
                              <p:par>
                                <p:cTn id="33" presetID="29" presetClass="entr" presetSubtype="0"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 calcmode="lin" valueType="num">
                                      <p:cBhvr>
                                        <p:cTn id="35" dur="1000" fill="hold"/>
                                        <p:tgtEl>
                                          <p:spTgt spid="11"/>
                                        </p:tgtEl>
                                        <p:attrNameLst>
                                          <p:attrName>ppt_x</p:attrName>
                                        </p:attrNameLst>
                                      </p:cBhvr>
                                      <p:tavLst>
                                        <p:tav tm="0">
                                          <p:val>
                                            <p:strVal val="#ppt_x-.2"/>
                                          </p:val>
                                        </p:tav>
                                        <p:tav tm="100000">
                                          <p:val>
                                            <p:strVal val="#ppt_x"/>
                                          </p:val>
                                        </p:tav>
                                      </p:tavLst>
                                    </p:anim>
                                    <p:anim calcmode="lin" valueType="num">
                                      <p:cBhvr>
                                        <p:cTn id="36" dur="1000" fill="hold"/>
                                        <p:tgtEl>
                                          <p:spTgt spid="11"/>
                                        </p:tgtEl>
                                        <p:attrNameLst>
                                          <p:attrName>ppt_y</p:attrName>
                                        </p:attrNameLst>
                                      </p:cBhvr>
                                      <p:tavLst>
                                        <p:tav tm="0">
                                          <p:val>
                                            <p:strVal val="#ppt_y"/>
                                          </p:val>
                                        </p:tav>
                                        <p:tav tm="100000">
                                          <p:val>
                                            <p:strVal val="#ppt_y"/>
                                          </p:val>
                                        </p:tav>
                                      </p:tavLst>
                                    </p:anim>
                                    <p:animEffect transition="in" filter="wipe(right)" prLst="gradientSize: 0.1">
                                      <p:cBhvr>
                                        <p:cTn id="37" dur="1000"/>
                                        <p:tgtEl>
                                          <p:spTgt spid="11"/>
                                        </p:tgtEl>
                                      </p:cBhvr>
                                    </p:animEffect>
                                  </p:childTnLst>
                                </p:cTn>
                              </p:par>
                            </p:childTnLst>
                          </p:cTn>
                        </p:par>
                        <p:par>
                          <p:cTn id="38" fill="hold">
                            <p:stCondLst>
                              <p:cond delay="3000"/>
                            </p:stCondLst>
                            <p:childTnLst>
                              <p:par>
                                <p:cTn id="39" presetID="23" presetClass="entr" presetSubtype="16" fill="hold" grpId="0" nodeType="afterEffect">
                                  <p:stCondLst>
                                    <p:cond delay="0"/>
                                  </p:stCondLst>
                                  <p:childTnLst>
                                    <p:set>
                                      <p:cBhvr>
                                        <p:cTn id="40" dur="1" fill="hold">
                                          <p:stCondLst>
                                            <p:cond delay="0"/>
                                          </p:stCondLst>
                                        </p:cTn>
                                        <p:tgtEl>
                                          <p:spTgt spid="12"/>
                                        </p:tgtEl>
                                        <p:attrNameLst>
                                          <p:attrName>style.visibility</p:attrName>
                                        </p:attrNameLst>
                                      </p:cBhvr>
                                      <p:to>
                                        <p:strVal val="visible"/>
                                      </p:to>
                                    </p:set>
                                    <p:anim calcmode="lin" valueType="num">
                                      <p:cBhvr>
                                        <p:cTn id="41" dur="500" fill="hold"/>
                                        <p:tgtEl>
                                          <p:spTgt spid="12"/>
                                        </p:tgtEl>
                                        <p:attrNameLst>
                                          <p:attrName>ppt_w</p:attrName>
                                        </p:attrNameLst>
                                      </p:cBhvr>
                                      <p:tavLst>
                                        <p:tav tm="0">
                                          <p:val>
                                            <p:fltVal val="0"/>
                                          </p:val>
                                        </p:tav>
                                        <p:tav tm="100000">
                                          <p:val>
                                            <p:strVal val="#ppt_w"/>
                                          </p:val>
                                        </p:tav>
                                      </p:tavLst>
                                    </p:anim>
                                    <p:anim calcmode="lin" valueType="num">
                                      <p:cBhvr>
                                        <p:cTn id="42" dur="500" fill="hold"/>
                                        <p:tgtEl>
                                          <p:spTgt spid="12"/>
                                        </p:tgtEl>
                                        <p:attrNameLst>
                                          <p:attrName>ppt_h</p:attrName>
                                        </p:attrNameLst>
                                      </p:cBhvr>
                                      <p:tavLst>
                                        <p:tav tm="0">
                                          <p:val>
                                            <p:fltVal val="0"/>
                                          </p:val>
                                        </p:tav>
                                        <p:tav tm="100000">
                                          <p:val>
                                            <p:strVal val="#ppt_h"/>
                                          </p:val>
                                        </p:tav>
                                      </p:tavLst>
                                    </p:anim>
                                  </p:childTnLst>
                                </p:cTn>
                              </p:par>
                            </p:childTnLst>
                          </p:cTn>
                        </p:par>
                      </p:childTnLst>
                    </p:cTn>
                  </p:par>
                  <p:par>
                    <p:cTn id="43" fill="hold">
                      <p:stCondLst>
                        <p:cond delay="indefinite"/>
                      </p:stCondLst>
                      <p:childTnLst>
                        <p:par>
                          <p:cTn id="44" fill="hold">
                            <p:stCondLst>
                              <p:cond delay="0"/>
                            </p:stCondLst>
                            <p:childTnLst>
                              <p:par>
                                <p:cTn id="45" presetID="23" presetClass="entr" presetSubtype="16" fill="hold" grpId="0" nodeType="clickEffect">
                                  <p:stCondLst>
                                    <p:cond delay="0"/>
                                  </p:stCondLst>
                                  <p:childTnLst>
                                    <p:set>
                                      <p:cBhvr>
                                        <p:cTn id="46" dur="1" fill="hold">
                                          <p:stCondLst>
                                            <p:cond delay="0"/>
                                          </p:stCondLst>
                                        </p:cTn>
                                        <p:tgtEl>
                                          <p:spTgt spid="14"/>
                                        </p:tgtEl>
                                        <p:attrNameLst>
                                          <p:attrName>style.visibility</p:attrName>
                                        </p:attrNameLst>
                                      </p:cBhvr>
                                      <p:to>
                                        <p:strVal val="visible"/>
                                      </p:to>
                                    </p:set>
                                    <p:anim calcmode="lin" valueType="num">
                                      <p:cBhvr>
                                        <p:cTn id="47" dur="500" fill="hold"/>
                                        <p:tgtEl>
                                          <p:spTgt spid="14"/>
                                        </p:tgtEl>
                                        <p:attrNameLst>
                                          <p:attrName>ppt_w</p:attrName>
                                        </p:attrNameLst>
                                      </p:cBhvr>
                                      <p:tavLst>
                                        <p:tav tm="0">
                                          <p:val>
                                            <p:fltVal val="0"/>
                                          </p:val>
                                        </p:tav>
                                        <p:tav tm="100000">
                                          <p:val>
                                            <p:strVal val="#ppt_w"/>
                                          </p:val>
                                        </p:tav>
                                      </p:tavLst>
                                    </p:anim>
                                    <p:anim calcmode="lin" valueType="num">
                                      <p:cBhvr>
                                        <p:cTn id="48" dur="500" fill="hold"/>
                                        <p:tgtEl>
                                          <p:spTgt spid="14"/>
                                        </p:tgtEl>
                                        <p:attrNameLst>
                                          <p:attrName>ppt_h</p:attrName>
                                        </p:attrNameLst>
                                      </p:cBhvr>
                                      <p:tavLst>
                                        <p:tav tm="0">
                                          <p:val>
                                            <p:fltVal val="0"/>
                                          </p:val>
                                        </p:tav>
                                        <p:tav tm="100000">
                                          <p:val>
                                            <p:strVal val="#ppt_h"/>
                                          </p:val>
                                        </p:tav>
                                      </p:tavLst>
                                    </p:anim>
                                  </p:childTnLst>
                                </p:cTn>
                              </p:par>
                            </p:childTnLst>
                          </p:cTn>
                        </p:par>
                        <p:par>
                          <p:cTn id="49" fill="hold">
                            <p:stCondLst>
                              <p:cond delay="500"/>
                            </p:stCondLst>
                            <p:childTnLst>
                              <p:par>
                                <p:cTn id="50" presetID="29" presetClass="entr" presetSubtype="0" fill="hold" grpId="0" nodeType="afterEffect">
                                  <p:stCondLst>
                                    <p:cond delay="0"/>
                                  </p:stCondLst>
                                  <p:childTnLst>
                                    <p:set>
                                      <p:cBhvr>
                                        <p:cTn id="51" dur="1" fill="hold">
                                          <p:stCondLst>
                                            <p:cond delay="0"/>
                                          </p:stCondLst>
                                        </p:cTn>
                                        <p:tgtEl>
                                          <p:spTgt spid="22"/>
                                        </p:tgtEl>
                                        <p:attrNameLst>
                                          <p:attrName>style.visibility</p:attrName>
                                        </p:attrNameLst>
                                      </p:cBhvr>
                                      <p:to>
                                        <p:strVal val="visible"/>
                                      </p:to>
                                    </p:set>
                                    <p:anim calcmode="lin" valueType="num">
                                      <p:cBhvr>
                                        <p:cTn id="52" dur="1000" fill="hold"/>
                                        <p:tgtEl>
                                          <p:spTgt spid="22"/>
                                        </p:tgtEl>
                                        <p:attrNameLst>
                                          <p:attrName>ppt_x</p:attrName>
                                        </p:attrNameLst>
                                      </p:cBhvr>
                                      <p:tavLst>
                                        <p:tav tm="0">
                                          <p:val>
                                            <p:strVal val="#ppt_x-.2"/>
                                          </p:val>
                                        </p:tav>
                                        <p:tav tm="100000">
                                          <p:val>
                                            <p:strVal val="#ppt_x"/>
                                          </p:val>
                                        </p:tav>
                                      </p:tavLst>
                                    </p:anim>
                                    <p:anim calcmode="lin" valueType="num">
                                      <p:cBhvr>
                                        <p:cTn id="53" dur="1000" fill="hold"/>
                                        <p:tgtEl>
                                          <p:spTgt spid="22"/>
                                        </p:tgtEl>
                                        <p:attrNameLst>
                                          <p:attrName>ppt_y</p:attrName>
                                        </p:attrNameLst>
                                      </p:cBhvr>
                                      <p:tavLst>
                                        <p:tav tm="0">
                                          <p:val>
                                            <p:strVal val="#ppt_y"/>
                                          </p:val>
                                        </p:tav>
                                        <p:tav tm="100000">
                                          <p:val>
                                            <p:strVal val="#ppt_y"/>
                                          </p:val>
                                        </p:tav>
                                      </p:tavLst>
                                    </p:anim>
                                    <p:animEffect transition="in" filter="wipe(right)" prLst="gradientSize: 0.1">
                                      <p:cBhvr>
                                        <p:cTn id="54" dur="1000"/>
                                        <p:tgtEl>
                                          <p:spTgt spid="22"/>
                                        </p:tgtEl>
                                      </p:cBhvr>
                                    </p:animEffect>
                                  </p:childTnLst>
                                </p:cTn>
                              </p:par>
                              <p:par>
                                <p:cTn id="55" presetID="29" presetClass="entr" presetSubtype="0" fill="hold" grpId="0" nodeType="withEffect">
                                  <p:stCondLst>
                                    <p:cond delay="0"/>
                                  </p:stCondLst>
                                  <p:childTnLst>
                                    <p:set>
                                      <p:cBhvr>
                                        <p:cTn id="56" dur="1" fill="hold">
                                          <p:stCondLst>
                                            <p:cond delay="0"/>
                                          </p:stCondLst>
                                        </p:cTn>
                                        <p:tgtEl>
                                          <p:spTgt spid="13"/>
                                        </p:tgtEl>
                                        <p:attrNameLst>
                                          <p:attrName>style.visibility</p:attrName>
                                        </p:attrNameLst>
                                      </p:cBhvr>
                                      <p:to>
                                        <p:strVal val="visible"/>
                                      </p:to>
                                    </p:set>
                                    <p:anim calcmode="lin" valueType="num">
                                      <p:cBhvr>
                                        <p:cTn id="57" dur="1000" fill="hold"/>
                                        <p:tgtEl>
                                          <p:spTgt spid="13"/>
                                        </p:tgtEl>
                                        <p:attrNameLst>
                                          <p:attrName>ppt_x</p:attrName>
                                        </p:attrNameLst>
                                      </p:cBhvr>
                                      <p:tavLst>
                                        <p:tav tm="0">
                                          <p:val>
                                            <p:strVal val="#ppt_x-.2"/>
                                          </p:val>
                                        </p:tav>
                                        <p:tav tm="100000">
                                          <p:val>
                                            <p:strVal val="#ppt_x"/>
                                          </p:val>
                                        </p:tav>
                                      </p:tavLst>
                                    </p:anim>
                                    <p:anim calcmode="lin" valueType="num">
                                      <p:cBhvr>
                                        <p:cTn id="58" dur="1000" fill="hold"/>
                                        <p:tgtEl>
                                          <p:spTgt spid="13"/>
                                        </p:tgtEl>
                                        <p:attrNameLst>
                                          <p:attrName>ppt_y</p:attrName>
                                        </p:attrNameLst>
                                      </p:cBhvr>
                                      <p:tavLst>
                                        <p:tav tm="0">
                                          <p:val>
                                            <p:strVal val="#ppt_y"/>
                                          </p:val>
                                        </p:tav>
                                        <p:tav tm="100000">
                                          <p:val>
                                            <p:strVal val="#ppt_y"/>
                                          </p:val>
                                        </p:tav>
                                      </p:tavLst>
                                    </p:anim>
                                    <p:animEffect transition="in" filter="wipe(right)" prLst="gradientSize: 0.1">
                                      <p:cBhvr>
                                        <p:cTn id="59" dur="1000"/>
                                        <p:tgtEl>
                                          <p:spTgt spid="13"/>
                                        </p:tgtEl>
                                      </p:cBhvr>
                                    </p:animEffect>
                                  </p:childTnLst>
                                </p:cTn>
                              </p:par>
                            </p:childTnLst>
                          </p:cTn>
                        </p:par>
                        <p:par>
                          <p:cTn id="60" fill="hold">
                            <p:stCondLst>
                              <p:cond delay="1500"/>
                            </p:stCondLst>
                            <p:childTnLst>
                              <p:par>
                                <p:cTn id="61" presetID="23" presetClass="entr" presetSubtype="16" fill="hold" grpId="0" nodeType="afterEffect">
                                  <p:stCondLst>
                                    <p:cond delay="0"/>
                                  </p:stCondLst>
                                  <p:childTnLst>
                                    <p:set>
                                      <p:cBhvr>
                                        <p:cTn id="62" dur="1" fill="hold">
                                          <p:stCondLst>
                                            <p:cond delay="0"/>
                                          </p:stCondLst>
                                        </p:cTn>
                                        <p:tgtEl>
                                          <p:spTgt spid="15"/>
                                        </p:tgtEl>
                                        <p:attrNameLst>
                                          <p:attrName>style.visibility</p:attrName>
                                        </p:attrNameLst>
                                      </p:cBhvr>
                                      <p:to>
                                        <p:strVal val="visible"/>
                                      </p:to>
                                    </p:set>
                                    <p:anim calcmode="lin" valueType="num">
                                      <p:cBhvr>
                                        <p:cTn id="63" dur="500" fill="hold"/>
                                        <p:tgtEl>
                                          <p:spTgt spid="15"/>
                                        </p:tgtEl>
                                        <p:attrNameLst>
                                          <p:attrName>ppt_w</p:attrName>
                                        </p:attrNameLst>
                                      </p:cBhvr>
                                      <p:tavLst>
                                        <p:tav tm="0">
                                          <p:val>
                                            <p:fltVal val="0"/>
                                          </p:val>
                                        </p:tav>
                                        <p:tav tm="100000">
                                          <p:val>
                                            <p:strVal val="#ppt_w"/>
                                          </p:val>
                                        </p:tav>
                                      </p:tavLst>
                                    </p:anim>
                                    <p:anim calcmode="lin" valueType="num">
                                      <p:cBhvr>
                                        <p:cTn id="64" dur="500" fill="hold"/>
                                        <p:tgtEl>
                                          <p:spTgt spid="15"/>
                                        </p:tgtEl>
                                        <p:attrNameLst>
                                          <p:attrName>ppt_h</p:attrName>
                                        </p:attrNameLst>
                                      </p:cBhvr>
                                      <p:tavLst>
                                        <p:tav tm="0">
                                          <p:val>
                                            <p:fltVal val="0"/>
                                          </p:val>
                                        </p:tav>
                                        <p:tav tm="100000">
                                          <p:val>
                                            <p:strVal val="#ppt_h"/>
                                          </p:val>
                                        </p:tav>
                                      </p:tavLst>
                                    </p:anim>
                                  </p:childTnLst>
                                </p:cTn>
                              </p:par>
                              <p:par>
                                <p:cTn id="65" presetID="23" presetClass="entr" presetSubtype="16" fill="hold" grpId="0" nodeType="withEffect">
                                  <p:stCondLst>
                                    <p:cond delay="0"/>
                                  </p:stCondLst>
                                  <p:childTnLst>
                                    <p:set>
                                      <p:cBhvr>
                                        <p:cTn id="66" dur="1" fill="hold">
                                          <p:stCondLst>
                                            <p:cond delay="0"/>
                                          </p:stCondLst>
                                        </p:cTn>
                                        <p:tgtEl>
                                          <p:spTgt spid="17"/>
                                        </p:tgtEl>
                                        <p:attrNameLst>
                                          <p:attrName>style.visibility</p:attrName>
                                        </p:attrNameLst>
                                      </p:cBhvr>
                                      <p:to>
                                        <p:strVal val="visible"/>
                                      </p:to>
                                    </p:set>
                                    <p:anim calcmode="lin" valueType="num">
                                      <p:cBhvr>
                                        <p:cTn id="67" dur="500" fill="hold"/>
                                        <p:tgtEl>
                                          <p:spTgt spid="17"/>
                                        </p:tgtEl>
                                        <p:attrNameLst>
                                          <p:attrName>ppt_w</p:attrName>
                                        </p:attrNameLst>
                                      </p:cBhvr>
                                      <p:tavLst>
                                        <p:tav tm="0">
                                          <p:val>
                                            <p:fltVal val="0"/>
                                          </p:val>
                                        </p:tav>
                                        <p:tav tm="100000">
                                          <p:val>
                                            <p:strVal val="#ppt_w"/>
                                          </p:val>
                                        </p:tav>
                                      </p:tavLst>
                                    </p:anim>
                                    <p:anim calcmode="lin" valueType="num">
                                      <p:cBhvr>
                                        <p:cTn id="68" dur="500" fill="hold"/>
                                        <p:tgtEl>
                                          <p:spTgt spid="17"/>
                                        </p:tgtEl>
                                        <p:attrNameLst>
                                          <p:attrName>ppt_h</p:attrName>
                                        </p:attrNameLst>
                                      </p:cBhvr>
                                      <p:tavLst>
                                        <p:tav tm="0">
                                          <p:val>
                                            <p:fltVal val="0"/>
                                          </p:val>
                                        </p:tav>
                                        <p:tav tm="100000">
                                          <p:val>
                                            <p:strVal val="#ppt_h"/>
                                          </p:val>
                                        </p:tav>
                                      </p:tavLst>
                                    </p:anim>
                                  </p:childTnLst>
                                </p:cTn>
                              </p:par>
                              <p:par>
                                <p:cTn id="69" presetID="23" presetClass="entr" presetSubtype="16" fill="hold" grpId="0" nodeType="withEffect">
                                  <p:stCondLst>
                                    <p:cond delay="0"/>
                                  </p:stCondLst>
                                  <p:childTnLst>
                                    <p:set>
                                      <p:cBhvr>
                                        <p:cTn id="70" dur="1" fill="hold">
                                          <p:stCondLst>
                                            <p:cond delay="0"/>
                                          </p:stCondLst>
                                        </p:cTn>
                                        <p:tgtEl>
                                          <p:spTgt spid="18"/>
                                        </p:tgtEl>
                                        <p:attrNameLst>
                                          <p:attrName>style.visibility</p:attrName>
                                        </p:attrNameLst>
                                      </p:cBhvr>
                                      <p:to>
                                        <p:strVal val="visible"/>
                                      </p:to>
                                    </p:set>
                                    <p:anim calcmode="lin" valueType="num">
                                      <p:cBhvr>
                                        <p:cTn id="71" dur="500" fill="hold"/>
                                        <p:tgtEl>
                                          <p:spTgt spid="18"/>
                                        </p:tgtEl>
                                        <p:attrNameLst>
                                          <p:attrName>ppt_w</p:attrName>
                                        </p:attrNameLst>
                                      </p:cBhvr>
                                      <p:tavLst>
                                        <p:tav tm="0">
                                          <p:val>
                                            <p:fltVal val="0"/>
                                          </p:val>
                                        </p:tav>
                                        <p:tav tm="100000">
                                          <p:val>
                                            <p:strVal val="#ppt_w"/>
                                          </p:val>
                                        </p:tav>
                                      </p:tavLst>
                                    </p:anim>
                                    <p:anim calcmode="lin" valueType="num">
                                      <p:cBhvr>
                                        <p:cTn id="72" dur="500" fill="hold"/>
                                        <p:tgtEl>
                                          <p:spTgt spid="18"/>
                                        </p:tgtEl>
                                        <p:attrNameLst>
                                          <p:attrName>ppt_h</p:attrName>
                                        </p:attrNameLst>
                                      </p:cBhvr>
                                      <p:tavLst>
                                        <p:tav tm="0">
                                          <p:val>
                                            <p:fltVal val="0"/>
                                          </p:val>
                                        </p:tav>
                                        <p:tav tm="100000">
                                          <p:val>
                                            <p:strVal val="#ppt_h"/>
                                          </p:val>
                                        </p:tav>
                                      </p:tavLst>
                                    </p:anim>
                                  </p:childTnLst>
                                </p:cTn>
                              </p:par>
                            </p:childTnLst>
                          </p:cTn>
                        </p:par>
                        <p:par>
                          <p:cTn id="73" fill="hold">
                            <p:stCondLst>
                              <p:cond delay="2000"/>
                            </p:stCondLst>
                            <p:childTnLst>
                              <p:par>
                                <p:cTn id="74" presetID="29" presetClass="entr" presetSubtype="0" fill="hold" grpId="0" nodeType="afterEffect">
                                  <p:stCondLst>
                                    <p:cond delay="0"/>
                                  </p:stCondLst>
                                  <p:childTnLst>
                                    <p:set>
                                      <p:cBhvr>
                                        <p:cTn id="75" dur="1" fill="hold">
                                          <p:stCondLst>
                                            <p:cond delay="0"/>
                                          </p:stCondLst>
                                        </p:cTn>
                                        <p:tgtEl>
                                          <p:spTgt spid="19"/>
                                        </p:tgtEl>
                                        <p:attrNameLst>
                                          <p:attrName>style.visibility</p:attrName>
                                        </p:attrNameLst>
                                      </p:cBhvr>
                                      <p:to>
                                        <p:strVal val="visible"/>
                                      </p:to>
                                    </p:set>
                                    <p:anim calcmode="lin" valueType="num">
                                      <p:cBhvr>
                                        <p:cTn id="76" dur="1000" fill="hold"/>
                                        <p:tgtEl>
                                          <p:spTgt spid="19"/>
                                        </p:tgtEl>
                                        <p:attrNameLst>
                                          <p:attrName>ppt_x</p:attrName>
                                        </p:attrNameLst>
                                      </p:cBhvr>
                                      <p:tavLst>
                                        <p:tav tm="0">
                                          <p:val>
                                            <p:strVal val="#ppt_x-.2"/>
                                          </p:val>
                                        </p:tav>
                                        <p:tav tm="100000">
                                          <p:val>
                                            <p:strVal val="#ppt_x"/>
                                          </p:val>
                                        </p:tav>
                                      </p:tavLst>
                                    </p:anim>
                                    <p:anim calcmode="lin" valueType="num">
                                      <p:cBhvr>
                                        <p:cTn id="77" dur="1000" fill="hold"/>
                                        <p:tgtEl>
                                          <p:spTgt spid="19"/>
                                        </p:tgtEl>
                                        <p:attrNameLst>
                                          <p:attrName>ppt_y</p:attrName>
                                        </p:attrNameLst>
                                      </p:cBhvr>
                                      <p:tavLst>
                                        <p:tav tm="0">
                                          <p:val>
                                            <p:strVal val="#ppt_y"/>
                                          </p:val>
                                        </p:tav>
                                        <p:tav tm="100000">
                                          <p:val>
                                            <p:strVal val="#ppt_y"/>
                                          </p:val>
                                        </p:tav>
                                      </p:tavLst>
                                    </p:anim>
                                    <p:animEffect transition="in" filter="wipe(right)" prLst="gradientSize: 0.1">
                                      <p:cBhvr>
                                        <p:cTn id="78" dur="1000"/>
                                        <p:tgtEl>
                                          <p:spTgt spid="19"/>
                                        </p:tgtEl>
                                      </p:cBhvr>
                                    </p:animEffect>
                                  </p:childTnLst>
                                </p:cTn>
                              </p:par>
                              <p:par>
                                <p:cTn id="79" presetID="29" presetClass="entr" presetSubtype="0" fill="hold" grpId="0" nodeType="withEffect">
                                  <p:stCondLst>
                                    <p:cond delay="0"/>
                                  </p:stCondLst>
                                  <p:childTnLst>
                                    <p:set>
                                      <p:cBhvr>
                                        <p:cTn id="80" dur="1" fill="hold">
                                          <p:stCondLst>
                                            <p:cond delay="0"/>
                                          </p:stCondLst>
                                        </p:cTn>
                                        <p:tgtEl>
                                          <p:spTgt spid="20"/>
                                        </p:tgtEl>
                                        <p:attrNameLst>
                                          <p:attrName>style.visibility</p:attrName>
                                        </p:attrNameLst>
                                      </p:cBhvr>
                                      <p:to>
                                        <p:strVal val="visible"/>
                                      </p:to>
                                    </p:set>
                                    <p:anim calcmode="lin" valueType="num">
                                      <p:cBhvr>
                                        <p:cTn id="81" dur="1000" fill="hold"/>
                                        <p:tgtEl>
                                          <p:spTgt spid="20"/>
                                        </p:tgtEl>
                                        <p:attrNameLst>
                                          <p:attrName>ppt_x</p:attrName>
                                        </p:attrNameLst>
                                      </p:cBhvr>
                                      <p:tavLst>
                                        <p:tav tm="0">
                                          <p:val>
                                            <p:strVal val="#ppt_x-.2"/>
                                          </p:val>
                                        </p:tav>
                                        <p:tav tm="100000">
                                          <p:val>
                                            <p:strVal val="#ppt_x"/>
                                          </p:val>
                                        </p:tav>
                                      </p:tavLst>
                                    </p:anim>
                                    <p:anim calcmode="lin" valueType="num">
                                      <p:cBhvr>
                                        <p:cTn id="82" dur="1000" fill="hold"/>
                                        <p:tgtEl>
                                          <p:spTgt spid="20"/>
                                        </p:tgtEl>
                                        <p:attrNameLst>
                                          <p:attrName>ppt_y</p:attrName>
                                        </p:attrNameLst>
                                      </p:cBhvr>
                                      <p:tavLst>
                                        <p:tav tm="0">
                                          <p:val>
                                            <p:strVal val="#ppt_y"/>
                                          </p:val>
                                        </p:tav>
                                        <p:tav tm="100000">
                                          <p:val>
                                            <p:strVal val="#ppt_y"/>
                                          </p:val>
                                        </p:tav>
                                      </p:tavLst>
                                    </p:anim>
                                    <p:animEffect transition="in" filter="wipe(right)" prLst="gradientSize: 0.1">
                                      <p:cBhvr>
                                        <p:cTn id="83" dur="1000"/>
                                        <p:tgtEl>
                                          <p:spTgt spid="20"/>
                                        </p:tgtEl>
                                      </p:cBhvr>
                                    </p:animEffect>
                                  </p:childTnLst>
                                </p:cTn>
                              </p:par>
                            </p:childTnLst>
                          </p:cTn>
                        </p:par>
                        <p:par>
                          <p:cTn id="84" fill="hold">
                            <p:stCondLst>
                              <p:cond delay="3000"/>
                            </p:stCondLst>
                            <p:childTnLst>
                              <p:par>
                                <p:cTn id="85" presetID="23" presetClass="entr" presetSubtype="16" fill="hold" grpId="0" nodeType="afterEffect">
                                  <p:stCondLst>
                                    <p:cond delay="0"/>
                                  </p:stCondLst>
                                  <p:childTnLst>
                                    <p:set>
                                      <p:cBhvr>
                                        <p:cTn id="86" dur="1" fill="hold">
                                          <p:stCondLst>
                                            <p:cond delay="0"/>
                                          </p:stCondLst>
                                        </p:cTn>
                                        <p:tgtEl>
                                          <p:spTgt spid="41"/>
                                        </p:tgtEl>
                                        <p:attrNameLst>
                                          <p:attrName>style.visibility</p:attrName>
                                        </p:attrNameLst>
                                      </p:cBhvr>
                                      <p:to>
                                        <p:strVal val="visible"/>
                                      </p:to>
                                    </p:set>
                                    <p:anim calcmode="lin" valueType="num">
                                      <p:cBhvr>
                                        <p:cTn id="87" dur="500" fill="hold"/>
                                        <p:tgtEl>
                                          <p:spTgt spid="41"/>
                                        </p:tgtEl>
                                        <p:attrNameLst>
                                          <p:attrName>ppt_w</p:attrName>
                                        </p:attrNameLst>
                                      </p:cBhvr>
                                      <p:tavLst>
                                        <p:tav tm="0">
                                          <p:val>
                                            <p:fltVal val="0"/>
                                          </p:val>
                                        </p:tav>
                                        <p:tav tm="100000">
                                          <p:val>
                                            <p:strVal val="#ppt_w"/>
                                          </p:val>
                                        </p:tav>
                                      </p:tavLst>
                                    </p:anim>
                                    <p:anim calcmode="lin" valueType="num">
                                      <p:cBhvr>
                                        <p:cTn id="88" dur="500" fill="hold"/>
                                        <p:tgtEl>
                                          <p:spTgt spid="41"/>
                                        </p:tgtEl>
                                        <p:attrNameLst>
                                          <p:attrName>ppt_h</p:attrName>
                                        </p:attrNameLst>
                                      </p:cBhvr>
                                      <p:tavLst>
                                        <p:tav tm="0">
                                          <p:val>
                                            <p:fltVal val="0"/>
                                          </p:val>
                                        </p:tav>
                                        <p:tav tm="100000">
                                          <p:val>
                                            <p:strVal val="#ppt_h"/>
                                          </p:val>
                                        </p:tav>
                                      </p:tavLst>
                                    </p:anim>
                                  </p:childTnLst>
                                </p:cTn>
                              </p:par>
                            </p:childTnLst>
                          </p:cTn>
                        </p:par>
                      </p:childTnLst>
                    </p:cTn>
                  </p:par>
                  <p:par>
                    <p:cTn id="89" fill="hold">
                      <p:stCondLst>
                        <p:cond delay="indefinite"/>
                      </p:stCondLst>
                      <p:childTnLst>
                        <p:par>
                          <p:cTn id="90" fill="hold">
                            <p:stCondLst>
                              <p:cond delay="0"/>
                            </p:stCondLst>
                            <p:childTnLst>
                              <p:par>
                                <p:cTn id="91" presetID="23" presetClass="entr" presetSubtype="16" fill="hold" grpId="0" nodeType="clickEffect">
                                  <p:stCondLst>
                                    <p:cond delay="0"/>
                                  </p:stCondLst>
                                  <p:childTnLst>
                                    <p:set>
                                      <p:cBhvr>
                                        <p:cTn id="92" dur="1" fill="hold">
                                          <p:stCondLst>
                                            <p:cond delay="0"/>
                                          </p:stCondLst>
                                        </p:cTn>
                                        <p:tgtEl>
                                          <p:spTgt spid="21"/>
                                        </p:tgtEl>
                                        <p:attrNameLst>
                                          <p:attrName>style.visibility</p:attrName>
                                        </p:attrNameLst>
                                      </p:cBhvr>
                                      <p:to>
                                        <p:strVal val="visible"/>
                                      </p:to>
                                    </p:set>
                                    <p:anim calcmode="lin" valueType="num">
                                      <p:cBhvr>
                                        <p:cTn id="93" dur="500" fill="hold"/>
                                        <p:tgtEl>
                                          <p:spTgt spid="21"/>
                                        </p:tgtEl>
                                        <p:attrNameLst>
                                          <p:attrName>ppt_w</p:attrName>
                                        </p:attrNameLst>
                                      </p:cBhvr>
                                      <p:tavLst>
                                        <p:tav tm="0">
                                          <p:val>
                                            <p:fltVal val="0"/>
                                          </p:val>
                                        </p:tav>
                                        <p:tav tm="100000">
                                          <p:val>
                                            <p:strVal val="#ppt_w"/>
                                          </p:val>
                                        </p:tav>
                                      </p:tavLst>
                                    </p:anim>
                                    <p:anim calcmode="lin" valueType="num">
                                      <p:cBhvr>
                                        <p:cTn id="94" dur="500" fill="hold"/>
                                        <p:tgtEl>
                                          <p:spTgt spid="21"/>
                                        </p:tgtEl>
                                        <p:attrNameLst>
                                          <p:attrName>ppt_h</p:attrName>
                                        </p:attrNameLst>
                                      </p:cBhvr>
                                      <p:tavLst>
                                        <p:tav tm="0">
                                          <p:val>
                                            <p:fltVal val="0"/>
                                          </p:val>
                                        </p:tav>
                                        <p:tav tm="100000">
                                          <p:val>
                                            <p:strVal val="#ppt_h"/>
                                          </p:val>
                                        </p:tav>
                                      </p:tavLst>
                                    </p:anim>
                                  </p:childTnLst>
                                </p:cTn>
                              </p:par>
                            </p:childTnLst>
                          </p:cTn>
                        </p:par>
                      </p:childTnLst>
                    </p:cTn>
                  </p:par>
                  <p:par>
                    <p:cTn id="95" fill="hold">
                      <p:stCondLst>
                        <p:cond delay="indefinite"/>
                      </p:stCondLst>
                      <p:childTnLst>
                        <p:par>
                          <p:cTn id="96" fill="hold">
                            <p:stCondLst>
                              <p:cond delay="0"/>
                            </p:stCondLst>
                            <p:childTnLst>
                              <p:par>
                                <p:cTn id="97" presetID="23" presetClass="entr" presetSubtype="16" fill="hold" grpId="0" nodeType="clickEffect">
                                  <p:stCondLst>
                                    <p:cond delay="0"/>
                                  </p:stCondLst>
                                  <p:childTnLst>
                                    <p:set>
                                      <p:cBhvr>
                                        <p:cTn id="98" dur="1" fill="hold">
                                          <p:stCondLst>
                                            <p:cond delay="0"/>
                                          </p:stCondLst>
                                        </p:cTn>
                                        <p:tgtEl>
                                          <p:spTgt spid="25"/>
                                        </p:tgtEl>
                                        <p:attrNameLst>
                                          <p:attrName>style.visibility</p:attrName>
                                        </p:attrNameLst>
                                      </p:cBhvr>
                                      <p:to>
                                        <p:strVal val="visible"/>
                                      </p:to>
                                    </p:set>
                                    <p:anim calcmode="lin" valueType="num">
                                      <p:cBhvr>
                                        <p:cTn id="99" dur="500" fill="hold"/>
                                        <p:tgtEl>
                                          <p:spTgt spid="25"/>
                                        </p:tgtEl>
                                        <p:attrNameLst>
                                          <p:attrName>ppt_w</p:attrName>
                                        </p:attrNameLst>
                                      </p:cBhvr>
                                      <p:tavLst>
                                        <p:tav tm="0">
                                          <p:val>
                                            <p:fltVal val="0"/>
                                          </p:val>
                                        </p:tav>
                                        <p:tav tm="100000">
                                          <p:val>
                                            <p:strVal val="#ppt_w"/>
                                          </p:val>
                                        </p:tav>
                                      </p:tavLst>
                                    </p:anim>
                                    <p:anim calcmode="lin" valueType="num">
                                      <p:cBhvr>
                                        <p:cTn id="100" dur="500" fill="hold"/>
                                        <p:tgtEl>
                                          <p:spTgt spid="25"/>
                                        </p:tgtEl>
                                        <p:attrNameLst>
                                          <p:attrName>ppt_h</p:attrName>
                                        </p:attrNameLst>
                                      </p:cBhvr>
                                      <p:tavLst>
                                        <p:tav tm="0">
                                          <p:val>
                                            <p:fltVal val="0"/>
                                          </p:val>
                                        </p:tav>
                                        <p:tav tm="100000">
                                          <p:val>
                                            <p:strVal val="#ppt_h"/>
                                          </p:val>
                                        </p:tav>
                                      </p:tavLst>
                                    </p:anim>
                                  </p:childTnLst>
                                </p:cTn>
                              </p:par>
                            </p:childTnLst>
                          </p:cTn>
                        </p:par>
                        <p:par>
                          <p:cTn id="101" fill="hold">
                            <p:stCondLst>
                              <p:cond delay="500"/>
                            </p:stCondLst>
                            <p:childTnLst>
                              <p:par>
                                <p:cTn id="102" presetID="29" presetClass="entr" presetSubtype="0" fill="hold" grpId="0" nodeType="afterEffect">
                                  <p:stCondLst>
                                    <p:cond delay="0"/>
                                  </p:stCondLst>
                                  <p:childTnLst>
                                    <p:set>
                                      <p:cBhvr>
                                        <p:cTn id="103" dur="1" fill="hold">
                                          <p:stCondLst>
                                            <p:cond delay="0"/>
                                          </p:stCondLst>
                                        </p:cTn>
                                        <p:tgtEl>
                                          <p:spTgt spid="23"/>
                                        </p:tgtEl>
                                        <p:attrNameLst>
                                          <p:attrName>style.visibility</p:attrName>
                                        </p:attrNameLst>
                                      </p:cBhvr>
                                      <p:to>
                                        <p:strVal val="visible"/>
                                      </p:to>
                                    </p:set>
                                    <p:anim calcmode="lin" valueType="num">
                                      <p:cBhvr>
                                        <p:cTn id="104" dur="1000" fill="hold"/>
                                        <p:tgtEl>
                                          <p:spTgt spid="23"/>
                                        </p:tgtEl>
                                        <p:attrNameLst>
                                          <p:attrName>ppt_x</p:attrName>
                                        </p:attrNameLst>
                                      </p:cBhvr>
                                      <p:tavLst>
                                        <p:tav tm="0">
                                          <p:val>
                                            <p:strVal val="#ppt_x-.2"/>
                                          </p:val>
                                        </p:tav>
                                        <p:tav tm="100000">
                                          <p:val>
                                            <p:strVal val="#ppt_x"/>
                                          </p:val>
                                        </p:tav>
                                      </p:tavLst>
                                    </p:anim>
                                    <p:anim calcmode="lin" valueType="num">
                                      <p:cBhvr>
                                        <p:cTn id="105" dur="1000" fill="hold"/>
                                        <p:tgtEl>
                                          <p:spTgt spid="23"/>
                                        </p:tgtEl>
                                        <p:attrNameLst>
                                          <p:attrName>ppt_y</p:attrName>
                                        </p:attrNameLst>
                                      </p:cBhvr>
                                      <p:tavLst>
                                        <p:tav tm="0">
                                          <p:val>
                                            <p:strVal val="#ppt_y"/>
                                          </p:val>
                                        </p:tav>
                                        <p:tav tm="100000">
                                          <p:val>
                                            <p:strVal val="#ppt_y"/>
                                          </p:val>
                                        </p:tav>
                                      </p:tavLst>
                                    </p:anim>
                                    <p:animEffect transition="in" filter="wipe(right)" prLst="gradientSize: 0.1">
                                      <p:cBhvr>
                                        <p:cTn id="106" dur="1000"/>
                                        <p:tgtEl>
                                          <p:spTgt spid="23"/>
                                        </p:tgtEl>
                                      </p:cBhvr>
                                    </p:animEffect>
                                  </p:childTnLst>
                                </p:cTn>
                              </p:par>
                              <p:par>
                                <p:cTn id="107" presetID="29" presetClass="entr" presetSubtype="0" fill="hold" grpId="0" nodeType="withEffect">
                                  <p:stCondLst>
                                    <p:cond delay="0"/>
                                  </p:stCondLst>
                                  <p:childTnLst>
                                    <p:set>
                                      <p:cBhvr>
                                        <p:cTn id="108" dur="1" fill="hold">
                                          <p:stCondLst>
                                            <p:cond delay="0"/>
                                          </p:stCondLst>
                                        </p:cTn>
                                        <p:tgtEl>
                                          <p:spTgt spid="24"/>
                                        </p:tgtEl>
                                        <p:attrNameLst>
                                          <p:attrName>style.visibility</p:attrName>
                                        </p:attrNameLst>
                                      </p:cBhvr>
                                      <p:to>
                                        <p:strVal val="visible"/>
                                      </p:to>
                                    </p:set>
                                    <p:anim calcmode="lin" valueType="num">
                                      <p:cBhvr>
                                        <p:cTn id="109" dur="1000" fill="hold"/>
                                        <p:tgtEl>
                                          <p:spTgt spid="24"/>
                                        </p:tgtEl>
                                        <p:attrNameLst>
                                          <p:attrName>ppt_x</p:attrName>
                                        </p:attrNameLst>
                                      </p:cBhvr>
                                      <p:tavLst>
                                        <p:tav tm="0">
                                          <p:val>
                                            <p:strVal val="#ppt_x-.2"/>
                                          </p:val>
                                        </p:tav>
                                        <p:tav tm="100000">
                                          <p:val>
                                            <p:strVal val="#ppt_x"/>
                                          </p:val>
                                        </p:tav>
                                      </p:tavLst>
                                    </p:anim>
                                    <p:anim calcmode="lin" valueType="num">
                                      <p:cBhvr>
                                        <p:cTn id="110" dur="1000" fill="hold"/>
                                        <p:tgtEl>
                                          <p:spTgt spid="24"/>
                                        </p:tgtEl>
                                        <p:attrNameLst>
                                          <p:attrName>ppt_y</p:attrName>
                                        </p:attrNameLst>
                                      </p:cBhvr>
                                      <p:tavLst>
                                        <p:tav tm="0">
                                          <p:val>
                                            <p:strVal val="#ppt_y"/>
                                          </p:val>
                                        </p:tav>
                                        <p:tav tm="100000">
                                          <p:val>
                                            <p:strVal val="#ppt_y"/>
                                          </p:val>
                                        </p:tav>
                                      </p:tavLst>
                                    </p:anim>
                                    <p:animEffect transition="in" filter="wipe(right)" prLst="gradientSize: 0.1">
                                      <p:cBhvr>
                                        <p:cTn id="111" dur="1000"/>
                                        <p:tgtEl>
                                          <p:spTgt spid="24"/>
                                        </p:tgtEl>
                                      </p:cBhvr>
                                    </p:animEffect>
                                  </p:childTnLst>
                                </p:cTn>
                              </p:par>
                              <p:par>
                                <p:cTn id="112" presetID="29" presetClass="entr" presetSubtype="0" fill="hold" grpId="0" nodeType="withEffect">
                                  <p:stCondLst>
                                    <p:cond delay="0"/>
                                  </p:stCondLst>
                                  <p:childTnLst>
                                    <p:set>
                                      <p:cBhvr>
                                        <p:cTn id="113" dur="1" fill="hold">
                                          <p:stCondLst>
                                            <p:cond delay="0"/>
                                          </p:stCondLst>
                                        </p:cTn>
                                        <p:tgtEl>
                                          <p:spTgt spid="27"/>
                                        </p:tgtEl>
                                        <p:attrNameLst>
                                          <p:attrName>style.visibility</p:attrName>
                                        </p:attrNameLst>
                                      </p:cBhvr>
                                      <p:to>
                                        <p:strVal val="visible"/>
                                      </p:to>
                                    </p:set>
                                    <p:anim calcmode="lin" valueType="num">
                                      <p:cBhvr>
                                        <p:cTn id="114" dur="1000" fill="hold"/>
                                        <p:tgtEl>
                                          <p:spTgt spid="27"/>
                                        </p:tgtEl>
                                        <p:attrNameLst>
                                          <p:attrName>ppt_x</p:attrName>
                                        </p:attrNameLst>
                                      </p:cBhvr>
                                      <p:tavLst>
                                        <p:tav tm="0">
                                          <p:val>
                                            <p:strVal val="#ppt_x-.2"/>
                                          </p:val>
                                        </p:tav>
                                        <p:tav tm="100000">
                                          <p:val>
                                            <p:strVal val="#ppt_x"/>
                                          </p:val>
                                        </p:tav>
                                      </p:tavLst>
                                    </p:anim>
                                    <p:anim calcmode="lin" valueType="num">
                                      <p:cBhvr>
                                        <p:cTn id="115" dur="1000" fill="hold"/>
                                        <p:tgtEl>
                                          <p:spTgt spid="27"/>
                                        </p:tgtEl>
                                        <p:attrNameLst>
                                          <p:attrName>ppt_y</p:attrName>
                                        </p:attrNameLst>
                                      </p:cBhvr>
                                      <p:tavLst>
                                        <p:tav tm="0">
                                          <p:val>
                                            <p:strVal val="#ppt_y"/>
                                          </p:val>
                                        </p:tav>
                                        <p:tav tm="100000">
                                          <p:val>
                                            <p:strVal val="#ppt_y"/>
                                          </p:val>
                                        </p:tav>
                                      </p:tavLst>
                                    </p:anim>
                                    <p:animEffect transition="in" filter="wipe(right)" prLst="gradientSize: 0.1">
                                      <p:cBhvr>
                                        <p:cTn id="116" dur="1000"/>
                                        <p:tgtEl>
                                          <p:spTgt spid="27"/>
                                        </p:tgtEl>
                                      </p:cBhvr>
                                    </p:animEffect>
                                  </p:childTnLst>
                                </p:cTn>
                              </p:par>
                            </p:childTnLst>
                          </p:cTn>
                        </p:par>
                        <p:par>
                          <p:cTn id="117" fill="hold">
                            <p:stCondLst>
                              <p:cond delay="1500"/>
                            </p:stCondLst>
                            <p:childTnLst>
                              <p:par>
                                <p:cTn id="118" presetID="23" presetClass="entr" presetSubtype="16" fill="hold" grpId="0" nodeType="afterEffect">
                                  <p:stCondLst>
                                    <p:cond delay="0"/>
                                  </p:stCondLst>
                                  <p:childTnLst>
                                    <p:set>
                                      <p:cBhvr>
                                        <p:cTn id="119" dur="1" fill="hold">
                                          <p:stCondLst>
                                            <p:cond delay="0"/>
                                          </p:stCondLst>
                                        </p:cTn>
                                        <p:tgtEl>
                                          <p:spTgt spid="26"/>
                                        </p:tgtEl>
                                        <p:attrNameLst>
                                          <p:attrName>style.visibility</p:attrName>
                                        </p:attrNameLst>
                                      </p:cBhvr>
                                      <p:to>
                                        <p:strVal val="visible"/>
                                      </p:to>
                                    </p:set>
                                    <p:anim calcmode="lin" valueType="num">
                                      <p:cBhvr>
                                        <p:cTn id="120" dur="500" fill="hold"/>
                                        <p:tgtEl>
                                          <p:spTgt spid="26"/>
                                        </p:tgtEl>
                                        <p:attrNameLst>
                                          <p:attrName>ppt_w</p:attrName>
                                        </p:attrNameLst>
                                      </p:cBhvr>
                                      <p:tavLst>
                                        <p:tav tm="0">
                                          <p:val>
                                            <p:fltVal val="0"/>
                                          </p:val>
                                        </p:tav>
                                        <p:tav tm="100000">
                                          <p:val>
                                            <p:strVal val="#ppt_w"/>
                                          </p:val>
                                        </p:tav>
                                      </p:tavLst>
                                    </p:anim>
                                    <p:anim calcmode="lin" valueType="num">
                                      <p:cBhvr>
                                        <p:cTn id="121" dur="500" fill="hold"/>
                                        <p:tgtEl>
                                          <p:spTgt spid="26"/>
                                        </p:tgtEl>
                                        <p:attrNameLst>
                                          <p:attrName>ppt_h</p:attrName>
                                        </p:attrNameLst>
                                      </p:cBhvr>
                                      <p:tavLst>
                                        <p:tav tm="0">
                                          <p:val>
                                            <p:fltVal val="0"/>
                                          </p:val>
                                        </p:tav>
                                        <p:tav tm="100000">
                                          <p:val>
                                            <p:strVal val="#ppt_h"/>
                                          </p:val>
                                        </p:tav>
                                      </p:tavLst>
                                    </p:anim>
                                  </p:childTnLst>
                                </p:cTn>
                              </p:par>
                            </p:childTnLst>
                          </p:cTn>
                        </p:par>
                        <p:par>
                          <p:cTn id="122" fill="hold">
                            <p:stCondLst>
                              <p:cond delay="2000"/>
                            </p:stCondLst>
                            <p:childTnLst>
                              <p:par>
                                <p:cTn id="123" presetID="23" presetClass="entr" presetSubtype="16" fill="hold" grpId="0" nodeType="afterEffect">
                                  <p:stCondLst>
                                    <p:cond delay="0"/>
                                  </p:stCondLst>
                                  <p:childTnLst>
                                    <p:set>
                                      <p:cBhvr>
                                        <p:cTn id="124" dur="1" fill="hold">
                                          <p:stCondLst>
                                            <p:cond delay="0"/>
                                          </p:stCondLst>
                                        </p:cTn>
                                        <p:tgtEl>
                                          <p:spTgt spid="29"/>
                                        </p:tgtEl>
                                        <p:attrNameLst>
                                          <p:attrName>style.visibility</p:attrName>
                                        </p:attrNameLst>
                                      </p:cBhvr>
                                      <p:to>
                                        <p:strVal val="visible"/>
                                      </p:to>
                                    </p:set>
                                    <p:anim calcmode="lin" valueType="num">
                                      <p:cBhvr>
                                        <p:cTn id="125" dur="500" fill="hold"/>
                                        <p:tgtEl>
                                          <p:spTgt spid="29"/>
                                        </p:tgtEl>
                                        <p:attrNameLst>
                                          <p:attrName>ppt_w</p:attrName>
                                        </p:attrNameLst>
                                      </p:cBhvr>
                                      <p:tavLst>
                                        <p:tav tm="0">
                                          <p:val>
                                            <p:fltVal val="0"/>
                                          </p:val>
                                        </p:tav>
                                        <p:tav tm="100000">
                                          <p:val>
                                            <p:strVal val="#ppt_w"/>
                                          </p:val>
                                        </p:tav>
                                      </p:tavLst>
                                    </p:anim>
                                    <p:anim calcmode="lin" valueType="num">
                                      <p:cBhvr>
                                        <p:cTn id="126" dur="500" fill="hold"/>
                                        <p:tgtEl>
                                          <p:spTgt spid="29"/>
                                        </p:tgtEl>
                                        <p:attrNameLst>
                                          <p:attrName>ppt_h</p:attrName>
                                        </p:attrNameLst>
                                      </p:cBhvr>
                                      <p:tavLst>
                                        <p:tav tm="0">
                                          <p:val>
                                            <p:fltVal val="0"/>
                                          </p:val>
                                        </p:tav>
                                        <p:tav tm="100000">
                                          <p:val>
                                            <p:strVal val="#ppt_h"/>
                                          </p:val>
                                        </p:tav>
                                      </p:tavLst>
                                    </p:anim>
                                  </p:childTnLst>
                                </p:cTn>
                              </p:par>
                            </p:childTnLst>
                          </p:cTn>
                        </p:par>
                        <p:par>
                          <p:cTn id="127" fill="hold">
                            <p:stCondLst>
                              <p:cond delay="2500"/>
                            </p:stCondLst>
                            <p:childTnLst>
                              <p:par>
                                <p:cTn id="128" presetID="23" presetClass="entr" presetSubtype="16" fill="hold" grpId="0" nodeType="afterEffect">
                                  <p:stCondLst>
                                    <p:cond delay="0"/>
                                  </p:stCondLst>
                                  <p:childTnLst>
                                    <p:set>
                                      <p:cBhvr>
                                        <p:cTn id="129" dur="1" fill="hold">
                                          <p:stCondLst>
                                            <p:cond delay="0"/>
                                          </p:stCondLst>
                                        </p:cTn>
                                        <p:tgtEl>
                                          <p:spTgt spid="28"/>
                                        </p:tgtEl>
                                        <p:attrNameLst>
                                          <p:attrName>style.visibility</p:attrName>
                                        </p:attrNameLst>
                                      </p:cBhvr>
                                      <p:to>
                                        <p:strVal val="visible"/>
                                      </p:to>
                                    </p:set>
                                    <p:anim calcmode="lin" valueType="num">
                                      <p:cBhvr>
                                        <p:cTn id="130" dur="500" fill="hold"/>
                                        <p:tgtEl>
                                          <p:spTgt spid="28"/>
                                        </p:tgtEl>
                                        <p:attrNameLst>
                                          <p:attrName>ppt_w</p:attrName>
                                        </p:attrNameLst>
                                      </p:cBhvr>
                                      <p:tavLst>
                                        <p:tav tm="0">
                                          <p:val>
                                            <p:fltVal val="0"/>
                                          </p:val>
                                        </p:tav>
                                        <p:tav tm="100000">
                                          <p:val>
                                            <p:strVal val="#ppt_w"/>
                                          </p:val>
                                        </p:tav>
                                      </p:tavLst>
                                    </p:anim>
                                    <p:anim calcmode="lin" valueType="num">
                                      <p:cBhvr>
                                        <p:cTn id="131" dur="500" fill="hold"/>
                                        <p:tgtEl>
                                          <p:spTgt spid="28"/>
                                        </p:tgtEl>
                                        <p:attrNameLst>
                                          <p:attrName>ppt_h</p:attrName>
                                        </p:attrNameLst>
                                      </p:cBhvr>
                                      <p:tavLst>
                                        <p:tav tm="0">
                                          <p:val>
                                            <p:fltVal val="0"/>
                                          </p:val>
                                        </p:tav>
                                        <p:tav tm="100000">
                                          <p:val>
                                            <p:strVal val="#ppt_h"/>
                                          </p:val>
                                        </p:tav>
                                      </p:tavLst>
                                    </p:anim>
                                  </p:childTnLst>
                                </p:cTn>
                              </p:par>
                            </p:childTnLst>
                          </p:cTn>
                        </p:par>
                      </p:childTnLst>
                    </p:cTn>
                  </p:par>
                  <p:par>
                    <p:cTn id="132" fill="hold">
                      <p:stCondLst>
                        <p:cond delay="indefinite"/>
                      </p:stCondLst>
                      <p:childTnLst>
                        <p:par>
                          <p:cTn id="133" fill="hold">
                            <p:stCondLst>
                              <p:cond delay="0"/>
                            </p:stCondLst>
                            <p:childTnLst>
                              <p:par>
                                <p:cTn id="134" presetID="23" presetClass="entr" presetSubtype="16" fill="hold" grpId="0" nodeType="clickEffect">
                                  <p:stCondLst>
                                    <p:cond delay="0"/>
                                  </p:stCondLst>
                                  <p:childTnLst>
                                    <p:set>
                                      <p:cBhvr>
                                        <p:cTn id="135" dur="1" fill="hold">
                                          <p:stCondLst>
                                            <p:cond delay="0"/>
                                          </p:stCondLst>
                                        </p:cTn>
                                        <p:tgtEl>
                                          <p:spTgt spid="32"/>
                                        </p:tgtEl>
                                        <p:attrNameLst>
                                          <p:attrName>style.visibility</p:attrName>
                                        </p:attrNameLst>
                                      </p:cBhvr>
                                      <p:to>
                                        <p:strVal val="visible"/>
                                      </p:to>
                                    </p:set>
                                    <p:anim calcmode="lin" valueType="num">
                                      <p:cBhvr>
                                        <p:cTn id="136" dur="500" fill="hold"/>
                                        <p:tgtEl>
                                          <p:spTgt spid="32"/>
                                        </p:tgtEl>
                                        <p:attrNameLst>
                                          <p:attrName>ppt_w</p:attrName>
                                        </p:attrNameLst>
                                      </p:cBhvr>
                                      <p:tavLst>
                                        <p:tav tm="0">
                                          <p:val>
                                            <p:fltVal val="0"/>
                                          </p:val>
                                        </p:tav>
                                        <p:tav tm="100000">
                                          <p:val>
                                            <p:strVal val="#ppt_w"/>
                                          </p:val>
                                        </p:tav>
                                      </p:tavLst>
                                    </p:anim>
                                    <p:anim calcmode="lin" valueType="num">
                                      <p:cBhvr>
                                        <p:cTn id="137" dur="500" fill="hold"/>
                                        <p:tgtEl>
                                          <p:spTgt spid="32"/>
                                        </p:tgtEl>
                                        <p:attrNameLst>
                                          <p:attrName>ppt_h</p:attrName>
                                        </p:attrNameLst>
                                      </p:cBhvr>
                                      <p:tavLst>
                                        <p:tav tm="0">
                                          <p:val>
                                            <p:fltVal val="0"/>
                                          </p:val>
                                        </p:tav>
                                        <p:tav tm="100000">
                                          <p:val>
                                            <p:strVal val="#ppt_h"/>
                                          </p:val>
                                        </p:tav>
                                      </p:tavLst>
                                    </p:anim>
                                  </p:childTnLst>
                                </p:cTn>
                              </p:par>
                            </p:childTnLst>
                          </p:cTn>
                        </p:par>
                        <p:par>
                          <p:cTn id="138" fill="hold">
                            <p:stCondLst>
                              <p:cond delay="500"/>
                            </p:stCondLst>
                            <p:childTnLst>
                              <p:par>
                                <p:cTn id="139" presetID="29" presetClass="entr" presetSubtype="0" fill="hold" grpId="0" nodeType="afterEffect">
                                  <p:stCondLst>
                                    <p:cond delay="0"/>
                                  </p:stCondLst>
                                  <p:childTnLst>
                                    <p:set>
                                      <p:cBhvr>
                                        <p:cTn id="140" dur="1" fill="hold">
                                          <p:stCondLst>
                                            <p:cond delay="0"/>
                                          </p:stCondLst>
                                        </p:cTn>
                                        <p:tgtEl>
                                          <p:spTgt spid="30"/>
                                        </p:tgtEl>
                                        <p:attrNameLst>
                                          <p:attrName>style.visibility</p:attrName>
                                        </p:attrNameLst>
                                      </p:cBhvr>
                                      <p:to>
                                        <p:strVal val="visible"/>
                                      </p:to>
                                    </p:set>
                                    <p:anim calcmode="lin" valueType="num">
                                      <p:cBhvr>
                                        <p:cTn id="141" dur="1000" fill="hold"/>
                                        <p:tgtEl>
                                          <p:spTgt spid="30"/>
                                        </p:tgtEl>
                                        <p:attrNameLst>
                                          <p:attrName>ppt_x</p:attrName>
                                        </p:attrNameLst>
                                      </p:cBhvr>
                                      <p:tavLst>
                                        <p:tav tm="0">
                                          <p:val>
                                            <p:strVal val="#ppt_x-.2"/>
                                          </p:val>
                                        </p:tav>
                                        <p:tav tm="100000">
                                          <p:val>
                                            <p:strVal val="#ppt_x"/>
                                          </p:val>
                                        </p:tav>
                                      </p:tavLst>
                                    </p:anim>
                                    <p:anim calcmode="lin" valueType="num">
                                      <p:cBhvr>
                                        <p:cTn id="142" dur="1000" fill="hold"/>
                                        <p:tgtEl>
                                          <p:spTgt spid="30"/>
                                        </p:tgtEl>
                                        <p:attrNameLst>
                                          <p:attrName>ppt_y</p:attrName>
                                        </p:attrNameLst>
                                      </p:cBhvr>
                                      <p:tavLst>
                                        <p:tav tm="0">
                                          <p:val>
                                            <p:strVal val="#ppt_y"/>
                                          </p:val>
                                        </p:tav>
                                        <p:tav tm="100000">
                                          <p:val>
                                            <p:strVal val="#ppt_y"/>
                                          </p:val>
                                        </p:tav>
                                      </p:tavLst>
                                    </p:anim>
                                    <p:animEffect transition="in" filter="wipe(right)" prLst="gradientSize: 0.1">
                                      <p:cBhvr>
                                        <p:cTn id="143" dur="1000"/>
                                        <p:tgtEl>
                                          <p:spTgt spid="30"/>
                                        </p:tgtEl>
                                      </p:cBhvr>
                                    </p:animEffect>
                                  </p:childTnLst>
                                </p:cTn>
                              </p:par>
                              <p:par>
                                <p:cTn id="144" presetID="29" presetClass="entr" presetSubtype="0" fill="hold" grpId="0" nodeType="withEffect">
                                  <p:stCondLst>
                                    <p:cond delay="0"/>
                                  </p:stCondLst>
                                  <p:childTnLst>
                                    <p:set>
                                      <p:cBhvr>
                                        <p:cTn id="145" dur="1" fill="hold">
                                          <p:stCondLst>
                                            <p:cond delay="0"/>
                                          </p:stCondLst>
                                        </p:cTn>
                                        <p:tgtEl>
                                          <p:spTgt spid="31"/>
                                        </p:tgtEl>
                                        <p:attrNameLst>
                                          <p:attrName>style.visibility</p:attrName>
                                        </p:attrNameLst>
                                      </p:cBhvr>
                                      <p:to>
                                        <p:strVal val="visible"/>
                                      </p:to>
                                    </p:set>
                                    <p:anim calcmode="lin" valueType="num">
                                      <p:cBhvr>
                                        <p:cTn id="146" dur="1000" fill="hold"/>
                                        <p:tgtEl>
                                          <p:spTgt spid="31"/>
                                        </p:tgtEl>
                                        <p:attrNameLst>
                                          <p:attrName>ppt_x</p:attrName>
                                        </p:attrNameLst>
                                      </p:cBhvr>
                                      <p:tavLst>
                                        <p:tav tm="0">
                                          <p:val>
                                            <p:strVal val="#ppt_x-.2"/>
                                          </p:val>
                                        </p:tav>
                                        <p:tav tm="100000">
                                          <p:val>
                                            <p:strVal val="#ppt_x"/>
                                          </p:val>
                                        </p:tav>
                                      </p:tavLst>
                                    </p:anim>
                                    <p:anim calcmode="lin" valueType="num">
                                      <p:cBhvr>
                                        <p:cTn id="147" dur="1000" fill="hold"/>
                                        <p:tgtEl>
                                          <p:spTgt spid="31"/>
                                        </p:tgtEl>
                                        <p:attrNameLst>
                                          <p:attrName>ppt_y</p:attrName>
                                        </p:attrNameLst>
                                      </p:cBhvr>
                                      <p:tavLst>
                                        <p:tav tm="0">
                                          <p:val>
                                            <p:strVal val="#ppt_y"/>
                                          </p:val>
                                        </p:tav>
                                        <p:tav tm="100000">
                                          <p:val>
                                            <p:strVal val="#ppt_y"/>
                                          </p:val>
                                        </p:tav>
                                      </p:tavLst>
                                    </p:anim>
                                    <p:animEffect transition="in" filter="wipe(right)" prLst="gradientSize: 0.1">
                                      <p:cBhvr>
                                        <p:cTn id="148" dur="1000"/>
                                        <p:tgtEl>
                                          <p:spTgt spid="31"/>
                                        </p:tgtEl>
                                      </p:cBhvr>
                                    </p:animEffect>
                                  </p:childTnLst>
                                </p:cTn>
                              </p:par>
                              <p:par>
                                <p:cTn id="149" presetID="29" presetClass="entr" presetSubtype="0" fill="hold" grpId="0" nodeType="withEffect">
                                  <p:stCondLst>
                                    <p:cond delay="0"/>
                                  </p:stCondLst>
                                  <p:childTnLst>
                                    <p:set>
                                      <p:cBhvr>
                                        <p:cTn id="150" dur="1" fill="hold">
                                          <p:stCondLst>
                                            <p:cond delay="0"/>
                                          </p:stCondLst>
                                        </p:cTn>
                                        <p:tgtEl>
                                          <p:spTgt spid="35"/>
                                        </p:tgtEl>
                                        <p:attrNameLst>
                                          <p:attrName>style.visibility</p:attrName>
                                        </p:attrNameLst>
                                      </p:cBhvr>
                                      <p:to>
                                        <p:strVal val="visible"/>
                                      </p:to>
                                    </p:set>
                                    <p:anim calcmode="lin" valueType="num">
                                      <p:cBhvr>
                                        <p:cTn id="151" dur="1000" fill="hold"/>
                                        <p:tgtEl>
                                          <p:spTgt spid="35"/>
                                        </p:tgtEl>
                                        <p:attrNameLst>
                                          <p:attrName>ppt_x</p:attrName>
                                        </p:attrNameLst>
                                      </p:cBhvr>
                                      <p:tavLst>
                                        <p:tav tm="0">
                                          <p:val>
                                            <p:strVal val="#ppt_x-.2"/>
                                          </p:val>
                                        </p:tav>
                                        <p:tav tm="100000">
                                          <p:val>
                                            <p:strVal val="#ppt_x"/>
                                          </p:val>
                                        </p:tav>
                                      </p:tavLst>
                                    </p:anim>
                                    <p:anim calcmode="lin" valueType="num">
                                      <p:cBhvr>
                                        <p:cTn id="152" dur="1000" fill="hold"/>
                                        <p:tgtEl>
                                          <p:spTgt spid="35"/>
                                        </p:tgtEl>
                                        <p:attrNameLst>
                                          <p:attrName>ppt_y</p:attrName>
                                        </p:attrNameLst>
                                      </p:cBhvr>
                                      <p:tavLst>
                                        <p:tav tm="0">
                                          <p:val>
                                            <p:strVal val="#ppt_y"/>
                                          </p:val>
                                        </p:tav>
                                        <p:tav tm="100000">
                                          <p:val>
                                            <p:strVal val="#ppt_y"/>
                                          </p:val>
                                        </p:tav>
                                      </p:tavLst>
                                    </p:anim>
                                    <p:animEffect transition="in" filter="wipe(right)" prLst="gradientSize: 0.1">
                                      <p:cBhvr>
                                        <p:cTn id="153" dur="1000"/>
                                        <p:tgtEl>
                                          <p:spTgt spid="35"/>
                                        </p:tgtEl>
                                      </p:cBhvr>
                                    </p:animEffect>
                                  </p:childTnLst>
                                </p:cTn>
                              </p:par>
                            </p:childTnLst>
                          </p:cTn>
                        </p:par>
                        <p:par>
                          <p:cTn id="154" fill="hold">
                            <p:stCondLst>
                              <p:cond delay="1500"/>
                            </p:stCondLst>
                            <p:childTnLst>
                              <p:par>
                                <p:cTn id="155" presetID="23" presetClass="entr" presetSubtype="16" fill="hold" grpId="0" nodeType="afterEffect">
                                  <p:stCondLst>
                                    <p:cond delay="0"/>
                                  </p:stCondLst>
                                  <p:childTnLst>
                                    <p:set>
                                      <p:cBhvr>
                                        <p:cTn id="156" dur="1" fill="hold">
                                          <p:stCondLst>
                                            <p:cond delay="0"/>
                                          </p:stCondLst>
                                        </p:cTn>
                                        <p:tgtEl>
                                          <p:spTgt spid="33"/>
                                        </p:tgtEl>
                                        <p:attrNameLst>
                                          <p:attrName>style.visibility</p:attrName>
                                        </p:attrNameLst>
                                      </p:cBhvr>
                                      <p:to>
                                        <p:strVal val="visible"/>
                                      </p:to>
                                    </p:set>
                                    <p:anim calcmode="lin" valueType="num">
                                      <p:cBhvr>
                                        <p:cTn id="157" dur="500" fill="hold"/>
                                        <p:tgtEl>
                                          <p:spTgt spid="33"/>
                                        </p:tgtEl>
                                        <p:attrNameLst>
                                          <p:attrName>ppt_w</p:attrName>
                                        </p:attrNameLst>
                                      </p:cBhvr>
                                      <p:tavLst>
                                        <p:tav tm="0">
                                          <p:val>
                                            <p:fltVal val="0"/>
                                          </p:val>
                                        </p:tav>
                                        <p:tav tm="100000">
                                          <p:val>
                                            <p:strVal val="#ppt_w"/>
                                          </p:val>
                                        </p:tav>
                                      </p:tavLst>
                                    </p:anim>
                                    <p:anim calcmode="lin" valueType="num">
                                      <p:cBhvr>
                                        <p:cTn id="158" dur="500" fill="hold"/>
                                        <p:tgtEl>
                                          <p:spTgt spid="33"/>
                                        </p:tgtEl>
                                        <p:attrNameLst>
                                          <p:attrName>ppt_h</p:attrName>
                                        </p:attrNameLst>
                                      </p:cBhvr>
                                      <p:tavLst>
                                        <p:tav tm="0">
                                          <p:val>
                                            <p:fltVal val="0"/>
                                          </p:val>
                                        </p:tav>
                                        <p:tav tm="100000">
                                          <p:val>
                                            <p:strVal val="#ppt_h"/>
                                          </p:val>
                                        </p:tav>
                                      </p:tavLst>
                                    </p:anim>
                                  </p:childTnLst>
                                </p:cTn>
                              </p:par>
                              <p:par>
                                <p:cTn id="159" presetID="23" presetClass="entr" presetSubtype="16" fill="hold" grpId="0" nodeType="withEffect">
                                  <p:stCondLst>
                                    <p:cond delay="0"/>
                                  </p:stCondLst>
                                  <p:childTnLst>
                                    <p:set>
                                      <p:cBhvr>
                                        <p:cTn id="160" dur="1" fill="hold">
                                          <p:stCondLst>
                                            <p:cond delay="0"/>
                                          </p:stCondLst>
                                        </p:cTn>
                                        <p:tgtEl>
                                          <p:spTgt spid="34"/>
                                        </p:tgtEl>
                                        <p:attrNameLst>
                                          <p:attrName>style.visibility</p:attrName>
                                        </p:attrNameLst>
                                      </p:cBhvr>
                                      <p:to>
                                        <p:strVal val="visible"/>
                                      </p:to>
                                    </p:set>
                                    <p:anim calcmode="lin" valueType="num">
                                      <p:cBhvr>
                                        <p:cTn id="161" dur="500" fill="hold"/>
                                        <p:tgtEl>
                                          <p:spTgt spid="34"/>
                                        </p:tgtEl>
                                        <p:attrNameLst>
                                          <p:attrName>ppt_w</p:attrName>
                                        </p:attrNameLst>
                                      </p:cBhvr>
                                      <p:tavLst>
                                        <p:tav tm="0">
                                          <p:val>
                                            <p:fltVal val="0"/>
                                          </p:val>
                                        </p:tav>
                                        <p:tav tm="100000">
                                          <p:val>
                                            <p:strVal val="#ppt_w"/>
                                          </p:val>
                                        </p:tav>
                                      </p:tavLst>
                                    </p:anim>
                                    <p:anim calcmode="lin" valueType="num">
                                      <p:cBhvr>
                                        <p:cTn id="162" dur="500" fill="hold"/>
                                        <p:tgtEl>
                                          <p:spTgt spid="34"/>
                                        </p:tgtEl>
                                        <p:attrNameLst>
                                          <p:attrName>ppt_h</p:attrName>
                                        </p:attrNameLst>
                                      </p:cBhvr>
                                      <p:tavLst>
                                        <p:tav tm="0">
                                          <p:val>
                                            <p:fltVal val="0"/>
                                          </p:val>
                                        </p:tav>
                                        <p:tav tm="100000">
                                          <p:val>
                                            <p:strVal val="#ppt_h"/>
                                          </p:val>
                                        </p:tav>
                                      </p:tavLst>
                                    </p:anim>
                                  </p:childTnLst>
                                </p:cTn>
                              </p:par>
                              <p:par>
                                <p:cTn id="163" presetID="23" presetClass="entr" presetSubtype="16" fill="hold" grpId="0" nodeType="withEffect">
                                  <p:stCondLst>
                                    <p:cond delay="0"/>
                                  </p:stCondLst>
                                  <p:childTnLst>
                                    <p:set>
                                      <p:cBhvr>
                                        <p:cTn id="164" dur="1" fill="hold">
                                          <p:stCondLst>
                                            <p:cond delay="0"/>
                                          </p:stCondLst>
                                        </p:cTn>
                                        <p:tgtEl>
                                          <p:spTgt spid="36"/>
                                        </p:tgtEl>
                                        <p:attrNameLst>
                                          <p:attrName>style.visibility</p:attrName>
                                        </p:attrNameLst>
                                      </p:cBhvr>
                                      <p:to>
                                        <p:strVal val="visible"/>
                                      </p:to>
                                    </p:set>
                                    <p:anim calcmode="lin" valueType="num">
                                      <p:cBhvr>
                                        <p:cTn id="165" dur="500" fill="hold"/>
                                        <p:tgtEl>
                                          <p:spTgt spid="36"/>
                                        </p:tgtEl>
                                        <p:attrNameLst>
                                          <p:attrName>ppt_w</p:attrName>
                                        </p:attrNameLst>
                                      </p:cBhvr>
                                      <p:tavLst>
                                        <p:tav tm="0">
                                          <p:val>
                                            <p:fltVal val="0"/>
                                          </p:val>
                                        </p:tav>
                                        <p:tav tm="100000">
                                          <p:val>
                                            <p:strVal val="#ppt_w"/>
                                          </p:val>
                                        </p:tav>
                                      </p:tavLst>
                                    </p:anim>
                                    <p:anim calcmode="lin" valueType="num">
                                      <p:cBhvr>
                                        <p:cTn id="166" dur="500" fill="hold"/>
                                        <p:tgtEl>
                                          <p:spTgt spid="36"/>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p:bldP spid="7" grpId="0"/>
      <p:bldP spid="9" grpId="0"/>
      <p:bldP spid="10" grpId="0"/>
      <p:bldP spid="11" grpId="0" animBg="1"/>
      <p:bldP spid="12" grpId="0"/>
      <p:bldP spid="13" grpId="0" animBg="1"/>
      <p:bldP spid="14" grpId="0"/>
      <p:bldP spid="15" grpId="0"/>
      <p:bldP spid="17" grpId="0"/>
      <p:bldP spid="18" grpId="0"/>
      <p:bldP spid="19" grpId="0" animBg="1"/>
      <p:bldP spid="20" grpId="0" animBg="1"/>
      <p:bldP spid="21" grpId="0" animBg="1"/>
      <p:bldP spid="22" grpId="0" animBg="1"/>
      <p:bldP spid="23" grpId="0" animBg="1"/>
      <p:bldP spid="24" grpId="0" animBg="1"/>
      <p:bldP spid="25" grpId="0"/>
      <p:bldP spid="26" grpId="0"/>
      <p:bldP spid="27" grpId="0" animBg="1"/>
      <p:bldP spid="28" grpId="0"/>
      <p:bldP spid="29" grpId="0" animBg="1"/>
      <p:bldP spid="30" grpId="0" animBg="1"/>
      <p:bldP spid="31" grpId="0" animBg="1"/>
      <p:bldP spid="32" grpId="0"/>
      <p:bldP spid="33" grpId="0"/>
      <p:bldP spid="34" grpId="0"/>
      <p:bldP spid="35" grpId="0" animBg="1"/>
      <p:bldP spid="36" grpId="0"/>
      <p:bldP spid="41"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5"/>
          <p:cNvSpPr>
            <a:spLocks noGrp="1"/>
          </p:cNvSpPr>
          <p:nvPr>
            <p:ph type="sldNum" sz="quarter" idx="12"/>
          </p:nvPr>
        </p:nvSpPr>
        <p:spPr>
          <a:xfrm>
            <a:off x="6553200" y="6356350"/>
            <a:ext cx="2133600" cy="365125"/>
          </a:xfrm>
        </p:spPr>
        <p:txBody>
          <a:bodyPr/>
          <a:lstStyle/>
          <a:p>
            <a:fld id="{328F2800-E9A0-4083-A60C-F54F7AB8FD63}" type="slidenum">
              <a:rPr lang="en-US"/>
              <a:pPr/>
              <a:t>24</a:t>
            </a:fld>
            <a:endParaRPr lang="en-US"/>
          </a:p>
        </p:txBody>
      </p:sp>
      <p:sp>
        <p:nvSpPr>
          <p:cNvPr id="3" name="Cloud"/>
          <p:cNvSpPr>
            <a:spLocks noChangeAspect="1" noEditPoints="1" noChangeArrowheads="1"/>
          </p:cNvSpPr>
          <p:nvPr/>
        </p:nvSpPr>
        <p:spPr bwMode="auto">
          <a:xfrm>
            <a:off x="1116013" y="476250"/>
            <a:ext cx="7559675" cy="1368425"/>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0" y="11192"/>
                  <a:pt x="409" y="12169"/>
                  <a:pt x="1074" y="12702"/>
                </a:cubicBezTo>
                <a:lnTo>
                  <a:pt x="1063" y="12668"/>
                </a:lnTo>
                <a:cubicBezTo>
                  <a:pt x="685" y="13217"/>
                  <a:pt x="475" y="13940"/>
                  <a:pt x="475" y="14691"/>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300"/>
                  <a:pt x="7635" y="20039"/>
                  <a:pt x="8235" y="19546"/>
                </a:cubicBezTo>
                <a:lnTo>
                  <a:pt x="8229" y="19550"/>
                </a:lnTo>
                <a:cubicBezTo>
                  <a:pt x="8855" y="20829"/>
                  <a:pt x="9908" y="21597"/>
                  <a:pt x="11036" y="21597"/>
                </a:cubicBezTo>
                <a:cubicBezTo>
                  <a:pt x="12523" y="21597"/>
                  <a:pt x="13836" y="20267"/>
                  <a:pt x="14267" y="18324"/>
                </a:cubicBezTo>
                <a:lnTo>
                  <a:pt x="14270" y="18350"/>
                </a:lnTo>
                <a:cubicBezTo>
                  <a:pt x="14730" y="18740"/>
                  <a:pt x="15260" y="18947"/>
                  <a:pt x="15802" y="18947"/>
                </a:cubicBezTo>
                <a:cubicBezTo>
                  <a:pt x="17390" y="18947"/>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0"/>
                  <a:pt x="15367" y="426"/>
                  <a:pt x="14905" y="1165"/>
                </a:cubicBezTo>
                <a:lnTo>
                  <a:pt x="14909" y="1170"/>
                </a:lnTo>
                <a:cubicBezTo>
                  <a:pt x="14497" y="432"/>
                  <a:pt x="13855" y="0"/>
                  <a:pt x="13174" y="0"/>
                </a:cubicBezTo>
                <a:cubicBezTo>
                  <a:pt x="12347" y="0"/>
                  <a:pt x="11590" y="637"/>
                  <a:pt x="11221" y="1645"/>
                </a:cubicBezTo>
                <a:lnTo>
                  <a:pt x="11229" y="1694"/>
                </a:lnTo>
                <a:cubicBezTo>
                  <a:pt x="10730" y="1024"/>
                  <a:pt x="10058" y="650"/>
                  <a:pt x="9358" y="650"/>
                </a:cubicBezTo>
                <a:cubicBezTo>
                  <a:pt x="8372" y="650"/>
                  <a:pt x="7466" y="1391"/>
                  <a:pt x="7003" y="2578"/>
                </a:cubicBezTo>
                <a:lnTo>
                  <a:pt x="6995" y="2602"/>
                </a:lnTo>
                <a:cubicBezTo>
                  <a:pt x="6477" y="2189"/>
                  <a:pt x="5888" y="1972"/>
                  <a:pt x="5288" y="1972"/>
                </a:cubicBezTo>
                <a:cubicBezTo>
                  <a:pt x="3423" y="1972"/>
                  <a:pt x="1912" y="4029"/>
                  <a:pt x="1912" y="6567"/>
                </a:cubicBezTo>
                <a:cubicBezTo>
                  <a:pt x="1912" y="6774"/>
                  <a:pt x="1922" y="6981"/>
                  <a:pt x="1942" y="7186"/>
                </a:cubicBezTo>
                <a:close/>
              </a:path>
              <a:path w="21600" h="21600" fill="none" extrusionOk="0">
                <a:moveTo>
                  <a:pt x="1074" y="12702"/>
                </a:moveTo>
                <a:cubicBezTo>
                  <a:pt x="1407" y="12969"/>
                  <a:pt x="1786" y="13110"/>
                  <a:pt x="2172" y="13110"/>
                </a:cubicBezTo>
                <a:cubicBezTo>
                  <a:pt x="2228" y="13110"/>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FF00"/>
          </a:solidFill>
          <a:ln w="9525">
            <a:solidFill>
              <a:srgbClr val="000000"/>
            </a:solidFill>
            <a:miter lim="800000"/>
            <a:headEnd/>
            <a:tailEnd/>
          </a:ln>
          <a:effectLst>
            <a:outerShdw dist="107763" dir="2700000" algn="ctr" rotWithShape="0">
              <a:srgbClr val="808080"/>
            </a:outerShdw>
          </a:effectLst>
        </p:spPr>
        <p:txBody>
          <a:bodyPr/>
          <a:lstStyle/>
          <a:p>
            <a:pPr algn="ctr">
              <a:buClrTx/>
              <a:buFontTx/>
              <a:buNone/>
            </a:pPr>
            <a:r>
              <a:rPr lang="fa-IR" sz="2800" i="1" dirty="0">
                <a:solidFill>
                  <a:srgbClr val="FF0000"/>
                </a:solidFill>
                <a:latin typeface="Times New Roman" panose="02020603050405020304" pitchFamily="18" charset="0"/>
                <a:cs typeface="Times New Roman" panose="02020603050405020304" pitchFamily="18" charset="0"/>
              </a:rPr>
              <a:t>صورتحساب سودوزیان مقایسه ای</a:t>
            </a:r>
            <a:endParaRPr lang="en-US" sz="2800" i="1" dirty="0">
              <a:solidFill>
                <a:srgbClr val="FF0000"/>
              </a:solidFill>
              <a:latin typeface="Times New Roman" panose="02020603050405020304" pitchFamily="18" charset="0"/>
              <a:cs typeface="Times New Roman" panose="02020603050405020304" pitchFamily="18" charset="0"/>
            </a:endParaRPr>
          </a:p>
        </p:txBody>
      </p:sp>
      <p:sp>
        <p:nvSpPr>
          <p:cNvPr id="4" name="Line 20"/>
          <p:cNvSpPr>
            <a:spLocks noChangeShapeType="1"/>
          </p:cNvSpPr>
          <p:nvPr/>
        </p:nvSpPr>
        <p:spPr bwMode="auto">
          <a:xfrm flipH="1">
            <a:off x="6156325" y="2924175"/>
            <a:ext cx="2592388" cy="0"/>
          </a:xfrm>
          <a:prstGeom prst="line">
            <a:avLst/>
          </a:prstGeom>
          <a:noFill/>
          <a:ln w="38100">
            <a:solidFill>
              <a:srgbClr val="FFFF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5" name="Line 21"/>
          <p:cNvSpPr>
            <a:spLocks noChangeShapeType="1"/>
          </p:cNvSpPr>
          <p:nvPr/>
        </p:nvSpPr>
        <p:spPr bwMode="auto">
          <a:xfrm flipH="1">
            <a:off x="3132138" y="2924175"/>
            <a:ext cx="2592387" cy="0"/>
          </a:xfrm>
          <a:prstGeom prst="line">
            <a:avLst/>
          </a:prstGeom>
          <a:noFill/>
          <a:ln w="38100">
            <a:solidFill>
              <a:srgbClr val="FFFF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6" name="Line 22"/>
          <p:cNvSpPr>
            <a:spLocks noChangeShapeType="1"/>
          </p:cNvSpPr>
          <p:nvPr/>
        </p:nvSpPr>
        <p:spPr bwMode="auto">
          <a:xfrm flipH="1">
            <a:off x="0" y="2924175"/>
            <a:ext cx="2484438" cy="0"/>
          </a:xfrm>
          <a:prstGeom prst="line">
            <a:avLst/>
          </a:prstGeom>
          <a:noFill/>
          <a:ln w="38100">
            <a:solidFill>
              <a:srgbClr val="FFFF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7" name="Text Box 23"/>
          <p:cNvSpPr txBox="1">
            <a:spLocks noChangeArrowheads="1"/>
          </p:cNvSpPr>
          <p:nvPr/>
        </p:nvSpPr>
        <p:spPr bwMode="auto">
          <a:xfrm>
            <a:off x="6156325" y="2276475"/>
            <a:ext cx="2520950" cy="5191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rtl="0">
              <a:spcBef>
                <a:spcPct val="50000"/>
              </a:spcBef>
              <a:buClrTx/>
              <a:buFontTx/>
              <a:buNone/>
            </a:pPr>
            <a:r>
              <a:rPr lang="fa-IR" sz="2800">
                <a:latin typeface="Arial" panose="020B0604020202020204" pitchFamily="34" charset="0"/>
              </a:rPr>
              <a:t>عنوان حساب</a:t>
            </a:r>
            <a:endParaRPr lang="en-US" sz="2800">
              <a:latin typeface="Arial" panose="020B0604020202020204" pitchFamily="34" charset="0"/>
            </a:endParaRPr>
          </a:p>
        </p:txBody>
      </p:sp>
      <p:sp>
        <p:nvSpPr>
          <p:cNvPr id="8" name="Text Box 24"/>
          <p:cNvSpPr txBox="1">
            <a:spLocks noChangeArrowheads="1"/>
          </p:cNvSpPr>
          <p:nvPr/>
        </p:nvSpPr>
        <p:spPr bwMode="auto">
          <a:xfrm>
            <a:off x="3276600" y="2205038"/>
            <a:ext cx="2447925" cy="5191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rtl="0">
              <a:spcBef>
                <a:spcPct val="50000"/>
              </a:spcBef>
              <a:buClrTx/>
              <a:buFontTx/>
              <a:buNone/>
            </a:pPr>
            <a:r>
              <a:rPr lang="fa-IR" sz="2800">
                <a:latin typeface="Arial" panose="020B0604020202020204" pitchFamily="34" charset="0"/>
              </a:rPr>
              <a:t>مبنای نقدی</a:t>
            </a:r>
            <a:endParaRPr lang="en-US" sz="2800">
              <a:latin typeface="Arial" panose="020B0604020202020204" pitchFamily="34" charset="0"/>
            </a:endParaRPr>
          </a:p>
        </p:txBody>
      </p:sp>
      <p:sp>
        <p:nvSpPr>
          <p:cNvPr id="9" name="Text Box 25"/>
          <p:cNvSpPr txBox="1">
            <a:spLocks noChangeArrowheads="1"/>
          </p:cNvSpPr>
          <p:nvPr/>
        </p:nvSpPr>
        <p:spPr bwMode="auto">
          <a:xfrm>
            <a:off x="0" y="2205038"/>
            <a:ext cx="2555875" cy="5191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rtl="0">
              <a:spcBef>
                <a:spcPct val="50000"/>
              </a:spcBef>
              <a:buClrTx/>
              <a:buFontTx/>
              <a:buNone/>
            </a:pPr>
            <a:r>
              <a:rPr lang="fa-IR" sz="2800">
                <a:latin typeface="Arial" panose="020B0604020202020204" pitchFamily="34" charset="0"/>
              </a:rPr>
              <a:t>مبنای تعهدی</a:t>
            </a:r>
            <a:endParaRPr lang="en-US" sz="2800">
              <a:latin typeface="Arial" panose="020B0604020202020204" pitchFamily="34" charset="0"/>
            </a:endParaRPr>
          </a:p>
        </p:txBody>
      </p:sp>
      <p:sp>
        <p:nvSpPr>
          <p:cNvPr id="10" name="Text Box 26"/>
          <p:cNvSpPr txBox="1">
            <a:spLocks noChangeArrowheads="1"/>
          </p:cNvSpPr>
          <p:nvPr/>
        </p:nvSpPr>
        <p:spPr bwMode="auto">
          <a:xfrm>
            <a:off x="6659563" y="3141663"/>
            <a:ext cx="187325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rtl="0">
              <a:spcBef>
                <a:spcPct val="50000"/>
              </a:spcBef>
              <a:buClrTx/>
              <a:buFontTx/>
              <a:buNone/>
            </a:pPr>
            <a:r>
              <a:rPr lang="fa-IR" sz="2400">
                <a:latin typeface="Arial" panose="020B0604020202020204" pitchFamily="34" charset="0"/>
              </a:rPr>
              <a:t>درآمد فروش </a:t>
            </a:r>
            <a:endParaRPr lang="en-US" sz="2400">
              <a:latin typeface="Arial" panose="020B0604020202020204" pitchFamily="34" charset="0"/>
            </a:endParaRPr>
          </a:p>
        </p:txBody>
      </p:sp>
      <p:sp>
        <p:nvSpPr>
          <p:cNvPr id="11" name="Text Box 27"/>
          <p:cNvSpPr txBox="1">
            <a:spLocks noChangeArrowheads="1"/>
          </p:cNvSpPr>
          <p:nvPr/>
        </p:nvSpPr>
        <p:spPr bwMode="auto">
          <a:xfrm>
            <a:off x="3203575" y="2205038"/>
            <a:ext cx="2592388"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rtl="0">
              <a:spcBef>
                <a:spcPct val="50000"/>
              </a:spcBef>
              <a:buClrTx/>
              <a:buFontTx/>
              <a:buNone/>
            </a:pPr>
            <a:endParaRPr lang="fa-IR" sz="1800" b="0">
              <a:latin typeface="Arial" panose="020B0604020202020204" pitchFamily="34" charset="0"/>
            </a:endParaRPr>
          </a:p>
        </p:txBody>
      </p:sp>
      <p:sp>
        <p:nvSpPr>
          <p:cNvPr id="12" name="Text Box 28"/>
          <p:cNvSpPr txBox="1">
            <a:spLocks noChangeArrowheads="1"/>
          </p:cNvSpPr>
          <p:nvPr/>
        </p:nvSpPr>
        <p:spPr bwMode="auto">
          <a:xfrm>
            <a:off x="250825" y="3213100"/>
            <a:ext cx="2160588" cy="5191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rtl="0">
              <a:spcBef>
                <a:spcPct val="50000"/>
              </a:spcBef>
              <a:buClrTx/>
              <a:buFontTx/>
              <a:buNone/>
            </a:pPr>
            <a:r>
              <a:rPr lang="fa-IR" sz="2800">
                <a:latin typeface="Arial" panose="020B0604020202020204" pitchFamily="34" charset="0"/>
              </a:rPr>
              <a:t>745.000</a:t>
            </a:r>
            <a:endParaRPr lang="en-US" sz="2800">
              <a:latin typeface="Arial" panose="020B0604020202020204" pitchFamily="34" charset="0"/>
            </a:endParaRPr>
          </a:p>
        </p:txBody>
      </p:sp>
      <p:sp>
        <p:nvSpPr>
          <p:cNvPr id="13" name="Text Box 29"/>
          <p:cNvSpPr txBox="1">
            <a:spLocks noChangeArrowheads="1"/>
          </p:cNvSpPr>
          <p:nvPr/>
        </p:nvSpPr>
        <p:spPr bwMode="auto">
          <a:xfrm>
            <a:off x="3348038" y="3141663"/>
            <a:ext cx="2303462" cy="5191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rtl="0">
              <a:spcBef>
                <a:spcPct val="50000"/>
              </a:spcBef>
              <a:buClrTx/>
              <a:buFontTx/>
              <a:buNone/>
            </a:pPr>
            <a:r>
              <a:rPr lang="fa-IR" sz="2800">
                <a:latin typeface="Arial" panose="020B0604020202020204" pitchFamily="34" charset="0"/>
              </a:rPr>
              <a:t>800.000</a:t>
            </a:r>
            <a:endParaRPr lang="en-US" sz="2800">
              <a:latin typeface="Arial" panose="020B0604020202020204" pitchFamily="34" charset="0"/>
            </a:endParaRPr>
          </a:p>
        </p:txBody>
      </p:sp>
      <p:sp>
        <p:nvSpPr>
          <p:cNvPr id="14" name="Text Box 30"/>
          <p:cNvSpPr txBox="1">
            <a:spLocks noChangeArrowheads="1"/>
          </p:cNvSpPr>
          <p:nvPr/>
        </p:nvSpPr>
        <p:spPr bwMode="auto">
          <a:xfrm>
            <a:off x="5616575" y="3789363"/>
            <a:ext cx="3527425"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rtl="0">
              <a:spcBef>
                <a:spcPct val="50000"/>
              </a:spcBef>
              <a:buClrTx/>
              <a:buFontTx/>
              <a:buNone/>
            </a:pPr>
            <a:r>
              <a:rPr lang="fa-IR" sz="2400">
                <a:latin typeface="Arial" panose="020B0604020202020204" pitchFamily="34" charset="0"/>
              </a:rPr>
              <a:t>قیمت تمام شده کالای فروش رفته</a:t>
            </a:r>
            <a:endParaRPr lang="en-US" sz="2400">
              <a:latin typeface="Arial" panose="020B0604020202020204" pitchFamily="34" charset="0"/>
            </a:endParaRPr>
          </a:p>
        </p:txBody>
      </p:sp>
      <p:sp>
        <p:nvSpPr>
          <p:cNvPr id="15" name="Text Box 31"/>
          <p:cNvSpPr txBox="1">
            <a:spLocks noChangeArrowheads="1"/>
          </p:cNvSpPr>
          <p:nvPr/>
        </p:nvSpPr>
        <p:spPr bwMode="auto">
          <a:xfrm>
            <a:off x="3563938" y="3789363"/>
            <a:ext cx="1871662" cy="5191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rtl="0">
              <a:spcBef>
                <a:spcPct val="50000"/>
              </a:spcBef>
              <a:buClrTx/>
              <a:buFontTx/>
              <a:buNone/>
            </a:pPr>
            <a:r>
              <a:rPr lang="fa-IR" sz="2800">
                <a:latin typeface="Arial" panose="020B0604020202020204" pitchFamily="34" charset="0"/>
              </a:rPr>
              <a:t>(590.000)</a:t>
            </a:r>
            <a:endParaRPr lang="en-US" sz="2800">
              <a:latin typeface="Arial" panose="020B0604020202020204" pitchFamily="34" charset="0"/>
            </a:endParaRPr>
          </a:p>
        </p:txBody>
      </p:sp>
      <p:sp>
        <p:nvSpPr>
          <p:cNvPr id="16" name="Text Box 33"/>
          <p:cNvSpPr txBox="1">
            <a:spLocks noChangeArrowheads="1"/>
          </p:cNvSpPr>
          <p:nvPr/>
        </p:nvSpPr>
        <p:spPr bwMode="auto">
          <a:xfrm>
            <a:off x="179388" y="3716338"/>
            <a:ext cx="2232025" cy="5191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rtl="0">
              <a:spcBef>
                <a:spcPct val="50000"/>
              </a:spcBef>
              <a:buClrTx/>
              <a:buFontTx/>
              <a:buNone/>
            </a:pPr>
            <a:r>
              <a:rPr lang="fa-IR" sz="2800">
                <a:latin typeface="Arial" panose="020B0604020202020204" pitchFamily="34" charset="0"/>
              </a:rPr>
              <a:t>(550.000)</a:t>
            </a:r>
            <a:endParaRPr lang="en-US" sz="2800">
              <a:latin typeface="Arial" panose="020B0604020202020204" pitchFamily="34" charset="0"/>
            </a:endParaRPr>
          </a:p>
        </p:txBody>
      </p:sp>
      <p:sp>
        <p:nvSpPr>
          <p:cNvPr id="17" name="Line 34"/>
          <p:cNvSpPr>
            <a:spLocks noChangeShapeType="1"/>
          </p:cNvSpPr>
          <p:nvPr/>
        </p:nvSpPr>
        <p:spPr bwMode="auto">
          <a:xfrm flipH="1">
            <a:off x="3708400" y="4365625"/>
            <a:ext cx="1511300" cy="0"/>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18" name="Line 35"/>
          <p:cNvSpPr>
            <a:spLocks noChangeShapeType="1"/>
          </p:cNvSpPr>
          <p:nvPr/>
        </p:nvSpPr>
        <p:spPr bwMode="auto">
          <a:xfrm flipH="1">
            <a:off x="468313" y="4365625"/>
            <a:ext cx="1584325" cy="0"/>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19" name="Text Box 36"/>
          <p:cNvSpPr txBox="1">
            <a:spLocks noChangeArrowheads="1"/>
          </p:cNvSpPr>
          <p:nvPr/>
        </p:nvSpPr>
        <p:spPr bwMode="auto">
          <a:xfrm>
            <a:off x="6372225" y="4437063"/>
            <a:ext cx="2341563" cy="5191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rtl="0">
              <a:spcBef>
                <a:spcPct val="50000"/>
              </a:spcBef>
              <a:buClrTx/>
              <a:buFontTx/>
              <a:buNone/>
            </a:pPr>
            <a:r>
              <a:rPr lang="fa-IR" sz="2800">
                <a:latin typeface="Arial" panose="020B0604020202020204" pitchFamily="34" charset="0"/>
              </a:rPr>
              <a:t>سود ناویژه</a:t>
            </a:r>
            <a:endParaRPr lang="en-US" sz="2800">
              <a:latin typeface="Arial" panose="020B0604020202020204" pitchFamily="34" charset="0"/>
            </a:endParaRPr>
          </a:p>
        </p:txBody>
      </p:sp>
      <p:sp>
        <p:nvSpPr>
          <p:cNvPr id="20" name="Text Box 37"/>
          <p:cNvSpPr txBox="1">
            <a:spLocks noChangeArrowheads="1"/>
          </p:cNvSpPr>
          <p:nvPr/>
        </p:nvSpPr>
        <p:spPr bwMode="auto">
          <a:xfrm>
            <a:off x="3635375" y="4437063"/>
            <a:ext cx="1584325" cy="5191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rtl="0">
              <a:spcBef>
                <a:spcPct val="50000"/>
              </a:spcBef>
              <a:buClrTx/>
              <a:buFontTx/>
              <a:buNone/>
            </a:pPr>
            <a:r>
              <a:rPr lang="fa-IR" sz="2800">
                <a:latin typeface="Arial" panose="020B0604020202020204" pitchFamily="34" charset="0"/>
              </a:rPr>
              <a:t>210.000</a:t>
            </a:r>
            <a:endParaRPr lang="en-US" sz="2800">
              <a:latin typeface="Arial" panose="020B0604020202020204" pitchFamily="34" charset="0"/>
            </a:endParaRPr>
          </a:p>
        </p:txBody>
      </p:sp>
      <p:sp>
        <p:nvSpPr>
          <p:cNvPr id="21" name="Text Box 38"/>
          <p:cNvSpPr txBox="1">
            <a:spLocks noChangeArrowheads="1"/>
          </p:cNvSpPr>
          <p:nvPr/>
        </p:nvSpPr>
        <p:spPr bwMode="auto">
          <a:xfrm>
            <a:off x="395288" y="4437063"/>
            <a:ext cx="1728787" cy="5191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rtl="0">
              <a:spcBef>
                <a:spcPct val="50000"/>
              </a:spcBef>
              <a:buClrTx/>
              <a:buFontTx/>
              <a:buNone/>
            </a:pPr>
            <a:r>
              <a:rPr lang="fa-IR" sz="2800">
                <a:latin typeface="Arial" panose="020B0604020202020204" pitchFamily="34" charset="0"/>
              </a:rPr>
              <a:t>195.000</a:t>
            </a:r>
            <a:endParaRPr lang="en-US" sz="2800">
              <a:latin typeface="Arial" panose="020B0604020202020204" pitchFamily="34" charset="0"/>
            </a:endParaRPr>
          </a:p>
        </p:txBody>
      </p:sp>
      <p:sp>
        <p:nvSpPr>
          <p:cNvPr id="22" name="Text Box 39"/>
          <p:cNvSpPr txBox="1">
            <a:spLocks noChangeArrowheads="1"/>
          </p:cNvSpPr>
          <p:nvPr/>
        </p:nvSpPr>
        <p:spPr bwMode="auto">
          <a:xfrm>
            <a:off x="6227763" y="5013325"/>
            <a:ext cx="2916237" cy="5191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rtl="0">
              <a:spcBef>
                <a:spcPct val="50000"/>
              </a:spcBef>
              <a:buClrTx/>
              <a:buFontTx/>
              <a:buNone/>
            </a:pPr>
            <a:r>
              <a:rPr lang="fa-IR" sz="2800">
                <a:latin typeface="Arial" panose="020B0604020202020204" pitchFamily="34" charset="0"/>
              </a:rPr>
              <a:t>کسر می شود هزینه ها</a:t>
            </a:r>
            <a:endParaRPr lang="en-US" sz="2800">
              <a:latin typeface="Arial" panose="020B0604020202020204" pitchFamily="34" charset="0"/>
            </a:endParaRPr>
          </a:p>
        </p:txBody>
      </p:sp>
      <p:sp>
        <p:nvSpPr>
          <p:cNvPr id="23" name="Text Box 40"/>
          <p:cNvSpPr txBox="1">
            <a:spLocks noChangeArrowheads="1"/>
          </p:cNvSpPr>
          <p:nvPr/>
        </p:nvSpPr>
        <p:spPr bwMode="auto">
          <a:xfrm>
            <a:off x="3419475" y="5013325"/>
            <a:ext cx="1944688" cy="5191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rtl="0">
              <a:spcBef>
                <a:spcPct val="50000"/>
              </a:spcBef>
              <a:buClrTx/>
              <a:buFontTx/>
              <a:buNone/>
            </a:pPr>
            <a:r>
              <a:rPr lang="fa-IR" sz="2800">
                <a:latin typeface="Arial" panose="020B0604020202020204" pitchFamily="34" charset="0"/>
              </a:rPr>
              <a:t>(58.000)</a:t>
            </a:r>
            <a:endParaRPr lang="en-US" sz="2800">
              <a:latin typeface="Arial" panose="020B0604020202020204" pitchFamily="34" charset="0"/>
            </a:endParaRPr>
          </a:p>
        </p:txBody>
      </p:sp>
      <p:sp>
        <p:nvSpPr>
          <p:cNvPr id="24" name="Text Box 41"/>
          <p:cNvSpPr txBox="1">
            <a:spLocks noChangeArrowheads="1"/>
          </p:cNvSpPr>
          <p:nvPr/>
        </p:nvSpPr>
        <p:spPr bwMode="auto">
          <a:xfrm>
            <a:off x="468313" y="5013325"/>
            <a:ext cx="1657350" cy="5191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rtl="0">
              <a:spcBef>
                <a:spcPct val="50000"/>
              </a:spcBef>
              <a:buClrTx/>
              <a:buFontTx/>
              <a:buNone/>
            </a:pPr>
            <a:r>
              <a:rPr lang="fa-IR" sz="2800">
                <a:latin typeface="Arial" panose="020B0604020202020204" pitchFamily="34" charset="0"/>
              </a:rPr>
              <a:t>(60.000)</a:t>
            </a:r>
            <a:endParaRPr lang="en-US" sz="2800">
              <a:latin typeface="Arial" panose="020B0604020202020204" pitchFamily="34" charset="0"/>
            </a:endParaRPr>
          </a:p>
        </p:txBody>
      </p:sp>
      <p:sp>
        <p:nvSpPr>
          <p:cNvPr id="25" name="Line 42"/>
          <p:cNvSpPr>
            <a:spLocks noChangeShapeType="1"/>
          </p:cNvSpPr>
          <p:nvPr/>
        </p:nvSpPr>
        <p:spPr bwMode="auto">
          <a:xfrm flipH="1">
            <a:off x="3708400" y="5661025"/>
            <a:ext cx="1512888" cy="0"/>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26" name="Line 43"/>
          <p:cNvSpPr>
            <a:spLocks noChangeShapeType="1"/>
          </p:cNvSpPr>
          <p:nvPr/>
        </p:nvSpPr>
        <p:spPr bwMode="auto">
          <a:xfrm flipH="1">
            <a:off x="539750" y="5661025"/>
            <a:ext cx="1512888" cy="0"/>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27" name="Text Box 44"/>
          <p:cNvSpPr txBox="1">
            <a:spLocks noChangeArrowheads="1"/>
          </p:cNvSpPr>
          <p:nvPr/>
        </p:nvSpPr>
        <p:spPr bwMode="auto">
          <a:xfrm>
            <a:off x="5940425" y="5734050"/>
            <a:ext cx="2808288" cy="5191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rtl="0">
              <a:spcBef>
                <a:spcPct val="50000"/>
              </a:spcBef>
              <a:buClrTx/>
              <a:buFontTx/>
              <a:buNone/>
            </a:pPr>
            <a:r>
              <a:rPr lang="fa-IR" sz="2800">
                <a:latin typeface="Arial" panose="020B0604020202020204" pitchFamily="34" charset="0"/>
              </a:rPr>
              <a:t>سود ویژه</a:t>
            </a:r>
            <a:endParaRPr lang="en-US" sz="2800">
              <a:latin typeface="Arial" panose="020B0604020202020204" pitchFamily="34" charset="0"/>
            </a:endParaRPr>
          </a:p>
        </p:txBody>
      </p:sp>
      <p:sp>
        <p:nvSpPr>
          <p:cNvPr id="28" name="Text Box 45"/>
          <p:cNvSpPr txBox="1">
            <a:spLocks noChangeArrowheads="1"/>
          </p:cNvSpPr>
          <p:nvPr/>
        </p:nvSpPr>
        <p:spPr bwMode="auto">
          <a:xfrm>
            <a:off x="3563938" y="5661025"/>
            <a:ext cx="1728787" cy="5191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rtl="0">
              <a:spcBef>
                <a:spcPct val="50000"/>
              </a:spcBef>
              <a:buClrTx/>
              <a:buFontTx/>
              <a:buNone/>
            </a:pPr>
            <a:r>
              <a:rPr lang="fa-IR" sz="2800">
                <a:latin typeface="Arial" panose="020B0604020202020204" pitchFamily="34" charset="0"/>
              </a:rPr>
              <a:t>152.000</a:t>
            </a:r>
            <a:endParaRPr lang="en-US" sz="2800">
              <a:latin typeface="Arial" panose="020B0604020202020204" pitchFamily="34" charset="0"/>
            </a:endParaRPr>
          </a:p>
        </p:txBody>
      </p:sp>
      <p:sp>
        <p:nvSpPr>
          <p:cNvPr id="29" name="Text Box 46"/>
          <p:cNvSpPr txBox="1">
            <a:spLocks noChangeArrowheads="1"/>
          </p:cNvSpPr>
          <p:nvPr/>
        </p:nvSpPr>
        <p:spPr bwMode="auto">
          <a:xfrm>
            <a:off x="539750" y="5661025"/>
            <a:ext cx="1655763" cy="5191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rtl="0">
              <a:spcBef>
                <a:spcPct val="50000"/>
              </a:spcBef>
              <a:buClrTx/>
              <a:buFontTx/>
              <a:buNone/>
            </a:pPr>
            <a:r>
              <a:rPr lang="fa-IR" sz="2800">
                <a:latin typeface="Arial" panose="020B0604020202020204" pitchFamily="34" charset="0"/>
              </a:rPr>
              <a:t>135.000</a:t>
            </a:r>
            <a:endParaRPr lang="en-US" sz="2800">
              <a:latin typeface="Arial" panose="020B0604020202020204" pitchFamily="34" charset="0"/>
            </a:endParaRPr>
          </a:p>
        </p:txBody>
      </p:sp>
      <p:sp>
        <p:nvSpPr>
          <p:cNvPr id="30" name="Line 47"/>
          <p:cNvSpPr>
            <a:spLocks noChangeShapeType="1"/>
          </p:cNvSpPr>
          <p:nvPr/>
        </p:nvSpPr>
        <p:spPr bwMode="auto">
          <a:xfrm flipH="1">
            <a:off x="3708400" y="6308725"/>
            <a:ext cx="1439863" cy="0"/>
          </a:xfrm>
          <a:prstGeom prst="line">
            <a:avLst/>
          </a:prstGeom>
          <a:noFill/>
          <a:ln w="381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31" name="Line 48"/>
          <p:cNvSpPr>
            <a:spLocks noChangeShapeType="1"/>
          </p:cNvSpPr>
          <p:nvPr/>
        </p:nvSpPr>
        <p:spPr bwMode="auto">
          <a:xfrm flipH="1">
            <a:off x="3708400" y="6381750"/>
            <a:ext cx="1439863" cy="0"/>
          </a:xfrm>
          <a:prstGeom prst="line">
            <a:avLst/>
          </a:prstGeom>
          <a:noFill/>
          <a:ln w="381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32" name="Line 49"/>
          <p:cNvSpPr>
            <a:spLocks noChangeShapeType="1"/>
          </p:cNvSpPr>
          <p:nvPr/>
        </p:nvSpPr>
        <p:spPr bwMode="auto">
          <a:xfrm flipH="1">
            <a:off x="611188" y="6308725"/>
            <a:ext cx="1368425" cy="0"/>
          </a:xfrm>
          <a:prstGeom prst="line">
            <a:avLst/>
          </a:prstGeom>
          <a:noFill/>
          <a:ln w="381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33" name="Line 50"/>
          <p:cNvSpPr>
            <a:spLocks noChangeShapeType="1"/>
          </p:cNvSpPr>
          <p:nvPr/>
        </p:nvSpPr>
        <p:spPr bwMode="auto">
          <a:xfrm flipH="1">
            <a:off x="611188" y="6381750"/>
            <a:ext cx="1368425" cy="0"/>
          </a:xfrm>
          <a:prstGeom prst="line">
            <a:avLst/>
          </a:prstGeom>
          <a:noFill/>
          <a:ln w="381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34" name="AutoShape 58">
            <a:hlinkClick r:id="rId2" action="ppaction://hlinksldjump" highlightClick="1"/>
          </p:cNvPr>
          <p:cNvSpPr>
            <a:spLocks noChangeArrowheads="1"/>
          </p:cNvSpPr>
          <p:nvPr/>
        </p:nvSpPr>
        <p:spPr bwMode="auto">
          <a:xfrm>
            <a:off x="0" y="333375"/>
            <a:ext cx="395288" cy="503238"/>
          </a:xfrm>
          <a:prstGeom prst="actionButtonHome">
            <a:avLst/>
          </a:prstGeom>
          <a:solidFill>
            <a:srgbClr val="66FFF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35" name="AutoShape 59">
            <a:hlinkClick r:id="" action="ppaction://hlinkshowjump?jump=lastslideviewed" highlightClick="1"/>
          </p:cNvPr>
          <p:cNvSpPr>
            <a:spLocks noChangeArrowheads="1"/>
          </p:cNvSpPr>
          <p:nvPr/>
        </p:nvSpPr>
        <p:spPr bwMode="auto">
          <a:xfrm>
            <a:off x="395288" y="333375"/>
            <a:ext cx="431800" cy="503238"/>
          </a:xfrm>
          <a:prstGeom prst="actionButtonReturn">
            <a:avLst/>
          </a:prstGeom>
          <a:solidFill>
            <a:schemeClr val="accent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36" name="AutoShape 60">
            <a:hlinkClick r:id="" action="ppaction://hlinkshowjump?jump=previousslide" highlightClick="1"/>
          </p:cNvPr>
          <p:cNvSpPr>
            <a:spLocks noChangeArrowheads="1"/>
          </p:cNvSpPr>
          <p:nvPr/>
        </p:nvSpPr>
        <p:spPr bwMode="auto">
          <a:xfrm>
            <a:off x="0" y="0"/>
            <a:ext cx="433388" cy="360363"/>
          </a:xfrm>
          <a:prstGeom prst="actionButtonBackPrevious">
            <a:avLst/>
          </a:prstGeom>
          <a:solidFill>
            <a:schemeClr val="accent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37" name="AutoShape 61">
            <a:hlinkClick r:id="" action="ppaction://hlinkshowjump?jump=nextslide" highlightClick="1"/>
          </p:cNvPr>
          <p:cNvSpPr>
            <a:spLocks noChangeArrowheads="1"/>
          </p:cNvSpPr>
          <p:nvPr/>
        </p:nvSpPr>
        <p:spPr bwMode="auto">
          <a:xfrm>
            <a:off x="395288" y="0"/>
            <a:ext cx="431800" cy="360363"/>
          </a:xfrm>
          <a:prstGeom prst="actionButtonForwardNext">
            <a:avLst/>
          </a:prstGeom>
          <a:solidFill>
            <a:schemeClr val="accent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pic>
        <p:nvPicPr>
          <p:cNvPr id="38" name="Picture 62">
            <a:hlinkClick r:id="rId3" action="ppaction://hlinkpres?slideindex=25&amp;slidetitle=Slide 25"/>
          </p:cNvPr>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0" y="3860800"/>
            <a:ext cx="371475" cy="828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lgn="ctr">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p:cTn id="12" dur="500" fill="hold"/>
                                        <p:tgtEl>
                                          <p:spTgt spid="7"/>
                                        </p:tgtEl>
                                        <p:attrNameLst>
                                          <p:attrName>ppt_w</p:attrName>
                                        </p:attrNameLst>
                                      </p:cBhvr>
                                      <p:tavLst>
                                        <p:tav tm="0">
                                          <p:val>
                                            <p:fltVal val="0"/>
                                          </p:val>
                                        </p:tav>
                                        <p:tav tm="100000">
                                          <p:val>
                                            <p:strVal val="#ppt_w"/>
                                          </p:val>
                                        </p:tav>
                                      </p:tavLst>
                                    </p:anim>
                                    <p:anim calcmode="lin" valueType="num">
                                      <p:cBhvr>
                                        <p:cTn id="13" dur="500" fill="hold"/>
                                        <p:tgtEl>
                                          <p:spTgt spid="7"/>
                                        </p:tgtEl>
                                        <p:attrNameLst>
                                          <p:attrName>ppt_h</p:attrName>
                                        </p:attrNameLst>
                                      </p:cBhvr>
                                      <p:tavLst>
                                        <p:tav tm="0">
                                          <p:val>
                                            <p:fltVal val="0"/>
                                          </p:val>
                                        </p:tav>
                                        <p:tav tm="100000">
                                          <p:val>
                                            <p:strVal val="#ppt_h"/>
                                          </p:val>
                                        </p:tav>
                                      </p:tavLst>
                                    </p:anim>
                                  </p:childTnLst>
                                </p:cTn>
                              </p:par>
                              <p:par>
                                <p:cTn id="14" presetID="23" presetClass="entr" presetSubtype="16"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 calcmode="lin" valueType="num">
                                      <p:cBhvr>
                                        <p:cTn id="16" dur="500" fill="hold"/>
                                        <p:tgtEl>
                                          <p:spTgt spid="8"/>
                                        </p:tgtEl>
                                        <p:attrNameLst>
                                          <p:attrName>ppt_w</p:attrName>
                                        </p:attrNameLst>
                                      </p:cBhvr>
                                      <p:tavLst>
                                        <p:tav tm="0">
                                          <p:val>
                                            <p:fltVal val="0"/>
                                          </p:val>
                                        </p:tav>
                                        <p:tav tm="100000">
                                          <p:val>
                                            <p:strVal val="#ppt_w"/>
                                          </p:val>
                                        </p:tav>
                                      </p:tavLst>
                                    </p:anim>
                                    <p:anim calcmode="lin" valueType="num">
                                      <p:cBhvr>
                                        <p:cTn id="17" dur="500" fill="hold"/>
                                        <p:tgtEl>
                                          <p:spTgt spid="8"/>
                                        </p:tgtEl>
                                        <p:attrNameLst>
                                          <p:attrName>ppt_h</p:attrName>
                                        </p:attrNameLst>
                                      </p:cBhvr>
                                      <p:tavLst>
                                        <p:tav tm="0">
                                          <p:val>
                                            <p:fltVal val="0"/>
                                          </p:val>
                                        </p:tav>
                                        <p:tav tm="100000">
                                          <p:val>
                                            <p:strVal val="#ppt_h"/>
                                          </p:val>
                                        </p:tav>
                                      </p:tavLst>
                                    </p:anim>
                                  </p:childTnLst>
                                </p:cTn>
                              </p:par>
                              <p:par>
                                <p:cTn id="18" presetID="23" presetClass="entr" presetSubtype="16" fill="hold" grpId="0" nodeType="withEffect">
                                  <p:stCondLst>
                                    <p:cond delay="0"/>
                                  </p:stCondLst>
                                  <p:childTnLst>
                                    <p:set>
                                      <p:cBhvr>
                                        <p:cTn id="19" dur="1" fill="hold">
                                          <p:stCondLst>
                                            <p:cond delay="0"/>
                                          </p:stCondLst>
                                        </p:cTn>
                                        <p:tgtEl>
                                          <p:spTgt spid="9"/>
                                        </p:tgtEl>
                                        <p:attrNameLst>
                                          <p:attrName>style.visibility</p:attrName>
                                        </p:attrNameLst>
                                      </p:cBhvr>
                                      <p:to>
                                        <p:strVal val="visible"/>
                                      </p:to>
                                    </p:set>
                                    <p:anim calcmode="lin" valueType="num">
                                      <p:cBhvr>
                                        <p:cTn id="20" dur="500" fill="hold"/>
                                        <p:tgtEl>
                                          <p:spTgt spid="9"/>
                                        </p:tgtEl>
                                        <p:attrNameLst>
                                          <p:attrName>ppt_w</p:attrName>
                                        </p:attrNameLst>
                                      </p:cBhvr>
                                      <p:tavLst>
                                        <p:tav tm="0">
                                          <p:val>
                                            <p:fltVal val="0"/>
                                          </p:val>
                                        </p:tav>
                                        <p:tav tm="100000">
                                          <p:val>
                                            <p:strVal val="#ppt_w"/>
                                          </p:val>
                                        </p:tav>
                                      </p:tavLst>
                                    </p:anim>
                                    <p:anim calcmode="lin" valueType="num">
                                      <p:cBhvr>
                                        <p:cTn id="21" dur="500" fill="hold"/>
                                        <p:tgtEl>
                                          <p:spTgt spid="9"/>
                                        </p:tgtEl>
                                        <p:attrNameLst>
                                          <p:attrName>ppt_h</p:attrName>
                                        </p:attrNameLst>
                                      </p:cBhvr>
                                      <p:tavLst>
                                        <p:tav tm="0">
                                          <p:val>
                                            <p:fltVal val="0"/>
                                          </p:val>
                                        </p:tav>
                                        <p:tav tm="100000">
                                          <p:val>
                                            <p:strVal val="#ppt_h"/>
                                          </p:val>
                                        </p:tav>
                                      </p:tavLst>
                                    </p:anim>
                                  </p:childTnLst>
                                </p:cTn>
                              </p:par>
                            </p:childTnLst>
                          </p:cTn>
                        </p:par>
                        <p:par>
                          <p:cTn id="22" fill="hold">
                            <p:stCondLst>
                              <p:cond delay="1000"/>
                            </p:stCondLst>
                            <p:childTnLst>
                              <p:par>
                                <p:cTn id="23" presetID="29" presetClass="entr" presetSubtype="0" fill="hold" grpId="0" nodeType="after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p:cTn id="25" dur="1000" fill="hold"/>
                                        <p:tgtEl>
                                          <p:spTgt spid="4"/>
                                        </p:tgtEl>
                                        <p:attrNameLst>
                                          <p:attrName>ppt_x</p:attrName>
                                        </p:attrNameLst>
                                      </p:cBhvr>
                                      <p:tavLst>
                                        <p:tav tm="0">
                                          <p:val>
                                            <p:strVal val="#ppt_x-.2"/>
                                          </p:val>
                                        </p:tav>
                                        <p:tav tm="100000">
                                          <p:val>
                                            <p:strVal val="#ppt_x"/>
                                          </p:val>
                                        </p:tav>
                                      </p:tavLst>
                                    </p:anim>
                                    <p:anim calcmode="lin" valueType="num">
                                      <p:cBhvr>
                                        <p:cTn id="26"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27" dur="1000"/>
                                        <p:tgtEl>
                                          <p:spTgt spid="4"/>
                                        </p:tgtEl>
                                      </p:cBhvr>
                                    </p:animEffect>
                                  </p:childTnLst>
                                </p:cTn>
                              </p:par>
                              <p:par>
                                <p:cTn id="28" presetID="29" presetClass="entr" presetSubtype="0" fill="hold" grpId="0" nodeType="withEffect">
                                  <p:stCondLst>
                                    <p:cond delay="0"/>
                                  </p:stCondLst>
                                  <p:childTnLst>
                                    <p:set>
                                      <p:cBhvr>
                                        <p:cTn id="29" dur="1" fill="hold">
                                          <p:stCondLst>
                                            <p:cond delay="0"/>
                                          </p:stCondLst>
                                        </p:cTn>
                                        <p:tgtEl>
                                          <p:spTgt spid="5"/>
                                        </p:tgtEl>
                                        <p:attrNameLst>
                                          <p:attrName>style.visibility</p:attrName>
                                        </p:attrNameLst>
                                      </p:cBhvr>
                                      <p:to>
                                        <p:strVal val="visible"/>
                                      </p:to>
                                    </p:set>
                                    <p:anim calcmode="lin" valueType="num">
                                      <p:cBhvr>
                                        <p:cTn id="30" dur="1000" fill="hold"/>
                                        <p:tgtEl>
                                          <p:spTgt spid="5"/>
                                        </p:tgtEl>
                                        <p:attrNameLst>
                                          <p:attrName>ppt_x</p:attrName>
                                        </p:attrNameLst>
                                      </p:cBhvr>
                                      <p:tavLst>
                                        <p:tav tm="0">
                                          <p:val>
                                            <p:strVal val="#ppt_x-.2"/>
                                          </p:val>
                                        </p:tav>
                                        <p:tav tm="100000">
                                          <p:val>
                                            <p:strVal val="#ppt_x"/>
                                          </p:val>
                                        </p:tav>
                                      </p:tavLst>
                                    </p:anim>
                                    <p:anim calcmode="lin" valueType="num">
                                      <p:cBhvr>
                                        <p:cTn id="31"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32" dur="1000"/>
                                        <p:tgtEl>
                                          <p:spTgt spid="5"/>
                                        </p:tgtEl>
                                      </p:cBhvr>
                                    </p:animEffect>
                                  </p:childTnLst>
                                </p:cTn>
                              </p:par>
                              <p:par>
                                <p:cTn id="33" presetID="29" presetClass="entr" presetSubtype="0" fill="hold" grpId="0" nodeType="withEffect">
                                  <p:stCondLst>
                                    <p:cond delay="0"/>
                                  </p:stCondLst>
                                  <p:childTnLst>
                                    <p:set>
                                      <p:cBhvr>
                                        <p:cTn id="34" dur="1" fill="hold">
                                          <p:stCondLst>
                                            <p:cond delay="0"/>
                                          </p:stCondLst>
                                        </p:cTn>
                                        <p:tgtEl>
                                          <p:spTgt spid="6"/>
                                        </p:tgtEl>
                                        <p:attrNameLst>
                                          <p:attrName>style.visibility</p:attrName>
                                        </p:attrNameLst>
                                      </p:cBhvr>
                                      <p:to>
                                        <p:strVal val="visible"/>
                                      </p:to>
                                    </p:set>
                                    <p:anim calcmode="lin" valueType="num">
                                      <p:cBhvr>
                                        <p:cTn id="35" dur="1000" fill="hold"/>
                                        <p:tgtEl>
                                          <p:spTgt spid="6"/>
                                        </p:tgtEl>
                                        <p:attrNameLst>
                                          <p:attrName>ppt_x</p:attrName>
                                        </p:attrNameLst>
                                      </p:cBhvr>
                                      <p:tavLst>
                                        <p:tav tm="0">
                                          <p:val>
                                            <p:strVal val="#ppt_x-.2"/>
                                          </p:val>
                                        </p:tav>
                                        <p:tav tm="100000">
                                          <p:val>
                                            <p:strVal val="#ppt_x"/>
                                          </p:val>
                                        </p:tav>
                                      </p:tavLst>
                                    </p:anim>
                                    <p:anim calcmode="lin" valueType="num">
                                      <p:cBhvr>
                                        <p:cTn id="36" dur="1000" fill="hold"/>
                                        <p:tgtEl>
                                          <p:spTgt spid="6"/>
                                        </p:tgtEl>
                                        <p:attrNameLst>
                                          <p:attrName>ppt_y</p:attrName>
                                        </p:attrNameLst>
                                      </p:cBhvr>
                                      <p:tavLst>
                                        <p:tav tm="0">
                                          <p:val>
                                            <p:strVal val="#ppt_y"/>
                                          </p:val>
                                        </p:tav>
                                        <p:tav tm="100000">
                                          <p:val>
                                            <p:strVal val="#ppt_y"/>
                                          </p:val>
                                        </p:tav>
                                      </p:tavLst>
                                    </p:anim>
                                    <p:animEffect transition="in" filter="wipe(right)" prLst="gradientSize: 0.1">
                                      <p:cBhvr>
                                        <p:cTn id="37" dur="1000"/>
                                        <p:tgtEl>
                                          <p:spTgt spid="6"/>
                                        </p:tgtEl>
                                      </p:cBhvr>
                                    </p:animEffect>
                                  </p:childTnLst>
                                </p:cTn>
                              </p:par>
                            </p:childTnLst>
                          </p:cTn>
                        </p:par>
                        <p:par>
                          <p:cTn id="38" fill="hold">
                            <p:stCondLst>
                              <p:cond delay="2000"/>
                            </p:stCondLst>
                            <p:childTnLst>
                              <p:par>
                                <p:cTn id="39" presetID="49" presetClass="entr" presetSubtype="0" decel="100000" fill="hold" grpId="0" nodeType="afterEffect">
                                  <p:stCondLst>
                                    <p:cond delay="0"/>
                                  </p:stCondLst>
                                  <p:childTnLst>
                                    <p:set>
                                      <p:cBhvr>
                                        <p:cTn id="40" dur="1" fill="hold">
                                          <p:stCondLst>
                                            <p:cond delay="0"/>
                                          </p:stCondLst>
                                        </p:cTn>
                                        <p:tgtEl>
                                          <p:spTgt spid="10"/>
                                        </p:tgtEl>
                                        <p:attrNameLst>
                                          <p:attrName>style.visibility</p:attrName>
                                        </p:attrNameLst>
                                      </p:cBhvr>
                                      <p:to>
                                        <p:strVal val="visible"/>
                                      </p:to>
                                    </p:set>
                                    <p:anim calcmode="lin" valueType="num">
                                      <p:cBhvr>
                                        <p:cTn id="41" dur="500" fill="hold"/>
                                        <p:tgtEl>
                                          <p:spTgt spid="10"/>
                                        </p:tgtEl>
                                        <p:attrNameLst>
                                          <p:attrName>ppt_w</p:attrName>
                                        </p:attrNameLst>
                                      </p:cBhvr>
                                      <p:tavLst>
                                        <p:tav tm="0">
                                          <p:val>
                                            <p:fltVal val="0"/>
                                          </p:val>
                                        </p:tav>
                                        <p:tav tm="100000">
                                          <p:val>
                                            <p:strVal val="#ppt_w"/>
                                          </p:val>
                                        </p:tav>
                                      </p:tavLst>
                                    </p:anim>
                                    <p:anim calcmode="lin" valueType="num">
                                      <p:cBhvr>
                                        <p:cTn id="42" dur="500" fill="hold"/>
                                        <p:tgtEl>
                                          <p:spTgt spid="10"/>
                                        </p:tgtEl>
                                        <p:attrNameLst>
                                          <p:attrName>ppt_h</p:attrName>
                                        </p:attrNameLst>
                                      </p:cBhvr>
                                      <p:tavLst>
                                        <p:tav tm="0">
                                          <p:val>
                                            <p:fltVal val="0"/>
                                          </p:val>
                                        </p:tav>
                                        <p:tav tm="100000">
                                          <p:val>
                                            <p:strVal val="#ppt_h"/>
                                          </p:val>
                                        </p:tav>
                                      </p:tavLst>
                                    </p:anim>
                                    <p:anim calcmode="lin" valueType="num">
                                      <p:cBhvr>
                                        <p:cTn id="43" dur="500" fill="hold"/>
                                        <p:tgtEl>
                                          <p:spTgt spid="10"/>
                                        </p:tgtEl>
                                        <p:attrNameLst>
                                          <p:attrName>style.rotation</p:attrName>
                                        </p:attrNameLst>
                                      </p:cBhvr>
                                      <p:tavLst>
                                        <p:tav tm="0">
                                          <p:val>
                                            <p:fltVal val="360"/>
                                          </p:val>
                                        </p:tav>
                                        <p:tav tm="100000">
                                          <p:val>
                                            <p:fltVal val="0"/>
                                          </p:val>
                                        </p:tav>
                                      </p:tavLst>
                                    </p:anim>
                                    <p:animEffect transition="in" filter="fade">
                                      <p:cBhvr>
                                        <p:cTn id="44" dur="500"/>
                                        <p:tgtEl>
                                          <p:spTgt spid="10"/>
                                        </p:tgtEl>
                                      </p:cBhvr>
                                    </p:animEffect>
                                  </p:childTnLst>
                                </p:cTn>
                              </p:par>
                              <p:par>
                                <p:cTn id="45" presetID="49" presetClass="entr" presetSubtype="0" decel="100000" fill="hold" grpId="0" nodeType="withEffect" nodePh="1">
                                  <p:stCondLst>
                                    <p:cond delay="0"/>
                                  </p:stCondLst>
                                  <p:endCondLst>
                                    <p:cond evt="begin" delay="0">
                                      <p:tn val="45"/>
                                    </p:cond>
                                  </p:endCondLst>
                                  <p:childTnLst>
                                    <p:set>
                                      <p:cBhvr>
                                        <p:cTn id="46" dur="1" fill="hold">
                                          <p:stCondLst>
                                            <p:cond delay="0"/>
                                          </p:stCondLst>
                                        </p:cTn>
                                        <p:tgtEl>
                                          <p:spTgt spid="11"/>
                                        </p:tgtEl>
                                        <p:attrNameLst>
                                          <p:attrName>style.visibility</p:attrName>
                                        </p:attrNameLst>
                                      </p:cBhvr>
                                      <p:to>
                                        <p:strVal val="visible"/>
                                      </p:to>
                                    </p:set>
                                    <p:anim calcmode="lin" valueType="num">
                                      <p:cBhvr>
                                        <p:cTn id="47" dur="500" fill="hold"/>
                                        <p:tgtEl>
                                          <p:spTgt spid="11"/>
                                        </p:tgtEl>
                                        <p:attrNameLst>
                                          <p:attrName>ppt_w</p:attrName>
                                        </p:attrNameLst>
                                      </p:cBhvr>
                                      <p:tavLst>
                                        <p:tav tm="0">
                                          <p:val>
                                            <p:fltVal val="0"/>
                                          </p:val>
                                        </p:tav>
                                        <p:tav tm="100000">
                                          <p:val>
                                            <p:strVal val="#ppt_w"/>
                                          </p:val>
                                        </p:tav>
                                      </p:tavLst>
                                    </p:anim>
                                    <p:anim calcmode="lin" valueType="num">
                                      <p:cBhvr>
                                        <p:cTn id="48" dur="500" fill="hold"/>
                                        <p:tgtEl>
                                          <p:spTgt spid="11"/>
                                        </p:tgtEl>
                                        <p:attrNameLst>
                                          <p:attrName>ppt_h</p:attrName>
                                        </p:attrNameLst>
                                      </p:cBhvr>
                                      <p:tavLst>
                                        <p:tav tm="0">
                                          <p:val>
                                            <p:fltVal val="0"/>
                                          </p:val>
                                        </p:tav>
                                        <p:tav tm="100000">
                                          <p:val>
                                            <p:strVal val="#ppt_h"/>
                                          </p:val>
                                        </p:tav>
                                      </p:tavLst>
                                    </p:anim>
                                    <p:anim calcmode="lin" valueType="num">
                                      <p:cBhvr>
                                        <p:cTn id="49" dur="500" fill="hold"/>
                                        <p:tgtEl>
                                          <p:spTgt spid="11"/>
                                        </p:tgtEl>
                                        <p:attrNameLst>
                                          <p:attrName>style.rotation</p:attrName>
                                        </p:attrNameLst>
                                      </p:cBhvr>
                                      <p:tavLst>
                                        <p:tav tm="0">
                                          <p:val>
                                            <p:fltVal val="360"/>
                                          </p:val>
                                        </p:tav>
                                        <p:tav tm="100000">
                                          <p:val>
                                            <p:fltVal val="0"/>
                                          </p:val>
                                        </p:tav>
                                      </p:tavLst>
                                    </p:anim>
                                    <p:animEffect transition="in" filter="fade">
                                      <p:cBhvr>
                                        <p:cTn id="50" dur="500"/>
                                        <p:tgtEl>
                                          <p:spTgt spid="11"/>
                                        </p:tgtEl>
                                      </p:cBhvr>
                                    </p:animEffect>
                                  </p:childTnLst>
                                </p:cTn>
                              </p:par>
                              <p:par>
                                <p:cTn id="51" presetID="49" presetClass="entr" presetSubtype="0" decel="100000" fill="hold" grpId="0" nodeType="withEffect">
                                  <p:stCondLst>
                                    <p:cond delay="0"/>
                                  </p:stCondLst>
                                  <p:childTnLst>
                                    <p:set>
                                      <p:cBhvr>
                                        <p:cTn id="52" dur="1" fill="hold">
                                          <p:stCondLst>
                                            <p:cond delay="0"/>
                                          </p:stCondLst>
                                        </p:cTn>
                                        <p:tgtEl>
                                          <p:spTgt spid="12"/>
                                        </p:tgtEl>
                                        <p:attrNameLst>
                                          <p:attrName>style.visibility</p:attrName>
                                        </p:attrNameLst>
                                      </p:cBhvr>
                                      <p:to>
                                        <p:strVal val="visible"/>
                                      </p:to>
                                    </p:set>
                                    <p:anim calcmode="lin" valueType="num">
                                      <p:cBhvr>
                                        <p:cTn id="53" dur="500" fill="hold"/>
                                        <p:tgtEl>
                                          <p:spTgt spid="12"/>
                                        </p:tgtEl>
                                        <p:attrNameLst>
                                          <p:attrName>ppt_w</p:attrName>
                                        </p:attrNameLst>
                                      </p:cBhvr>
                                      <p:tavLst>
                                        <p:tav tm="0">
                                          <p:val>
                                            <p:fltVal val="0"/>
                                          </p:val>
                                        </p:tav>
                                        <p:tav tm="100000">
                                          <p:val>
                                            <p:strVal val="#ppt_w"/>
                                          </p:val>
                                        </p:tav>
                                      </p:tavLst>
                                    </p:anim>
                                    <p:anim calcmode="lin" valueType="num">
                                      <p:cBhvr>
                                        <p:cTn id="54" dur="500" fill="hold"/>
                                        <p:tgtEl>
                                          <p:spTgt spid="12"/>
                                        </p:tgtEl>
                                        <p:attrNameLst>
                                          <p:attrName>ppt_h</p:attrName>
                                        </p:attrNameLst>
                                      </p:cBhvr>
                                      <p:tavLst>
                                        <p:tav tm="0">
                                          <p:val>
                                            <p:fltVal val="0"/>
                                          </p:val>
                                        </p:tav>
                                        <p:tav tm="100000">
                                          <p:val>
                                            <p:strVal val="#ppt_h"/>
                                          </p:val>
                                        </p:tav>
                                      </p:tavLst>
                                    </p:anim>
                                    <p:anim calcmode="lin" valueType="num">
                                      <p:cBhvr>
                                        <p:cTn id="55" dur="500" fill="hold"/>
                                        <p:tgtEl>
                                          <p:spTgt spid="12"/>
                                        </p:tgtEl>
                                        <p:attrNameLst>
                                          <p:attrName>style.rotation</p:attrName>
                                        </p:attrNameLst>
                                      </p:cBhvr>
                                      <p:tavLst>
                                        <p:tav tm="0">
                                          <p:val>
                                            <p:fltVal val="360"/>
                                          </p:val>
                                        </p:tav>
                                        <p:tav tm="100000">
                                          <p:val>
                                            <p:fltVal val="0"/>
                                          </p:val>
                                        </p:tav>
                                      </p:tavLst>
                                    </p:anim>
                                    <p:animEffect transition="in" filter="fade">
                                      <p:cBhvr>
                                        <p:cTn id="56" dur="500"/>
                                        <p:tgtEl>
                                          <p:spTgt spid="12"/>
                                        </p:tgtEl>
                                      </p:cBhvr>
                                    </p:animEffect>
                                  </p:childTnLst>
                                </p:cTn>
                              </p:par>
                              <p:par>
                                <p:cTn id="57" presetID="49" presetClass="entr" presetSubtype="0" decel="100000" fill="hold" grpId="0" nodeType="withEffect">
                                  <p:stCondLst>
                                    <p:cond delay="0"/>
                                  </p:stCondLst>
                                  <p:childTnLst>
                                    <p:set>
                                      <p:cBhvr>
                                        <p:cTn id="58" dur="1" fill="hold">
                                          <p:stCondLst>
                                            <p:cond delay="0"/>
                                          </p:stCondLst>
                                        </p:cTn>
                                        <p:tgtEl>
                                          <p:spTgt spid="13"/>
                                        </p:tgtEl>
                                        <p:attrNameLst>
                                          <p:attrName>style.visibility</p:attrName>
                                        </p:attrNameLst>
                                      </p:cBhvr>
                                      <p:to>
                                        <p:strVal val="visible"/>
                                      </p:to>
                                    </p:set>
                                    <p:anim calcmode="lin" valueType="num">
                                      <p:cBhvr>
                                        <p:cTn id="59" dur="500" fill="hold"/>
                                        <p:tgtEl>
                                          <p:spTgt spid="13"/>
                                        </p:tgtEl>
                                        <p:attrNameLst>
                                          <p:attrName>ppt_w</p:attrName>
                                        </p:attrNameLst>
                                      </p:cBhvr>
                                      <p:tavLst>
                                        <p:tav tm="0">
                                          <p:val>
                                            <p:fltVal val="0"/>
                                          </p:val>
                                        </p:tav>
                                        <p:tav tm="100000">
                                          <p:val>
                                            <p:strVal val="#ppt_w"/>
                                          </p:val>
                                        </p:tav>
                                      </p:tavLst>
                                    </p:anim>
                                    <p:anim calcmode="lin" valueType="num">
                                      <p:cBhvr>
                                        <p:cTn id="60" dur="500" fill="hold"/>
                                        <p:tgtEl>
                                          <p:spTgt spid="13"/>
                                        </p:tgtEl>
                                        <p:attrNameLst>
                                          <p:attrName>ppt_h</p:attrName>
                                        </p:attrNameLst>
                                      </p:cBhvr>
                                      <p:tavLst>
                                        <p:tav tm="0">
                                          <p:val>
                                            <p:fltVal val="0"/>
                                          </p:val>
                                        </p:tav>
                                        <p:tav tm="100000">
                                          <p:val>
                                            <p:strVal val="#ppt_h"/>
                                          </p:val>
                                        </p:tav>
                                      </p:tavLst>
                                    </p:anim>
                                    <p:anim calcmode="lin" valueType="num">
                                      <p:cBhvr>
                                        <p:cTn id="61" dur="500" fill="hold"/>
                                        <p:tgtEl>
                                          <p:spTgt spid="13"/>
                                        </p:tgtEl>
                                        <p:attrNameLst>
                                          <p:attrName>style.rotation</p:attrName>
                                        </p:attrNameLst>
                                      </p:cBhvr>
                                      <p:tavLst>
                                        <p:tav tm="0">
                                          <p:val>
                                            <p:fltVal val="360"/>
                                          </p:val>
                                        </p:tav>
                                        <p:tav tm="100000">
                                          <p:val>
                                            <p:fltVal val="0"/>
                                          </p:val>
                                        </p:tav>
                                      </p:tavLst>
                                    </p:anim>
                                    <p:animEffect transition="in" filter="fade">
                                      <p:cBhvr>
                                        <p:cTn id="62" dur="500"/>
                                        <p:tgtEl>
                                          <p:spTgt spid="13"/>
                                        </p:tgtEl>
                                      </p:cBhvr>
                                    </p:animEffect>
                                  </p:childTnLst>
                                </p:cTn>
                              </p:par>
                              <p:par>
                                <p:cTn id="63" presetID="49" presetClass="entr" presetSubtype="0" decel="100000" fill="hold" grpId="0" nodeType="withEffect">
                                  <p:stCondLst>
                                    <p:cond delay="0"/>
                                  </p:stCondLst>
                                  <p:childTnLst>
                                    <p:set>
                                      <p:cBhvr>
                                        <p:cTn id="64" dur="1" fill="hold">
                                          <p:stCondLst>
                                            <p:cond delay="0"/>
                                          </p:stCondLst>
                                        </p:cTn>
                                        <p:tgtEl>
                                          <p:spTgt spid="14"/>
                                        </p:tgtEl>
                                        <p:attrNameLst>
                                          <p:attrName>style.visibility</p:attrName>
                                        </p:attrNameLst>
                                      </p:cBhvr>
                                      <p:to>
                                        <p:strVal val="visible"/>
                                      </p:to>
                                    </p:set>
                                    <p:anim calcmode="lin" valueType="num">
                                      <p:cBhvr>
                                        <p:cTn id="65" dur="500" fill="hold"/>
                                        <p:tgtEl>
                                          <p:spTgt spid="14"/>
                                        </p:tgtEl>
                                        <p:attrNameLst>
                                          <p:attrName>ppt_w</p:attrName>
                                        </p:attrNameLst>
                                      </p:cBhvr>
                                      <p:tavLst>
                                        <p:tav tm="0">
                                          <p:val>
                                            <p:fltVal val="0"/>
                                          </p:val>
                                        </p:tav>
                                        <p:tav tm="100000">
                                          <p:val>
                                            <p:strVal val="#ppt_w"/>
                                          </p:val>
                                        </p:tav>
                                      </p:tavLst>
                                    </p:anim>
                                    <p:anim calcmode="lin" valueType="num">
                                      <p:cBhvr>
                                        <p:cTn id="66" dur="500" fill="hold"/>
                                        <p:tgtEl>
                                          <p:spTgt spid="14"/>
                                        </p:tgtEl>
                                        <p:attrNameLst>
                                          <p:attrName>ppt_h</p:attrName>
                                        </p:attrNameLst>
                                      </p:cBhvr>
                                      <p:tavLst>
                                        <p:tav tm="0">
                                          <p:val>
                                            <p:fltVal val="0"/>
                                          </p:val>
                                        </p:tav>
                                        <p:tav tm="100000">
                                          <p:val>
                                            <p:strVal val="#ppt_h"/>
                                          </p:val>
                                        </p:tav>
                                      </p:tavLst>
                                    </p:anim>
                                    <p:anim calcmode="lin" valueType="num">
                                      <p:cBhvr>
                                        <p:cTn id="67" dur="500" fill="hold"/>
                                        <p:tgtEl>
                                          <p:spTgt spid="14"/>
                                        </p:tgtEl>
                                        <p:attrNameLst>
                                          <p:attrName>style.rotation</p:attrName>
                                        </p:attrNameLst>
                                      </p:cBhvr>
                                      <p:tavLst>
                                        <p:tav tm="0">
                                          <p:val>
                                            <p:fltVal val="360"/>
                                          </p:val>
                                        </p:tav>
                                        <p:tav tm="100000">
                                          <p:val>
                                            <p:fltVal val="0"/>
                                          </p:val>
                                        </p:tav>
                                      </p:tavLst>
                                    </p:anim>
                                    <p:animEffect transition="in" filter="fade">
                                      <p:cBhvr>
                                        <p:cTn id="68" dur="500"/>
                                        <p:tgtEl>
                                          <p:spTgt spid="14"/>
                                        </p:tgtEl>
                                      </p:cBhvr>
                                    </p:animEffect>
                                  </p:childTnLst>
                                </p:cTn>
                              </p:par>
                              <p:par>
                                <p:cTn id="69" presetID="49" presetClass="entr" presetSubtype="0" decel="100000" fill="hold" grpId="0" nodeType="withEffect">
                                  <p:stCondLst>
                                    <p:cond delay="0"/>
                                  </p:stCondLst>
                                  <p:childTnLst>
                                    <p:set>
                                      <p:cBhvr>
                                        <p:cTn id="70" dur="1" fill="hold">
                                          <p:stCondLst>
                                            <p:cond delay="0"/>
                                          </p:stCondLst>
                                        </p:cTn>
                                        <p:tgtEl>
                                          <p:spTgt spid="15"/>
                                        </p:tgtEl>
                                        <p:attrNameLst>
                                          <p:attrName>style.visibility</p:attrName>
                                        </p:attrNameLst>
                                      </p:cBhvr>
                                      <p:to>
                                        <p:strVal val="visible"/>
                                      </p:to>
                                    </p:set>
                                    <p:anim calcmode="lin" valueType="num">
                                      <p:cBhvr>
                                        <p:cTn id="71" dur="500" fill="hold"/>
                                        <p:tgtEl>
                                          <p:spTgt spid="15"/>
                                        </p:tgtEl>
                                        <p:attrNameLst>
                                          <p:attrName>ppt_w</p:attrName>
                                        </p:attrNameLst>
                                      </p:cBhvr>
                                      <p:tavLst>
                                        <p:tav tm="0">
                                          <p:val>
                                            <p:fltVal val="0"/>
                                          </p:val>
                                        </p:tav>
                                        <p:tav tm="100000">
                                          <p:val>
                                            <p:strVal val="#ppt_w"/>
                                          </p:val>
                                        </p:tav>
                                      </p:tavLst>
                                    </p:anim>
                                    <p:anim calcmode="lin" valueType="num">
                                      <p:cBhvr>
                                        <p:cTn id="72" dur="500" fill="hold"/>
                                        <p:tgtEl>
                                          <p:spTgt spid="15"/>
                                        </p:tgtEl>
                                        <p:attrNameLst>
                                          <p:attrName>ppt_h</p:attrName>
                                        </p:attrNameLst>
                                      </p:cBhvr>
                                      <p:tavLst>
                                        <p:tav tm="0">
                                          <p:val>
                                            <p:fltVal val="0"/>
                                          </p:val>
                                        </p:tav>
                                        <p:tav tm="100000">
                                          <p:val>
                                            <p:strVal val="#ppt_h"/>
                                          </p:val>
                                        </p:tav>
                                      </p:tavLst>
                                    </p:anim>
                                    <p:anim calcmode="lin" valueType="num">
                                      <p:cBhvr>
                                        <p:cTn id="73" dur="500" fill="hold"/>
                                        <p:tgtEl>
                                          <p:spTgt spid="15"/>
                                        </p:tgtEl>
                                        <p:attrNameLst>
                                          <p:attrName>style.rotation</p:attrName>
                                        </p:attrNameLst>
                                      </p:cBhvr>
                                      <p:tavLst>
                                        <p:tav tm="0">
                                          <p:val>
                                            <p:fltVal val="360"/>
                                          </p:val>
                                        </p:tav>
                                        <p:tav tm="100000">
                                          <p:val>
                                            <p:fltVal val="0"/>
                                          </p:val>
                                        </p:tav>
                                      </p:tavLst>
                                    </p:anim>
                                    <p:animEffect transition="in" filter="fade">
                                      <p:cBhvr>
                                        <p:cTn id="74" dur="500"/>
                                        <p:tgtEl>
                                          <p:spTgt spid="15"/>
                                        </p:tgtEl>
                                      </p:cBhvr>
                                    </p:animEffect>
                                  </p:childTnLst>
                                </p:cTn>
                              </p:par>
                              <p:par>
                                <p:cTn id="75" presetID="49" presetClass="entr" presetSubtype="0" decel="100000" fill="hold" grpId="0" nodeType="withEffect">
                                  <p:stCondLst>
                                    <p:cond delay="0"/>
                                  </p:stCondLst>
                                  <p:childTnLst>
                                    <p:set>
                                      <p:cBhvr>
                                        <p:cTn id="76" dur="1" fill="hold">
                                          <p:stCondLst>
                                            <p:cond delay="0"/>
                                          </p:stCondLst>
                                        </p:cTn>
                                        <p:tgtEl>
                                          <p:spTgt spid="16"/>
                                        </p:tgtEl>
                                        <p:attrNameLst>
                                          <p:attrName>style.visibility</p:attrName>
                                        </p:attrNameLst>
                                      </p:cBhvr>
                                      <p:to>
                                        <p:strVal val="visible"/>
                                      </p:to>
                                    </p:set>
                                    <p:anim calcmode="lin" valueType="num">
                                      <p:cBhvr>
                                        <p:cTn id="77" dur="500" fill="hold"/>
                                        <p:tgtEl>
                                          <p:spTgt spid="16"/>
                                        </p:tgtEl>
                                        <p:attrNameLst>
                                          <p:attrName>ppt_w</p:attrName>
                                        </p:attrNameLst>
                                      </p:cBhvr>
                                      <p:tavLst>
                                        <p:tav tm="0">
                                          <p:val>
                                            <p:fltVal val="0"/>
                                          </p:val>
                                        </p:tav>
                                        <p:tav tm="100000">
                                          <p:val>
                                            <p:strVal val="#ppt_w"/>
                                          </p:val>
                                        </p:tav>
                                      </p:tavLst>
                                    </p:anim>
                                    <p:anim calcmode="lin" valueType="num">
                                      <p:cBhvr>
                                        <p:cTn id="78" dur="500" fill="hold"/>
                                        <p:tgtEl>
                                          <p:spTgt spid="16"/>
                                        </p:tgtEl>
                                        <p:attrNameLst>
                                          <p:attrName>ppt_h</p:attrName>
                                        </p:attrNameLst>
                                      </p:cBhvr>
                                      <p:tavLst>
                                        <p:tav tm="0">
                                          <p:val>
                                            <p:fltVal val="0"/>
                                          </p:val>
                                        </p:tav>
                                        <p:tav tm="100000">
                                          <p:val>
                                            <p:strVal val="#ppt_h"/>
                                          </p:val>
                                        </p:tav>
                                      </p:tavLst>
                                    </p:anim>
                                    <p:anim calcmode="lin" valueType="num">
                                      <p:cBhvr>
                                        <p:cTn id="79" dur="500" fill="hold"/>
                                        <p:tgtEl>
                                          <p:spTgt spid="16"/>
                                        </p:tgtEl>
                                        <p:attrNameLst>
                                          <p:attrName>style.rotation</p:attrName>
                                        </p:attrNameLst>
                                      </p:cBhvr>
                                      <p:tavLst>
                                        <p:tav tm="0">
                                          <p:val>
                                            <p:fltVal val="360"/>
                                          </p:val>
                                        </p:tav>
                                        <p:tav tm="100000">
                                          <p:val>
                                            <p:fltVal val="0"/>
                                          </p:val>
                                        </p:tav>
                                      </p:tavLst>
                                    </p:anim>
                                    <p:animEffect transition="in" filter="fade">
                                      <p:cBhvr>
                                        <p:cTn id="80" dur="500"/>
                                        <p:tgtEl>
                                          <p:spTgt spid="16"/>
                                        </p:tgtEl>
                                      </p:cBhvr>
                                    </p:animEffect>
                                  </p:childTnLst>
                                </p:cTn>
                              </p:par>
                              <p:par>
                                <p:cTn id="81" presetID="39" presetClass="entr" presetSubtype="0" accel="100000" fill="hold" nodeType="withEffect">
                                  <p:stCondLst>
                                    <p:cond delay="0"/>
                                  </p:stCondLst>
                                  <p:childTnLst>
                                    <p:set>
                                      <p:cBhvr>
                                        <p:cTn id="82" dur="1" fill="hold">
                                          <p:stCondLst>
                                            <p:cond delay="0"/>
                                          </p:stCondLst>
                                        </p:cTn>
                                        <p:tgtEl>
                                          <p:spTgt spid="38"/>
                                        </p:tgtEl>
                                        <p:attrNameLst>
                                          <p:attrName>style.visibility</p:attrName>
                                        </p:attrNameLst>
                                      </p:cBhvr>
                                      <p:to>
                                        <p:strVal val="visible"/>
                                      </p:to>
                                    </p:set>
                                    <p:anim calcmode="lin" valueType="num">
                                      <p:cBhvr>
                                        <p:cTn id="83" dur="500" fill="hold"/>
                                        <p:tgtEl>
                                          <p:spTgt spid="38"/>
                                        </p:tgtEl>
                                        <p:attrNameLst>
                                          <p:attrName>ppt_h</p:attrName>
                                        </p:attrNameLst>
                                      </p:cBhvr>
                                      <p:tavLst>
                                        <p:tav tm="0">
                                          <p:val>
                                            <p:strVal val="#ppt_h/20"/>
                                          </p:val>
                                        </p:tav>
                                        <p:tav tm="50000">
                                          <p:val>
                                            <p:strVal val="#ppt_h/20"/>
                                          </p:val>
                                        </p:tav>
                                        <p:tav tm="100000">
                                          <p:val>
                                            <p:strVal val="#ppt_h"/>
                                          </p:val>
                                        </p:tav>
                                      </p:tavLst>
                                    </p:anim>
                                    <p:anim calcmode="lin" valueType="num">
                                      <p:cBhvr>
                                        <p:cTn id="84" dur="500" fill="hold"/>
                                        <p:tgtEl>
                                          <p:spTgt spid="38"/>
                                        </p:tgtEl>
                                        <p:attrNameLst>
                                          <p:attrName>ppt_w</p:attrName>
                                        </p:attrNameLst>
                                      </p:cBhvr>
                                      <p:tavLst>
                                        <p:tav tm="0">
                                          <p:val>
                                            <p:strVal val="#ppt_w+.3"/>
                                          </p:val>
                                        </p:tav>
                                        <p:tav tm="50000">
                                          <p:val>
                                            <p:strVal val="#ppt_w+.3"/>
                                          </p:val>
                                        </p:tav>
                                        <p:tav tm="100000">
                                          <p:val>
                                            <p:strVal val="#ppt_w"/>
                                          </p:val>
                                        </p:tav>
                                      </p:tavLst>
                                    </p:anim>
                                    <p:anim calcmode="lin" valueType="num">
                                      <p:cBhvr>
                                        <p:cTn id="85" dur="500" fill="hold"/>
                                        <p:tgtEl>
                                          <p:spTgt spid="38"/>
                                        </p:tgtEl>
                                        <p:attrNameLst>
                                          <p:attrName>ppt_x</p:attrName>
                                        </p:attrNameLst>
                                      </p:cBhvr>
                                      <p:tavLst>
                                        <p:tav tm="0">
                                          <p:val>
                                            <p:strVal val="#ppt_x-.3"/>
                                          </p:val>
                                        </p:tav>
                                        <p:tav tm="50000">
                                          <p:val>
                                            <p:strVal val="#ppt_x"/>
                                          </p:val>
                                        </p:tav>
                                        <p:tav tm="100000">
                                          <p:val>
                                            <p:strVal val="#ppt_x"/>
                                          </p:val>
                                        </p:tav>
                                      </p:tavLst>
                                    </p:anim>
                                    <p:anim calcmode="lin" valueType="num">
                                      <p:cBhvr>
                                        <p:cTn id="86" dur="500" fill="hold"/>
                                        <p:tgtEl>
                                          <p:spTgt spid="38"/>
                                        </p:tgtEl>
                                        <p:attrNameLst>
                                          <p:attrName>ppt_y</p:attrName>
                                        </p:attrNameLst>
                                      </p:cBhvr>
                                      <p:tavLst>
                                        <p:tav tm="0">
                                          <p:val>
                                            <p:strVal val="#ppt_y"/>
                                          </p:val>
                                        </p:tav>
                                        <p:tav tm="100000">
                                          <p:val>
                                            <p:strVal val="#ppt_y"/>
                                          </p:val>
                                        </p:tav>
                                      </p:tavLst>
                                    </p:anim>
                                  </p:childTnLst>
                                </p:cTn>
                              </p:par>
                              <p:par>
                                <p:cTn id="87" presetID="49" presetClass="entr" presetSubtype="0" decel="100000" fill="hold" grpId="0" nodeType="withEffect">
                                  <p:stCondLst>
                                    <p:cond delay="0"/>
                                  </p:stCondLst>
                                  <p:childTnLst>
                                    <p:set>
                                      <p:cBhvr>
                                        <p:cTn id="88" dur="1" fill="hold">
                                          <p:stCondLst>
                                            <p:cond delay="0"/>
                                          </p:stCondLst>
                                        </p:cTn>
                                        <p:tgtEl>
                                          <p:spTgt spid="17"/>
                                        </p:tgtEl>
                                        <p:attrNameLst>
                                          <p:attrName>style.visibility</p:attrName>
                                        </p:attrNameLst>
                                      </p:cBhvr>
                                      <p:to>
                                        <p:strVal val="visible"/>
                                      </p:to>
                                    </p:set>
                                    <p:anim calcmode="lin" valueType="num">
                                      <p:cBhvr>
                                        <p:cTn id="89" dur="500" fill="hold"/>
                                        <p:tgtEl>
                                          <p:spTgt spid="17"/>
                                        </p:tgtEl>
                                        <p:attrNameLst>
                                          <p:attrName>ppt_w</p:attrName>
                                        </p:attrNameLst>
                                      </p:cBhvr>
                                      <p:tavLst>
                                        <p:tav tm="0">
                                          <p:val>
                                            <p:fltVal val="0"/>
                                          </p:val>
                                        </p:tav>
                                        <p:tav tm="100000">
                                          <p:val>
                                            <p:strVal val="#ppt_w"/>
                                          </p:val>
                                        </p:tav>
                                      </p:tavLst>
                                    </p:anim>
                                    <p:anim calcmode="lin" valueType="num">
                                      <p:cBhvr>
                                        <p:cTn id="90" dur="500" fill="hold"/>
                                        <p:tgtEl>
                                          <p:spTgt spid="17"/>
                                        </p:tgtEl>
                                        <p:attrNameLst>
                                          <p:attrName>ppt_h</p:attrName>
                                        </p:attrNameLst>
                                      </p:cBhvr>
                                      <p:tavLst>
                                        <p:tav tm="0">
                                          <p:val>
                                            <p:fltVal val="0"/>
                                          </p:val>
                                        </p:tav>
                                        <p:tav tm="100000">
                                          <p:val>
                                            <p:strVal val="#ppt_h"/>
                                          </p:val>
                                        </p:tav>
                                      </p:tavLst>
                                    </p:anim>
                                    <p:anim calcmode="lin" valueType="num">
                                      <p:cBhvr>
                                        <p:cTn id="91" dur="500" fill="hold"/>
                                        <p:tgtEl>
                                          <p:spTgt spid="17"/>
                                        </p:tgtEl>
                                        <p:attrNameLst>
                                          <p:attrName>style.rotation</p:attrName>
                                        </p:attrNameLst>
                                      </p:cBhvr>
                                      <p:tavLst>
                                        <p:tav tm="0">
                                          <p:val>
                                            <p:fltVal val="360"/>
                                          </p:val>
                                        </p:tav>
                                        <p:tav tm="100000">
                                          <p:val>
                                            <p:fltVal val="0"/>
                                          </p:val>
                                        </p:tav>
                                      </p:tavLst>
                                    </p:anim>
                                    <p:animEffect transition="in" filter="fade">
                                      <p:cBhvr>
                                        <p:cTn id="92" dur="500"/>
                                        <p:tgtEl>
                                          <p:spTgt spid="17"/>
                                        </p:tgtEl>
                                      </p:cBhvr>
                                    </p:animEffect>
                                  </p:childTnLst>
                                </p:cTn>
                              </p:par>
                              <p:par>
                                <p:cTn id="93" presetID="49" presetClass="entr" presetSubtype="0" decel="100000" fill="hold" grpId="0" nodeType="withEffect">
                                  <p:stCondLst>
                                    <p:cond delay="0"/>
                                  </p:stCondLst>
                                  <p:childTnLst>
                                    <p:set>
                                      <p:cBhvr>
                                        <p:cTn id="94" dur="1" fill="hold">
                                          <p:stCondLst>
                                            <p:cond delay="0"/>
                                          </p:stCondLst>
                                        </p:cTn>
                                        <p:tgtEl>
                                          <p:spTgt spid="18"/>
                                        </p:tgtEl>
                                        <p:attrNameLst>
                                          <p:attrName>style.visibility</p:attrName>
                                        </p:attrNameLst>
                                      </p:cBhvr>
                                      <p:to>
                                        <p:strVal val="visible"/>
                                      </p:to>
                                    </p:set>
                                    <p:anim calcmode="lin" valueType="num">
                                      <p:cBhvr>
                                        <p:cTn id="95" dur="500" fill="hold"/>
                                        <p:tgtEl>
                                          <p:spTgt spid="18"/>
                                        </p:tgtEl>
                                        <p:attrNameLst>
                                          <p:attrName>ppt_w</p:attrName>
                                        </p:attrNameLst>
                                      </p:cBhvr>
                                      <p:tavLst>
                                        <p:tav tm="0">
                                          <p:val>
                                            <p:fltVal val="0"/>
                                          </p:val>
                                        </p:tav>
                                        <p:tav tm="100000">
                                          <p:val>
                                            <p:strVal val="#ppt_w"/>
                                          </p:val>
                                        </p:tav>
                                      </p:tavLst>
                                    </p:anim>
                                    <p:anim calcmode="lin" valueType="num">
                                      <p:cBhvr>
                                        <p:cTn id="96" dur="500" fill="hold"/>
                                        <p:tgtEl>
                                          <p:spTgt spid="18"/>
                                        </p:tgtEl>
                                        <p:attrNameLst>
                                          <p:attrName>ppt_h</p:attrName>
                                        </p:attrNameLst>
                                      </p:cBhvr>
                                      <p:tavLst>
                                        <p:tav tm="0">
                                          <p:val>
                                            <p:fltVal val="0"/>
                                          </p:val>
                                        </p:tav>
                                        <p:tav tm="100000">
                                          <p:val>
                                            <p:strVal val="#ppt_h"/>
                                          </p:val>
                                        </p:tav>
                                      </p:tavLst>
                                    </p:anim>
                                    <p:anim calcmode="lin" valueType="num">
                                      <p:cBhvr>
                                        <p:cTn id="97" dur="500" fill="hold"/>
                                        <p:tgtEl>
                                          <p:spTgt spid="18"/>
                                        </p:tgtEl>
                                        <p:attrNameLst>
                                          <p:attrName>style.rotation</p:attrName>
                                        </p:attrNameLst>
                                      </p:cBhvr>
                                      <p:tavLst>
                                        <p:tav tm="0">
                                          <p:val>
                                            <p:fltVal val="360"/>
                                          </p:val>
                                        </p:tav>
                                        <p:tav tm="100000">
                                          <p:val>
                                            <p:fltVal val="0"/>
                                          </p:val>
                                        </p:tav>
                                      </p:tavLst>
                                    </p:anim>
                                    <p:animEffect transition="in" filter="fade">
                                      <p:cBhvr>
                                        <p:cTn id="98" dur="500"/>
                                        <p:tgtEl>
                                          <p:spTgt spid="18"/>
                                        </p:tgtEl>
                                      </p:cBhvr>
                                    </p:animEffect>
                                  </p:childTnLst>
                                </p:cTn>
                              </p:par>
                              <p:par>
                                <p:cTn id="99" presetID="49" presetClass="entr" presetSubtype="0" decel="100000" fill="hold" grpId="0" nodeType="withEffect">
                                  <p:stCondLst>
                                    <p:cond delay="0"/>
                                  </p:stCondLst>
                                  <p:childTnLst>
                                    <p:set>
                                      <p:cBhvr>
                                        <p:cTn id="100" dur="1" fill="hold">
                                          <p:stCondLst>
                                            <p:cond delay="0"/>
                                          </p:stCondLst>
                                        </p:cTn>
                                        <p:tgtEl>
                                          <p:spTgt spid="19"/>
                                        </p:tgtEl>
                                        <p:attrNameLst>
                                          <p:attrName>style.visibility</p:attrName>
                                        </p:attrNameLst>
                                      </p:cBhvr>
                                      <p:to>
                                        <p:strVal val="visible"/>
                                      </p:to>
                                    </p:set>
                                    <p:anim calcmode="lin" valueType="num">
                                      <p:cBhvr>
                                        <p:cTn id="101" dur="500" fill="hold"/>
                                        <p:tgtEl>
                                          <p:spTgt spid="19"/>
                                        </p:tgtEl>
                                        <p:attrNameLst>
                                          <p:attrName>ppt_w</p:attrName>
                                        </p:attrNameLst>
                                      </p:cBhvr>
                                      <p:tavLst>
                                        <p:tav tm="0">
                                          <p:val>
                                            <p:fltVal val="0"/>
                                          </p:val>
                                        </p:tav>
                                        <p:tav tm="100000">
                                          <p:val>
                                            <p:strVal val="#ppt_w"/>
                                          </p:val>
                                        </p:tav>
                                      </p:tavLst>
                                    </p:anim>
                                    <p:anim calcmode="lin" valueType="num">
                                      <p:cBhvr>
                                        <p:cTn id="102" dur="500" fill="hold"/>
                                        <p:tgtEl>
                                          <p:spTgt spid="19"/>
                                        </p:tgtEl>
                                        <p:attrNameLst>
                                          <p:attrName>ppt_h</p:attrName>
                                        </p:attrNameLst>
                                      </p:cBhvr>
                                      <p:tavLst>
                                        <p:tav tm="0">
                                          <p:val>
                                            <p:fltVal val="0"/>
                                          </p:val>
                                        </p:tav>
                                        <p:tav tm="100000">
                                          <p:val>
                                            <p:strVal val="#ppt_h"/>
                                          </p:val>
                                        </p:tav>
                                      </p:tavLst>
                                    </p:anim>
                                    <p:anim calcmode="lin" valueType="num">
                                      <p:cBhvr>
                                        <p:cTn id="103" dur="500" fill="hold"/>
                                        <p:tgtEl>
                                          <p:spTgt spid="19"/>
                                        </p:tgtEl>
                                        <p:attrNameLst>
                                          <p:attrName>style.rotation</p:attrName>
                                        </p:attrNameLst>
                                      </p:cBhvr>
                                      <p:tavLst>
                                        <p:tav tm="0">
                                          <p:val>
                                            <p:fltVal val="360"/>
                                          </p:val>
                                        </p:tav>
                                        <p:tav tm="100000">
                                          <p:val>
                                            <p:fltVal val="0"/>
                                          </p:val>
                                        </p:tav>
                                      </p:tavLst>
                                    </p:anim>
                                    <p:animEffect transition="in" filter="fade">
                                      <p:cBhvr>
                                        <p:cTn id="104" dur="500"/>
                                        <p:tgtEl>
                                          <p:spTgt spid="19"/>
                                        </p:tgtEl>
                                      </p:cBhvr>
                                    </p:animEffect>
                                  </p:childTnLst>
                                </p:cTn>
                              </p:par>
                              <p:par>
                                <p:cTn id="105" presetID="49" presetClass="entr" presetSubtype="0" decel="100000" fill="hold" grpId="0" nodeType="withEffect">
                                  <p:stCondLst>
                                    <p:cond delay="0"/>
                                  </p:stCondLst>
                                  <p:childTnLst>
                                    <p:set>
                                      <p:cBhvr>
                                        <p:cTn id="106" dur="1" fill="hold">
                                          <p:stCondLst>
                                            <p:cond delay="0"/>
                                          </p:stCondLst>
                                        </p:cTn>
                                        <p:tgtEl>
                                          <p:spTgt spid="20"/>
                                        </p:tgtEl>
                                        <p:attrNameLst>
                                          <p:attrName>style.visibility</p:attrName>
                                        </p:attrNameLst>
                                      </p:cBhvr>
                                      <p:to>
                                        <p:strVal val="visible"/>
                                      </p:to>
                                    </p:set>
                                    <p:anim calcmode="lin" valueType="num">
                                      <p:cBhvr>
                                        <p:cTn id="107" dur="500" fill="hold"/>
                                        <p:tgtEl>
                                          <p:spTgt spid="20"/>
                                        </p:tgtEl>
                                        <p:attrNameLst>
                                          <p:attrName>ppt_w</p:attrName>
                                        </p:attrNameLst>
                                      </p:cBhvr>
                                      <p:tavLst>
                                        <p:tav tm="0">
                                          <p:val>
                                            <p:fltVal val="0"/>
                                          </p:val>
                                        </p:tav>
                                        <p:tav tm="100000">
                                          <p:val>
                                            <p:strVal val="#ppt_w"/>
                                          </p:val>
                                        </p:tav>
                                      </p:tavLst>
                                    </p:anim>
                                    <p:anim calcmode="lin" valueType="num">
                                      <p:cBhvr>
                                        <p:cTn id="108" dur="500" fill="hold"/>
                                        <p:tgtEl>
                                          <p:spTgt spid="20"/>
                                        </p:tgtEl>
                                        <p:attrNameLst>
                                          <p:attrName>ppt_h</p:attrName>
                                        </p:attrNameLst>
                                      </p:cBhvr>
                                      <p:tavLst>
                                        <p:tav tm="0">
                                          <p:val>
                                            <p:fltVal val="0"/>
                                          </p:val>
                                        </p:tav>
                                        <p:tav tm="100000">
                                          <p:val>
                                            <p:strVal val="#ppt_h"/>
                                          </p:val>
                                        </p:tav>
                                      </p:tavLst>
                                    </p:anim>
                                    <p:anim calcmode="lin" valueType="num">
                                      <p:cBhvr>
                                        <p:cTn id="109" dur="500" fill="hold"/>
                                        <p:tgtEl>
                                          <p:spTgt spid="20"/>
                                        </p:tgtEl>
                                        <p:attrNameLst>
                                          <p:attrName>style.rotation</p:attrName>
                                        </p:attrNameLst>
                                      </p:cBhvr>
                                      <p:tavLst>
                                        <p:tav tm="0">
                                          <p:val>
                                            <p:fltVal val="360"/>
                                          </p:val>
                                        </p:tav>
                                        <p:tav tm="100000">
                                          <p:val>
                                            <p:fltVal val="0"/>
                                          </p:val>
                                        </p:tav>
                                      </p:tavLst>
                                    </p:anim>
                                    <p:animEffect transition="in" filter="fade">
                                      <p:cBhvr>
                                        <p:cTn id="110" dur="500"/>
                                        <p:tgtEl>
                                          <p:spTgt spid="20"/>
                                        </p:tgtEl>
                                      </p:cBhvr>
                                    </p:animEffect>
                                  </p:childTnLst>
                                </p:cTn>
                              </p:par>
                              <p:par>
                                <p:cTn id="111" presetID="49" presetClass="entr" presetSubtype="0" decel="100000" fill="hold" grpId="0" nodeType="withEffect">
                                  <p:stCondLst>
                                    <p:cond delay="0"/>
                                  </p:stCondLst>
                                  <p:childTnLst>
                                    <p:set>
                                      <p:cBhvr>
                                        <p:cTn id="112" dur="1" fill="hold">
                                          <p:stCondLst>
                                            <p:cond delay="0"/>
                                          </p:stCondLst>
                                        </p:cTn>
                                        <p:tgtEl>
                                          <p:spTgt spid="21"/>
                                        </p:tgtEl>
                                        <p:attrNameLst>
                                          <p:attrName>style.visibility</p:attrName>
                                        </p:attrNameLst>
                                      </p:cBhvr>
                                      <p:to>
                                        <p:strVal val="visible"/>
                                      </p:to>
                                    </p:set>
                                    <p:anim calcmode="lin" valueType="num">
                                      <p:cBhvr>
                                        <p:cTn id="113" dur="500" fill="hold"/>
                                        <p:tgtEl>
                                          <p:spTgt spid="21"/>
                                        </p:tgtEl>
                                        <p:attrNameLst>
                                          <p:attrName>ppt_w</p:attrName>
                                        </p:attrNameLst>
                                      </p:cBhvr>
                                      <p:tavLst>
                                        <p:tav tm="0">
                                          <p:val>
                                            <p:fltVal val="0"/>
                                          </p:val>
                                        </p:tav>
                                        <p:tav tm="100000">
                                          <p:val>
                                            <p:strVal val="#ppt_w"/>
                                          </p:val>
                                        </p:tav>
                                      </p:tavLst>
                                    </p:anim>
                                    <p:anim calcmode="lin" valueType="num">
                                      <p:cBhvr>
                                        <p:cTn id="114" dur="500" fill="hold"/>
                                        <p:tgtEl>
                                          <p:spTgt spid="21"/>
                                        </p:tgtEl>
                                        <p:attrNameLst>
                                          <p:attrName>ppt_h</p:attrName>
                                        </p:attrNameLst>
                                      </p:cBhvr>
                                      <p:tavLst>
                                        <p:tav tm="0">
                                          <p:val>
                                            <p:fltVal val="0"/>
                                          </p:val>
                                        </p:tav>
                                        <p:tav tm="100000">
                                          <p:val>
                                            <p:strVal val="#ppt_h"/>
                                          </p:val>
                                        </p:tav>
                                      </p:tavLst>
                                    </p:anim>
                                    <p:anim calcmode="lin" valueType="num">
                                      <p:cBhvr>
                                        <p:cTn id="115" dur="500" fill="hold"/>
                                        <p:tgtEl>
                                          <p:spTgt spid="21"/>
                                        </p:tgtEl>
                                        <p:attrNameLst>
                                          <p:attrName>style.rotation</p:attrName>
                                        </p:attrNameLst>
                                      </p:cBhvr>
                                      <p:tavLst>
                                        <p:tav tm="0">
                                          <p:val>
                                            <p:fltVal val="360"/>
                                          </p:val>
                                        </p:tav>
                                        <p:tav tm="100000">
                                          <p:val>
                                            <p:fltVal val="0"/>
                                          </p:val>
                                        </p:tav>
                                      </p:tavLst>
                                    </p:anim>
                                    <p:animEffect transition="in" filter="fade">
                                      <p:cBhvr>
                                        <p:cTn id="116" dur="500"/>
                                        <p:tgtEl>
                                          <p:spTgt spid="21"/>
                                        </p:tgtEl>
                                      </p:cBhvr>
                                    </p:animEffect>
                                  </p:childTnLst>
                                </p:cTn>
                              </p:par>
                              <p:par>
                                <p:cTn id="117" presetID="49" presetClass="entr" presetSubtype="0" decel="100000" fill="hold" grpId="0" nodeType="withEffect">
                                  <p:stCondLst>
                                    <p:cond delay="0"/>
                                  </p:stCondLst>
                                  <p:childTnLst>
                                    <p:set>
                                      <p:cBhvr>
                                        <p:cTn id="118" dur="1" fill="hold">
                                          <p:stCondLst>
                                            <p:cond delay="0"/>
                                          </p:stCondLst>
                                        </p:cTn>
                                        <p:tgtEl>
                                          <p:spTgt spid="22"/>
                                        </p:tgtEl>
                                        <p:attrNameLst>
                                          <p:attrName>style.visibility</p:attrName>
                                        </p:attrNameLst>
                                      </p:cBhvr>
                                      <p:to>
                                        <p:strVal val="visible"/>
                                      </p:to>
                                    </p:set>
                                    <p:anim calcmode="lin" valueType="num">
                                      <p:cBhvr>
                                        <p:cTn id="119" dur="500" fill="hold"/>
                                        <p:tgtEl>
                                          <p:spTgt spid="22"/>
                                        </p:tgtEl>
                                        <p:attrNameLst>
                                          <p:attrName>ppt_w</p:attrName>
                                        </p:attrNameLst>
                                      </p:cBhvr>
                                      <p:tavLst>
                                        <p:tav tm="0">
                                          <p:val>
                                            <p:fltVal val="0"/>
                                          </p:val>
                                        </p:tav>
                                        <p:tav tm="100000">
                                          <p:val>
                                            <p:strVal val="#ppt_w"/>
                                          </p:val>
                                        </p:tav>
                                      </p:tavLst>
                                    </p:anim>
                                    <p:anim calcmode="lin" valueType="num">
                                      <p:cBhvr>
                                        <p:cTn id="120" dur="500" fill="hold"/>
                                        <p:tgtEl>
                                          <p:spTgt spid="22"/>
                                        </p:tgtEl>
                                        <p:attrNameLst>
                                          <p:attrName>ppt_h</p:attrName>
                                        </p:attrNameLst>
                                      </p:cBhvr>
                                      <p:tavLst>
                                        <p:tav tm="0">
                                          <p:val>
                                            <p:fltVal val="0"/>
                                          </p:val>
                                        </p:tav>
                                        <p:tav tm="100000">
                                          <p:val>
                                            <p:strVal val="#ppt_h"/>
                                          </p:val>
                                        </p:tav>
                                      </p:tavLst>
                                    </p:anim>
                                    <p:anim calcmode="lin" valueType="num">
                                      <p:cBhvr>
                                        <p:cTn id="121" dur="500" fill="hold"/>
                                        <p:tgtEl>
                                          <p:spTgt spid="22"/>
                                        </p:tgtEl>
                                        <p:attrNameLst>
                                          <p:attrName>style.rotation</p:attrName>
                                        </p:attrNameLst>
                                      </p:cBhvr>
                                      <p:tavLst>
                                        <p:tav tm="0">
                                          <p:val>
                                            <p:fltVal val="360"/>
                                          </p:val>
                                        </p:tav>
                                        <p:tav tm="100000">
                                          <p:val>
                                            <p:fltVal val="0"/>
                                          </p:val>
                                        </p:tav>
                                      </p:tavLst>
                                    </p:anim>
                                    <p:animEffect transition="in" filter="fade">
                                      <p:cBhvr>
                                        <p:cTn id="122" dur="500"/>
                                        <p:tgtEl>
                                          <p:spTgt spid="22"/>
                                        </p:tgtEl>
                                      </p:cBhvr>
                                    </p:animEffect>
                                  </p:childTnLst>
                                </p:cTn>
                              </p:par>
                              <p:par>
                                <p:cTn id="123" presetID="49" presetClass="entr" presetSubtype="0" decel="100000" fill="hold" grpId="0" nodeType="withEffect">
                                  <p:stCondLst>
                                    <p:cond delay="0"/>
                                  </p:stCondLst>
                                  <p:childTnLst>
                                    <p:set>
                                      <p:cBhvr>
                                        <p:cTn id="124" dur="1" fill="hold">
                                          <p:stCondLst>
                                            <p:cond delay="0"/>
                                          </p:stCondLst>
                                        </p:cTn>
                                        <p:tgtEl>
                                          <p:spTgt spid="23"/>
                                        </p:tgtEl>
                                        <p:attrNameLst>
                                          <p:attrName>style.visibility</p:attrName>
                                        </p:attrNameLst>
                                      </p:cBhvr>
                                      <p:to>
                                        <p:strVal val="visible"/>
                                      </p:to>
                                    </p:set>
                                    <p:anim calcmode="lin" valueType="num">
                                      <p:cBhvr>
                                        <p:cTn id="125" dur="500" fill="hold"/>
                                        <p:tgtEl>
                                          <p:spTgt spid="23"/>
                                        </p:tgtEl>
                                        <p:attrNameLst>
                                          <p:attrName>ppt_w</p:attrName>
                                        </p:attrNameLst>
                                      </p:cBhvr>
                                      <p:tavLst>
                                        <p:tav tm="0">
                                          <p:val>
                                            <p:fltVal val="0"/>
                                          </p:val>
                                        </p:tav>
                                        <p:tav tm="100000">
                                          <p:val>
                                            <p:strVal val="#ppt_w"/>
                                          </p:val>
                                        </p:tav>
                                      </p:tavLst>
                                    </p:anim>
                                    <p:anim calcmode="lin" valueType="num">
                                      <p:cBhvr>
                                        <p:cTn id="126" dur="500" fill="hold"/>
                                        <p:tgtEl>
                                          <p:spTgt spid="23"/>
                                        </p:tgtEl>
                                        <p:attrNameLst>
                                          <p:attrName>ppt_h</p:attrName>
                                        </p:attrNameLst>
                                      </p:cBhvr>
                                      <p:tavLst>
                                        <p:tav tm="0">
                                          <p:val>
                                            <p:fltVal val="0"/>
                                          </p:val>
                                        </p:tav>
                                        <p:tav tm="100000">
                                          <p:val>
                                            <p:strVal val="#ppt_h"/>
                                          </p:val>
                                        </p:tav>
                                      </p:tavLst>
                                    </p:anim>
                                    <p:anim calcmode="lin" valueType="num">
                                      <p:cBhvr>
                                        <p:cTn id="127" dur="500" fill="hold"/>
                                        <p:tgtEl>
                                          <p:spTgt spid="23"/>
                                        </p:tgtEl>
                                        <p:attrNameLst>
                                          <p:attrName>style.rotation</p:attrName>
                                        </p:attrNameLst>
                                      </p:cBhvr>
                                      <p:tavLst>
                                        <p:tav tm="0">
                                          <p:val>
                                            <p:fltVal val="360"/>
                                          </p:val>
                                        </p:tav>
                                        <p:tav tm="100000">
                                          <p:val>
                                            <p:fltVal val="0"/>
                                          </p:val>
                                        </p:tav>
                                      </p:tavLst>
                                    </p:anim>
                                    <p:animEffect transition="in" filter="fade">
                                      <p:cBhvr>
                                        <p:cTn id="128" dur="500"/>
                                        <p:tgtEl>
                                          <p:spTgt spid="23"/>
                                        </p:tgtEl>
                                      </p:cBhvr>
                                    </p:animEffect>
                                  </p:childTnLst>
                                </p:cTn>
                              </p:par>
                              <p:par>
                                <p:cTn id="129" presetID="49" presetClass="entr" presetSubtype="0" decel="100000" fill="hold" grpId="0" nodeType="withEffect">
                                  <p:stCondLst>
                                    <p:cond delay="0"/>
                                  </p:stCondLst>
                                  <p:childTnLst>
                                    <p:set>
                                      <p:cBhvr>
                                        <p:cTn id="130" dur="1" fill="hold">
                                          <p:stCondLst>
                                            <p:cond delay="0"/>
                                          </p:stCondLst>
                                        </p:cTn>
                                        <p:tgtEl>
                                          <p:spTgt spid="24"/>
                                        </p:tgtEl>
                                        <p:attrNameLst>
                                          <p:attrName>style.visibility</p:attrName>
                                        </p:attrNameLst>
                                      </p:cBhvr>
                                      <p:to>
                                        <p:strVal val="visible"/>
                                      </p:to>
                                    </p:set>
                                    <p:anim calcmode="lin" valueType="num">
                                      <p:cBhvr>
                                        <p:cTn id="131" dur="500" fill="hold"/>
                                        <p:tgtEl>
                                          <p:spTgt spid="24"/>
                                        </p:tgtEl>
                                        <p:attrNameLst>
                                          <p:attrName>ppt_w</p:attrName>
                                        </p:attrNameLst>
                                      </p:cBhvr>
                                      <p:tavLst>
                                        <p:tav tm="0">
                                          <p:val>
                                            <p:fltVal val="0"/>
                                          </p:val>
                                        </p:tav>
                                        <p:tav tm="100000">
                                          <p:val>
                                            <p:strVal val="#ppt_w"/>
                                          </p:val>
                                        </p:tav>
                                      </p:tavLst>
                                    </p:anim>
                                    <p:anim calcmode="lin" valueType="num">
                                      <p:cBhvr>
                                        <p:cTn id="132" dur="500" fill="hold"/>
                                        <p:tgtEl>
                                          <p:spTgt spid="24"/>
                                        </p:tgtEl>
                                        <p:attrNameLst>
                                          <p:attrName>ppt_h</p:attrName>
                                        </p:attrNameLst>
                                      </p:cBhvr>
                                      <p:tavLst>
                                        <p:tav tm="0">
                                          <p:val>
                                            <p:fltVal val="0"/>
                                          </p:val>
                                        </p:tav>
                                        <p:tav tm="100000">
                                          <p:val>
                                            <p:strVal val="#ppt_h"/>
                                          </p:val>
                                        </p:tav>
                                      </p:tavLst>
                                    </p:anim>
                                    <p:anim calcmode="lin" valueType="num">
                                      <p:cBhvr>
                                        <p:cTn id="133" dur="500" fill="hold"/>
                                        <p:tgtEl>
                                          <p:spTgt spid="24"/>
                                        </p:tgtEl>
                                        <p:attrNameLst>
                                          <p:attrName>style.rotation</p:attrName>
                                        </p:attrNameLst>
                                      </p:cBhvr>
                                      <p:tavLst>
                                        <p:tav tm="0">
                                          <p:val>
                                            <p:fltVal val="360"/>
                                          </p:val>
                                        </p:tav>
                                        <p:tav tm="100000">
                                          <p:val>
                                            <p:fltVal val="0"/>
                                          </p:val>
                                        </p:tav>
                                      </p:tavLst>
                                    </p:anim>
                                    <p:animEffect transition="in" filter="fade">
                                      <p:cBhvr>
                                        <p:cTn id="134" dur="500"/>
                                        <p:tgtEl>
                                          <p:spTgt spid="24"/>
                                        </p:tgtEl>
                                      </p:cBhvr>
                                    </p:animEffect>
                                  </p:childTnLst>
                                </p:cTn>
                              </p:par>
                              <p:par>
                                <p:cTn id="135" presetID="49" presetClass="entr" presetSubtype="0" decel="100000" fill="hold" grpId="0" nodeType="withEffect">
                                  <p:stCondLst>
                                    <p:cond delay="0"/>
                                  </p:stCondLst>
                                  <p:childTnLst>
                                    <p:set>
                                      <p:cBhvr>
                                        <p:cTn id="136" dur="1" fill="hold">
                                          <p:stCondLst>
                                            <p:cond delay="0"/>
                                          </p:stCondLst>
                                        </p:cTn>
                                        <p:tgtEl>
                                          <p:spTgt spid="25"/>
                                        </p:tgtEl>
                                        <p:attrNameLst>
                                          <p:attrName>style.visibility</p:attrName>
                                        </p:attrNameLst>
                                      </p:cBhvr>
                                      <p:to>
                                        <p:strVal val="visible"/>
                                      </p:to>
                                    </p:set>
                                    <p:anim calcmode="lin" valueType="num">
                                      <p:cBhvr>
                                        <p:cTn id="137" dur="500" fill="hold"/>
                                        <p:tgtEl>
                                          <p:spTgt spid="25"/>
                                        </p:tgtEl>
                                        <p:attrNameLst>
                                          <p:attrName>ppt_w</p:attrName>
                                        </p:attrNameLst>
                                      </p:cBhvr>
                                      <p:tavLst>
                                        <p:tav tm="0">
                                          <p:val>
                                            <p:fltVal val="0"/>
                                          </p:val>
                                        </p:tav>
                                        <p:tav tm="100000">
                                          <p:val>
                                            <p:strVal val="#ppt_w"/>
                                          </p:val>
                                        </p:tav>
                                      </p:tavLst>
                                    </p:anim>
                                    <p:anim calcmode="lin" valueType="num">
                                      <p:cBhvr>
                                        <p:cTn id="138" dur="500" fill="hold"/>
                                        <p:tgtEl>
                                          <p:spTgt spid="25"/>
                                        </p:tgtEl>
                                        <p:attrNameLst>
                                          <p:attrName>ppt_h</p:attrName>
                                        </p:attrNameLst>
                                      </p:cBhvr>
                                      <p:tavLst>
                                        <p:tav tm="0">
                                          <p:val>
                                            <p:fltVal val="0"/>
                                          </p:val>
                                        </p:tav>
                                        <p:tav tm="100000">
                                          <p:val>
                                            <p:strVal val="#ppt_h"/>
                                          </p:val>
                                        </p:tav>
                                      </p:tavLst>
                                    </p:anim>
                                    <p:anim calcmode="lin" valueType="num">
                                      <p:cBhvr>
                                        <p:cTn id="139" dur="500" fill="hold"/>
                                        <p:tgtEl>
                                          <p:spTgt spid="25"/>
                                        </p:tgtEl>
                                        <p:attrNameLst>
                                          <p:attrName>style.rotation</p:attrName>
                                        </p:attrNameLst>
                                      </p:cBhvr>
                                      <p:tavLst>
                                        <p:tav tm="0">
                                          <p:val>
                                            <p:fltVal val="360"/>
                                          </p:val>
                                        </p:tav>
                                        <p:tav tm="100000">
                                          <p:val>
                                            <p:fltVal val="0"/>
                                          </p:val>
                                        </p:tav>
                                      </p:tavLst>
                                    </p:anim>
                                    <p:animEffect transition="in" filter="fade">
                                      <p:cBhvr>
                                        <p:cTn id="140" dur="500"/>
                                        <p:tgtEl>
                                          <p:spTgt spid="25"/>
                                        </p:tgtEl>
                                      </p:cBhvr>
                                    </p:animEffect>
                                  </p:childTnLst>
                                </p:cTn>
                              </p:par>
                              <p:par>
                                <p:cTn id="141" presetID="49" presetClass="entr" presetSubtype="0" decel="100000" fill="hold" grpId="0" nodeType="withEffect">
                                  <p:stCondLst>
                                    <p:cond delay="0"/>
                                  </p:stCondLst>
                                  <p:childTnLst>
                                    <p:set>
                                      <p:cBhvr>
                                        <p:cTn id="142" dur="1" fill="hold">
                                          <p:stCondLst>
                                            <p:cond delay="0"/>
                                          </p:stCondLst>
                                        </p:cTn>
                                        <p:tgtEl>
                                          <p:spTgt spid="26"/>
                                        </p:tgtEl>
                                        <p:attrNameLst>
                                          <p:attrName>style.visibility</p:attrName>
                                        </p:attrNameLst>
                                      </p:cBhvr>
                                      <p:to>
                                        <p:strVal val="visible"/>
                                      </p:to>
                                    </p:set>
                                    <p:anim calcmode="lin" valueType="num">
                                      <p:cBhvr>
                                        <p:cTn id="143" dur="500" fill="hold"/>
                                        <p:tgtEl>
                                          <p:spTgt spid="26"/>
                                        </p:tgtEl>
                                        <p:attrNameLst>
                                          <p:attrName>ppt_w</p:attrName>
                                        </p:attrNameLst>
                                      </p:cBhvr>
                                      <p:tavLst>
                                        <p:tav tm="0">
                                          <p:val>
                                            <p:fltVal val="0"/>
                                          </p:val>
                                        </p:tav>
                                        <p:tav tm="100000">
                                          <p:val>
                                            <p:strVal val="#ppt_w"/>
                                          </p:val>
                                        </p:tav>
                                      </p:tavLst>
                                    </p:anim>
                                    <p:anim calcmode="lin" valueType="num">
                                      <p:cBhvr>
                                        <p:cTn id="144" dur="500" fill="hold"/>
                                        <p:tgtEl>
                                          <p:spTgt spid="26"/>
                                        </p:tgtEl>
                                        <p:attrNameLst>
                                          <p:attrName>ppt_h</p:attrName>
                                        </p:attrNameLst>
                                      </p:cBhvr>
                                      <p:tavLst>
                                        <p:tav tm="0">
                                          <p:val>
                                            <p:fltVal val="0"/>
                                          </p:val>
                                        </p:tav>
                                        <p:tav tm="100000">
                                          <p:val>
                                            <p:strVal val="#ppt_h"/>
                                          </p:val>
                                        </p:tav>
                                      </p:tavLst>
                                    </p:anim>
                                    <p:anim calcmode="lin" valueType="num">
                                      <p:cBhvr>
                                        <p:cTn id="145" dur="500" fill="hold"/>
                                        <p:tgtEl>
                                          <p:spTgt spid="26"/>
                                        </p:tgtEl>
                                        <p:attrNameLst>
                                          <p:attrName>style.rotation</p:attrName>
                                        </p:attrNameLst>
                                      </p:cBhvr>
                                      <p:tavLst>
                                        <p:tav tm="0">
                                          <p:val>
                                            <p:fltVal val="360"/>
                                          </p:val>
                                        </p:tav>
                                        <p:tav tm="100000">
                                          <p:val>
                                            <p:fltVal val="0"/>
                                          </p:val>
                                        </p:tav>
                                      </p:tavLst>
                                    </p:anim>
                                    <p:animEffect transition="in" filter="fade">
                                      <p:cBhvr>
                                        <p:cTn id="146" dur="500"/>
                                        <p:tgtEl>
                                          <p:spTgt spid="26"/>
                                        </p:tgtEl>
                                      </p:cBhvr>
                                    </p:animEffect>
                                  </p:childTnLst>
                                </p:cTn>
                              </p:par>
                              <p:par>
                                <p:cTn id="147" presetID="49" presetClass="entr" presetSubtype="0" decel="100000" fill="hold" grpId="0" nodeType="withEffect">
                                  <p:stCondLst>
                                    <p:cond delay="0"/>
                                  </p:stCondLst>
                                  <p:childTnLst>
                                    <p:set>
                                      <p:cBhvr>
                                        <p:cTn id="148" dur="1" fill="hold">
                                          <p:stCondLst>
                                            <p:cond delay="0"/>
                                          </p:stCondLst>
                                        </p:cTn>
                                        <p:tgtEl>
                                          <p:spTgt spid="27"/>
                                        </p:tgtEl>
                                        <p:attrNameLst>
                                          <p:attrName>style.visibility</p:attrName>
                                        </p:attrNameLst>
                                      </p:cBhvr>
                                      <p:to>
                                        <p:strVal val="visible"/>
                                      </p:to>
                                    </p:set>
                                    <p:anim calcmode="lin" valueType="num">
                                      <p:cBhvr>
                                        <p:cTn id="149" dur="500" fill="hold"/>
                                        <p:tgtEl>
                                          <p:spTgt spid="27"/>
                                        </p:tgtEl>
                                        <p:attrNameLst>
                                          <p:attrName>ppt_w</p:attrName>
                                        </p:attrNameLst>
                                      </p:cBhvr>
                                      <p:tavLst>
                                        <p:tav tm="0">
                                          <p:val>
                                            <p:fltVal val="0"/>
                                          </p:val>
                                        </p:tav>
                                        <p:tav tm="100000">
                                          <p:val>
                                            <p:strVal val="#ppt_w"/>
                                          </p:val>
                                        </p:tav>
                                      </p:tavLst>
                                    </p:anim>
                                    <p:anim calcmode="lin" valueType="num">
                                      <p:cBhvr>
                                        <p:cTn id="150" dur="500" fill="hold"/>
                                        <p:tgtEl>
                                          <p:spTgt spid="27"/>
                                        </p:tgtEl>
                                        <p:attrNameLst>
                                          <p:attrName>ppt_h</p:attrName>
                                        </p:attrNameLst>
                                      </p:cBhvr>
                                      <p:tavLst>
                                        <p:tav tm="0">
                                          <p:val>
                                            <p:fltVal val="0"/>
                                          </p:val>
                                        </p:tav>
                                        <p:tav tm="100000">
                                          <p:val>
                                            <p:strVal val="#ppt_h"/>
                                          </p:val>
                                        </p:tav>
                                      </p:tavLst>
                                    </p:anim>
                                    <p:anim calcmode="lin" valueType="num">
                                      <p:cBhvr>
                                        <p:cTn id="151" dur="500" fill="hold"/>
                                        <p:tgtEl>
                                          <p:spTgt spid="27"/>
                                        </p:tgtEl>
                                        <p:attrNameLst>
                                          <p:attrName>style.rotation</p:attrName>
                                        </p:attrNameLst>
                                      </p:cBhvr>
                                      <p:tavLst>
                                        <p:tav tm="0">
                                          <p:val>
                                            <p:fltVal val="360"/>
                                          </p:val>
                                        </p:tav>
                                        <p:tav tm="100000">
                                          <p:val>
                                            <p:fltVal val="0"/>
                                          </p:val>
                                        </p:tav>
                                      </p:tavLst>
                                    </p:anim>
                                    <p:animEffect transition="in" filter="fade">
                                      <p:cBhvr>
                                        <p:cTn id="152" dur="500"/>
                                        <p:tgtEl>
                                          <p:spTgt spid="27"/>
                                        </p:tgtEl>
                                      </p:cBhvr>
                                    </p:animEffect>
                                  </p:childTnLst>
                                </p:cTn>
                              </p:par>
                              <p:par>
                                <p:cTn id="153" presetID="49" presetClass="entr" presetSubtype="0" decel="100000" fill="hold" grpId="0" nodeType="withEffect">
                                  <p:stCondLst>
                                    <p:cond delay="0"/>
                                  </p:stCondLst>
                                  <p:childTnLst>
                                    <p:set>
                                      <p:cBhvr>
                                        <p:cTn id="154" dur="1" fill="hold">
                                          <p:stCondLst>
                                            <p:cond delay="0"/>
                                          </p:stCondLst>
                                        </p:cTn>
                                        <p:tgtEl>
                                          <p:spTgt spid="28"/>
                                        </p:tgtEl>
                                        <p:attrNameLst>
                                          <p:attrName>style.visibility</p:attrName>
                                        </p:attrNameLst>
                                      </p:cBhvr>
                                      <p:to>
                                        <p:strVal val="visible"/>
                                      </p:to>
                                    </p:set>
                                    <p:anim calcmode="lin" valueType="num">
                                      <p:cBhvr>
                                        <p:cTn id="155" dur="500" fill="hold"/>
                                        <p:tgtEl>
                                          <p:spTgt spid="28"/>
                                        </p:tgtEl>
                                        <p:attrNameLst>
                                          <p:attrName>ppt_w</p:attrName>
                                        </p:attrNameLst>
                                      </p:cBhvr>
                                      <p:tavLst>
                                        <p:tav tm="0">
                                          <p:val>
                                            <p:fltVal val="0"/>
                                          </p:val>
                                        </p:tav>
                                        <p:tav tm="100000">
                                          <p:val>
                                            <p:strVal val="#ppt_w"/>
                                          </p:val>
                                        </p:tav>
                                      </p:tavLst>
                                    </p:anim>
                                    <p:anim calcmode="lin" valueType="num">
                                      <p:cBhvr>
                                        <p:cTn id="156" dur="500" fill="hold"/>
                                        <p:tgtEl>
                                          <p:spTgt spid="28"/>
                                        </p:tgtEl>
                                        <p:attrNameLst>
                                          <p:attrName>ppt_h</p:attrName>
                                        </p:attrNameLst>
                                      </p:cBhvr>
                                      <p:tavLst>
                                        <p:tav tm="0">
                                          <p:val>
                                            <p:fltVal val="0"/>
                                          </p:val>
                                        </p:tav>
                                        <p:tav tm="100000">
                                          <p:val>
                                            <p:strVal val="#ppt_h"/>
                                          </p:val>
                                        </p:tav>
                                      </p:tavLst>
                                    </p:anim>
                                    <p:anim calcmode="lin" valueType="num">
                                      <p:cBhvr>
                                        <p:cTn id="157" dur="500" fill="hold"/>
                                        <p:tgtEl>
                                          <p:spTgt spid="28"/>
                                        </p:tgtEl>
                                        <p:attrNameLst>
                                          <p:attrName>style.rotation</p:attrName>
                                        </p:attrNameLst>
                                      </p:cBhvr>
                                      <p:tavLst>
                                        <p:tav tm="0">
                                          <p:val>
                                            <p:fltVal val="360"/>
                                          </p:val>
                                        </p:tav>
                                        <p:tav tm="100000">
                                          <p:val>
                                            <p:fltVal val="0"/>
                                          </p:val>
                                        </p:tav>
                                      </p:tavLst>
                                    </p:anim>
                                    <p:animEffect transition="in" filter="fade">
                                      <p:cBhvr>
                                        <p:cTn id="158" dur="500"/>
                                        <p:tgtEl>
                                          <p:spTgt spid="28"/>
                                        </p:tgtEl>
                                      </p:cBhvr>
                                    </p:animEffect>
                                  </p:childTnLst>
                                </p:cTn>
                              </p:par>
                              <p:par>
                                <p:cTn id="159" presetID="49" presetClass="entr" presetSubtype="0" decel="100000" fill="hold" grpId="0" nodeType="withEffect">
                                  <p:stCondLst>
                                    <p:cond delay="0"/>
                                  </p:stCondLst>
                                  <p:childTnLst>
                                    <p:set>
                                      <p:cBhvr>
                                        <p:cTn id="160" dur="1" fill="hold">
                                          <p:stCondLst>
                                            <p:cond delay="0"/>
                                          </p:stCondLst>
                                        </p:cTn>
                                        <p:tgtEl>
                                          <p:spTgt spid="29"/>
                                        </p:tgtEl>
                                        <p:attrNameLst>
                                          <p:attrName>style.visibility</p:attrName>
                                        </p:attrNameLst>
                                      </p:cBhvr>
                                      <p:to>
                                        <p:strVal val="visible"/>
                                      </p:to>
                                    </p:set>
                                    <p:anim calcmode="lin" valueType="num">
                                      <p:cBhvr>
                                        <p:cTn id="161" dur="500" fill="hold"/>
                                        <p:tgtEl>
                                          <p:spTgt spid="29"/>
                                        </p:tgtEl>
                                        <p:attrNameLst>
                                          <p:attrName>ppt_w</p:attrName>
                                        </p:attrNameLst>
                                      </p:cBhvr>
                                      <p:tavLst>
                                        <p:tav tm="0">
                                          <p:val>
                                            <p:fltVal val="0"/>
                                          </p:val>
                                        </p:tav>
                                        <p:tav tm="100000">
                                          <p:val>
                                            <p:strVal val="#ppt_w"/>
                                          </p:val>
                                        </p:tav>
                                      </p:tavLst>
                                    </p:anim>
                                    <p:anim calcmode="lin" valueType="num">
                                      <p:cBhvr>
                                        <p:cTn id="162" dur="500" fill="hold"/>
                                        <p:tgtEl>
                                          <p:spTgt spid="29"/>
                                        </p:tgtEl>
                                        <p:attrNameLst>
                                          <p:attrName>ppt_h</p:attrName>
                                        </p:attrNameLst>
                                      </p:cBhvr>
                                      <p:tavLst>
                                        <p:tav tm="0">
                                          <p:val>
                                            <p:fltVal val="0"/>
                                          </p:val>
                                        </p:tav>
                                        <p:tav tm="100000">
                                          <p:val>
                                            <p:strVal val="#ppt_h"/>
                                          </p:val>
                                        </p:tav>
                                      </p:tavLst>
                                    </p:anim>
                                    <p:anim calcmode="lin" valueType="num">
                                      <p:cBhvr>
                                        <p:cTn id="163" dur="500" fill="hold"/>
                                        <p:tgtEl>
                                          <p:spTgt spid="29"/>
                                        </p:tgtEl>
                                        <p:attrNameLst>
                                          <p:attrName>style.rotation</p:attrName>
                                        </p:attrNameLst>
                                      </p:cBhvr>
                                      <p:tavLst>
                                        <p:tav tm="0">
                                          <p:val>
                                            <p:fltVal val="360"/>
                                          </p:val>
                                        </p:tav>
                                        <p:tav tm="100000">
                                          <p:val>
                                            <p:fltVal val="0"/>
                                          </p:val>
                                        </p:tav>
                                      </p:tavLst>
                                    </p:anim>
                                    <p:animEffect transition="in" filter="fade">
                                      <p:cBhvr>
                                        <p:cTn id="164" dur="500"/>
                                        <p:tgtEl>
                                          <p:spTgt spid="29"/>
                                        </p:tgtEl>
                                      </p:cBhvr>
                                    </p:animEffect>
                                  </p:childTnLst>
                                </p:cTn>
                              </p:par>
                              <p:par>
                                <p:cTn id="165" presetID="49" presetClass="entr" presetSubtype="0" decel="100000" fill="hold" grpId="0" nodeType="withEffect">
                                  <p:stCondLst>
                                    <p:cond delay="0"/>
                                  </p:stCondLst>
                                  <p:childTnLst>
                                    <p:set>
                                      <p:cBhvr>
                                        <p:cTn id="166" dur="1" fill="hold">
                                          <p:stCondLst>
                                            <p:cond delay="0"/>
                                          </p:stCondLst>
                                        </p:cTn>
                                        <p:tgtEl>
                                          <p:spTgt spid="30"/>
                                        </p:tgtEl>
                                        <p:attrNameLst>
                                          <p:attrName>style.visibility</p:attrName>
                                        </p:attrNameLst>
                                      </p:cBhvr>
                                      <p:to>
                                        <p:strVal val="visible"/>
                                      </p:to>
                                    </p:set>
                                    <p:anim calcmode="lin" valueType="num">
                                      <p:cBhvr>
                                        <p:cTn id="167" dur="500" fill="hold"/>
                                        <p:tgtEl>
                                          <p:spTgt spid="30"/>
                                        </p:tgtEl>
                                        <p:attrNameLst>
                                          <p:attrName>ppt_w</p:attrName>
                                        </p:attrNameLst>
                                      </p:cBhvr>
                                      <p:tavLst>
                                        <p:tav tm="0">
                                          <p:val>
                                            <p:fltVal val="0"/>
                                          </p:val>
                                        </p:tav>
                                        <p:tav tm="100000">
                                          <p:val>
                                            <p:strVal val="#ppt_w"/>
                                          </p:val>
                                        </p:tav>
                                      </p:tavLst>
                                    </p:anim>
                                    <p:anim calcmode="lin" valueType="num">
                                      <p:cBhvr>
                                        <p:cTn id="168" dur="500" fill="hold"/>
                                        <p:tgtEl>
                                          <p:spTgt spid="30"/>
                                        </p:tgtEl>
                                        <p:attrNameLst>
                                          <p:attrName>ppt_h</p:attrName>
                                        </p:attrNameLst>
                                      </p:cBhvr>
                                      <p:tavLst>
                                        <p:tav tm="0">
                                          <p:val>
                                            <p:fltVal val="0"/>
                                          </p:val>
                                        </p:tav>
                                        <p:tav tm="100000">
                                          <p:val>
                                            <p:strVal val="#ppt_h"/>
                                          </p:val>
                                        </p:tav>
                                      </p:tavLst>
                                    </p:anim>
                                    <p:anim calcmode="lin" valueType="num">
                                      <p:cBhvr>
                                        <p:cTn id="169" dur="500" fill="hold"/>
                                        <p:tgtEl>
                                          <p:spTgt spid="30"/>
                                        </p:tgtEl>
                                        <p:attrNameLst>
                                          <p:attrName>style.rotation</p:attrName>
                                        </p:attrNameLst>
                                      </p:cBhvr>
                                      <p:tavLst>
                                        <p:tav tm="0">
                                          <p:val>
                                            <p:fltVal val="360"/>
                                          </p:val>
                                        </p:tav>
                                        <p:tav tm="100000">
                                          <p:val>
                                            <p:fltVal val="0"/>
                                          </p:val>
                                        </p:tav>
                                      </p:tavLst>
                                    </p:anim>
                                    <p:animEffect transition="in" filter="fade">
                                      <p:cBhvr>
                                        <p:cTn id="170" dur="500"/>
                                        <p:tgtEl>
                                          <p:spTgt spid="30"/>
                                        </p:tgtEl>
                                      </p:cBhvr>
                                    </p:animEffect>
                                  </p:childTnLst>
                                </p:cTn>
                              </p:par>
                              <p:par>
                                <p:cTn id="171" presetID="49" presetClass="entr" presetSubtype="0" decel="100000" fill="hold" grpId="0" nodeType="withEffect">
                                  <p:stCondLst>
                                    <p:cond delay="0"/>
                                  </p:stCondLst>
                                  <p:childTnLst>
                                    <p:set>
                                      <p:cBhvr>
                                        <p:cTn id="172" dur="1" fill="hold">
                                          <p:stCondLst>
                                            <p:cond delay="0"/>
                                          </p:stCondLst>
                                        </p:cTn>
                                        <p:tgtEl>
                                          <p:spTgt spid="31"/>
                                        </p:tgtEl>
                                        <p:attrNameLst>
                                          <p:attrName>style.visibility</p:attrName>
                                        </p:attrNameLst>
                                      </p:cBhvr>
                                      <p:to>
                                        <p:strVal val="visible"/>
                                      </p:to>
                                    </p:set>
                                    <p:anim calcmode="lin" valueType="num">
                                      <p:cBhvr>
                                        <p:cTn id="173" dur="500" fill="hold"/>
                                        <p:tgtEl>
                                          <p:spTgt spid="31"/>
                                        </p:tgtEl>
                                        <p:attrNameLst>
                                          <p:attrName>ppt_w</p:attrName>
                                        </p:attrNameLst>
                                      </p:cBhvr>
                                      <p:tavLst>
                                        <p:tav tm="0">
                                          <p:val>
                                            <p:fltVal val="0"/>
                                          </p:val>
                                        </p:tav>
                                        <p:tav tm="100000">
                                          <p:val>
                                            <p:strVal val="#ppt_w"/>
                                          </p:val>
                                        </p:tav>
                                      </p:tavLst>
                                    </p:anim>
                                    <p:anim calcmode="lin" valueType="num">
                                      <p:cBhvr>
                                        <p:cTn id="174" dur="500" fill="hold"/>
                                        <p:tgtEl>
                                          <p:spTgt spid="31"/>
                                        </p:tgtEl>
                                        <p:attrNameLst>
                                          <p:attrName>ppt_h</p:attrName>
                                        </p:attrNameLst>
                                      </p:cBhvr>
                                      <p:tavLst>
                                        <p:tav tm="0">
                                          <p:val>
                                            <p:fltVal val="0"/>
                                          </p:val>
                                        </p:tav>
                                        <p:tav tm="100000">
                                          <p:val>
                                            <p:strVal val="#ppt_h"/>
                                          </p:val>
                                        </p:tav>
                                      </p:tavLst>
                                    </p:anim>
                                    <p:anim calcmode="lin" valueType="num">
                                      <p:cBhvr>
                                        <p:cTn id="175" dur="500" fill="hold"/>
                                        <p:tgtEl>
                                          <p:spTgt spid="31"/>
                                        </p:tgtEl>
                                        <p:attrNameLst>
                                          <p:attrName>style.rotation</p:attrName>
                                        </p:attrNameLst>
                                      </p:cBhvr>
                                      <p:tavLst>
                                        <p:tav tm="0">
                                          <p:val>
                                            <p:fltVal val="360"/>
                                          </p:val>
                                        </p:tav>
                                        <p:tav tm="100000">
                                          <p:val>
                                            <p:fltVal val="0"/>
                                          </p:val>
                                        </p:tav>
                                      </p:tavLst>
                                    </p:anim>
                                    <p:animEffect transition="in" filter="fade">
                                      <p:cBhvr>
                                        <p:cTn id="176" dur="500"/>
                                        <p:tgtEl>
                                          <p:spTgt spid="31"/>
                                        </p:tgtEl>
                                      </p:cBhvr>
                                    </p:animEffect>
                                  </p:childTnLst>
                                </p:cTn>
                              </p:par>
                              <p:par>
                                <p:cTn id="177" presetID="49" presetClass="entr" presetSubtype="0" decel="100000" fill="hold" grpId="0" nodeType="withEffect">
                                  <p:stCondLst>
                                    <p:cond delay="0"/>
                                  </p:stCondLst>
                                  <p:childTnLst>
                                    <p:set>
                                      <p:cBhvr>
                                        <p:cTn id="178" dur="1" fill="hold">
                                          <p:stCondLst>
                                            <p:cond delay="0"/>
                                          </p:stCondLst>
                                        </p:cTn>
                                        <p:tgtEl>
                                          <p:spTgt spid="32"/>
                                        </p:tgtEl>
                                        <p:attrNameLst>
                                          <p:attrName>style.visibility</p:attrName>
                                        </p:attrNameLst>
                                      </p:cBhvr>
                                      <p:to>
                                        <p:strVal val="visible"/>
                                      </p:to>
                                    </p:set>
                                    <p:anim calcmode="lin" valueType="num">
                                      <p:cBhvr>
                                        <p:cTn id="179" dur="500" fill="hold"/>
                                        <p:tgtEl>
                                          <p:spTgt spid="32"/>
                                        </p:tgtEl>
                                        <p:attrNameLst>
                                          <p:attrName>ppt_w</p:attrName>
                                        </p:attrNameLst>
                                      </p:cBhvr>
                                      <p:tavLst>
                                        <p:tav tm="0">
                                          <p:val>
                                            <p:fltVal val="0"/>
                                          </p:val>
                                        </p:tav>
                                        <p:tav tm="100000">
                                          <p:val>
                                            <p:strVal val="#ppt_w"/>
                                          </p:val>
                                        </p:tav>
                                      </p:tavLst>
                                    </p:anim>
                                    <p:anim calcmode="lin" valueType="num">
                                      <p:cBhvr>
                                        <p:cTn id="180" dur="500" fill="hold"/>
                                        <p:tgtEl>
                                          <p:spTgt spid="32"/>
                                        </p:tgtEl>
                                        <p:attrNameLst>
                                          <p:attrName>ppt_h</p:attrName>
                                        </p:attrNameLst>
                                      </p:cBhvr>
                                      <p:tavLst>
                                        <p:tav tm="0">
                                          <p:val>
                                            <p:fltVal val="0"/>
                                          </p:val>
                                        </p:tav>
                                        <p:tav tm="100000">
                                          <p:val>
                                            <p:strVal val="#ppt_h"/>
                                          </p:val>
                                        </p:tav>
                                      </p:tavLst>
                                    </p:anim>
                                    <p:anim calcmode="lin" valueType="num">
                                      <p:cBhvr>
                                        <p:cTn id="181" dur="500" fill="hold"/>
                                        <p:tgtEl>
                                          <p:spTgt spid="32"/>
                                        </p:tgtEl>
                                        <p:attrNameLst>
                                          <p:attrName>style.rotation</p:attrName>
                                        </p:attrNameLst>
                                      </p:cBhvr>
                                      <p:tavLst>
                                        <p:tav tm="0">
                                          <p:val>
                                            <p:fltVal val="360"/>
                                          </p:val>
                                        </p:tav>
                                        <p:tav tm="100000">
                                          <p:val>
                                            <p:fltVal val="0"/>
                                          </p:val>
                                        </p:tav>
                                      </p:tavLst>
                                    </p:anim>
                                    <p:animEffect transition="in" filter="fade">
                                      <p:cBhvr>
                                        <p:cTn id="182" dur="500"/>
                                        <p:tgtEl>
                                          <p:spTgt spid="32"/>
                                        </p:tgtEl>
                                      </p:cBhvr>
                                    </p:animEffect>
                                  </p:childTnLst>
                                </p:cTn>
                              </p:par>
                              <p:par>
                                <p:cTn id="183" presetID="49" presetClass="entr" presetSubtype="0" decel="100000" fill="hold" grpId="0" nodeType="withEffect">
                                  <p:stCondLst>
                                    <p:cond delay="0"/>
                                  </p:stCondLst>
                                  <p:childTnLst>
                                    <p:set>
                                      <p:cBhvr>
                                        <p:cTn id="184" dur="1" fill="hold">
                                          <p:stCondLst>
                                            <p:cond delay="0"/>
                                          </p:stCondLst>
                                        </p:cTn>
                                        <p:tgtEl>
                                          <p:spTgt spid="33"/>
                                        </p:tgtEl>
                                        <p:attrNameLst>
                                          <p:attrName>style.visibility</p:attrName>
                                        </p:attrNameLst>
                                      </p:cBhvr>
                                      <p:to>
                                        <p:strVal val="visible"/>
                                      </p:to>
                                    </p:set>
                                    <p:anim calcmode="lin" valueType="num">
                                      <p:cBhvr>
                                        <p:cTn id="185" dur="500" fill="hold"/>
                                        <p:tgtEl>
                                          <p:spTgt spid="33"/>
                                        </p:tgtEl>
                                        <p:attrNameLst>
                                          <p:attrName>ppt_w</p:attrName>
                                        </p:attrNameLst>
                                      </p:cBhvr>
                                      <p:tavLst>
                                        <p:tav tm="0">
                                          <p:val>
                                            <p:fltVal val="0"/>
                                          </p:val>
                                        </p:tav>
                                        <p:tav tm="100000">
                                          <p:val>
                                            <p:strVal val="#ppt_w"/>
                                          </p:val>
                                        </p:tav>
                                      </p:tavLst>
                                    </p:anim>
                                    <p:anim calcmode="lin" valueType="num">
                                      <p:cBhvr>
                                        <p:cTn id="186" dur="500" fill="hold"/>
                                        <p:tgtEl>
                                          <p:spTgt spid="33"/>
                                        </p:tgtEl>
                                        <p:attrNameLst>
                                          <p:attrName>ppt_h</p:attrName>
                                        </p:attrNameLst>
                                      </p:cBhvr>
                                      <p:tavLst>
                                        <p:tav tm="0">
                                          <p:val>
                                            <p:fltVal val="0"/>
                                          </p:val>
                                        </p:tav>
                                        <p:tav tm="100000">
                                          <p:val>
                                            <p:strVal val="#ppt_h"/>
                                          </p:val>
                                        </p:tav>
                                      </p:tavLst>
                                    </p:anim>
                                    <p:anim calcmode="lin" valueType="num">
                                      <p:cBhvr>
                                        <p:cTn id="187" dur="500" fill="hold"/>
                                        <p:tgtEl>
                                          <p:spTgt spid="33"/>
                                        </p:tgtEl>
                                        <p:attrNameLst>
                                          <p:attrName>style.rotation</p:attrName>
                                        </p:attrNameLst>
                                      </p:cBhvr>
                                      <p:tavLst>
                                        <p:tav tm="0">
                                          <p:val>
                                            <p:fltVal val="360"/>
                                          </p:val>
                                        </p:tav>
                                        <p:tav tm="100000">
                                          <p:val>
                                            <p:fltVal val="0"/>
                                          </p:val>
                                        </p:tav>
                                      </p:tavLst>
                                    </p:anim>
                                    <p:animEffect transition="in" filter="fade">
                                      <p:cBhvr>
                                        <p:cTn id="188"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p:bldP spid="8" grpId="0"/>
      <p:bldP spid="9" grpId="0"/>
      <p:bldP spid="10" grpId="0"/>
      <p:bldP spid="11" grpId="0"/>
      <p:bldP spid="12" grpId="0"/>
      <p:bldP spid="13" grpId="0"/>
      <p:bldP spid="14" grpId="0"/>
      <p:bldP spid="15" grpId="0"/>
      <p:bldP spid="16" grpId="0"/>
      <p:bldP spid="17" grpId="0" animBg="1"/>
      <p:bldP spid="18" grpId="0" animBg="1"/>
      <p:bldP spid="19" grpId="0"/>
      <p:bldP spid="20" grpId="0"/>
      <p:bldP spid="21" grpId="0"/>
      <p:bldP spid="22" grpId="0"/>
      <p:bldP spid="23" grpId="0"/>
      <p:bldP spid="24" grpId="0"/>
      <p:bldP spid="25" grpId="0" animBg="1"/>
      <p:bldP spid="26" grpId="0" animBg="1"/>
      <p:bldP spid="27" grpId="0"/>
      <p:bldP spid="28" grpId="0"/>
      <p:bldP spid="29" grpId="0"/>
      <p:bldP spid="30" grpId="0" animBg="1"/>
      <p:bldP spid="31" grpId="0" animBg="1"/>
      <p:bldP spid="32" grpId="0" animBg="1"/>
      <p:bldP spid="33"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5"/>
          <p:cNvSpPr>
            <a:spLocks noGrp="1"/>
          </p:cNvSpPr>
          <p:nvPr>
            <p:ph type="sldNum" sz="quarter" idx="12"/>
          </p:nvPr>
        </p:nvSpPr>
        <p:spPr>
          <a:xfrm>
            <a:off x="6553200" y="6356350"/>
            <a:ext cx="2133600" cy="365125"/>
          </a:xfrm>
        </p:spPr>
        <p:txBody>
          <a:bodyPr/>
          <a:lstStyle/>
          <a:p>
            <a:fld id="{90647C00-FBC2-49B4-BFF0-0218D6C01CED}" type="slidenum">
              <a:rPr lang="en-US"/>
              <a:pPr/>
              <a:t>25</a:t>
            </a:fld>
            <a:endParaRPr lang="en-US"/>
          </a:p>
        </p:txBody>
      </p:sp>
      <p:sp>
        <p:nvSpPr>
          <p:cNvPr id="3" name="Cloud"/>
          <p:cNvSpPr>
            <a:spLocks noChangeAspect="1" noEditPoints="1" noChangeArrowheads="1"/>
          </p:cNvSpPr>
          <p:nvPr/>
        </p:nvSpPr>
        <p:spPr bwMode="auto">
          <a:xfrm>
            <a:off x="1116013" y="476250"/>
            <a:ext cx="7559675" cy="1368425"/>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0" y="11192"/>
                  <a:pt x="409" y="12169"/>
                  <a:pt x="1074" y="12702"/>
                </a:cubicBezTo>
                <a:lnTo>
                  <a:pt x="1063" y="12668"/>
                </a:lnTo>
                <a:cubicBezTo>
                  <a:pt x="685" y="13217"/>
                  <a:pt x="475" y="13940"/>
                  <a:pt x="475" y="14691"/>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300"/>
                  <a:pt x="7635" y="20039"/>
                  <a:pt x="8235" y="19546"/>
                </a:cubicBezTo>
                <a:lnTo>
                  <a:pt x="8229" y="19550"/>
                </a:lnTo>
                <a:cubicBezTo>
                  <a:pt x="8855" y="20829"/>
                  <a:pt x="9908" y="21597"/>
                  <a:pt x="11036" y="21597"/>
                </a:cubicBezTo>
                <a:cubicBezTo>
                  <a:pt x="12523" y="21597"/>
                  <a:pt x="13836" y="20267"/>
                  <a:pt x="14267" y="18324"/>
                </a:cubicBezTo>
                <a:lnTo>
                  <a:pt x="14270" y="18350"/>
                </a:lnTo>
                <a:cubicBezTo>
                  <a:pt x="14730" y="18740"/>
                  <a:pt x="15260" y="18947"/>
                  <a:pt x="15802" y="18947"/>
                </a:cubicBezTo>
                <a:cubicBezTo>
                  <a:pt x="17390" y="18947"/>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0"/>
                  <a:pt x="15367" y="426"/>
                  <a:pt x="14905" y="1165"/>
                </a:cubicBezTo>
                <a:lnTo>
                  <a:pt x="14909" y="1170"/>
                </a:lnTo>
                <a:cubicBezTo>
                  <a:pt x="14497" y="432"/>
                  <a:pt x="13855" y="0"/>
                  <a:pt x="13174" y="0"/>
                </a:cubicBezTo>
                <a:cubicBezTo>
                  <a:pt x="12347" y="0"/>
                  <a:pt x="11590" y="637"/>
                  <a:pt x="11221" y="1645"/>
                </a:cubicBezTo>
                <a:lnTo>
                  <a:pt x="11229" y="1694"/>
                </a:lnTo>
                <a:cubicBezTo>
                  <a:pt x="10730" y="1024"/>
                  <a:pt x="10058" y="650"/>
                  <a:pt x="9358" y="650"/>
                </a:cubicBezTo>
                <a:cubicBezTo>
                  <a:pt x="8372" y="650"/>
                  <a:pt x="7466" y="1391"/>
                  <a:pt x="7003" y="2578"/>
                </a:cubicBezTo>
                <a:lnTo>
                  <a:pt x="6995" y="2602"/>
                </a:lnTo>
                <a:cubicBezTo>
                  <a:pt x="6477" y="2189"/>
                  <a:pt x="5888" y="1972"/>
                  <a:pt x="5288" y="1972"/>
                </a:cubicBezTo>
                <a:cubicBezTo>
                  <a:pt x="3423" y="1972"/>
                  <a:pt x="1912" y="4029"/>
                  <a:pt x="1912" y="6567"/>
                </a:cubicBezTo>
                <a:cubicBezTo>
                  <a:pt x="1912" y="6774"/>
                  <a:pt x="1922" y="6981"/>
                  <a:pt x="1942" y="7186"/>
                </a:cubicBezTo>
                <a:close/>
              </a:path>
              <a:path w="21600" h="21600" fill="none" extrusionOk="0">
                <a:moveTo>
                  <a:pt x="1074" y="12702"/>
                </a:moveTo>
                <a:cubicBezTo>
                  <a:pt x="1407" y="12969"/>
                  <a:pt x="1786" y="13110"/>
                  <a:pt x="2172" y="13110"/>
                </a:cubicBezTo>
                <a:cubicBezTo>
                  <a:pt x="2228" y="13110"/>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FF00"/>
          </a:solidFill>
          <a:ln w="9525">
            <a:solidFill>
              <a:srgbClr val="000000"/>
            </a:solidFill>
            <a:miter lim="800000"/>
            <a:headEnd/>
            <a:tailEnd/>
          </a:ln>
          <a:effectLst>
            <a:outerShdw dist="107763" dir="2700000" algn="ctr" rotWithShape="0">
              <a:srgbClr val="808080"/>
            </a:outerShdw>
          </a:effectLst>
        </p:spPr>
        <p:txBody>
          <a:bodyPr/>
          <a:lstStyle/>
          <a:p>
            <a:pPr algn="ctr">
              <a:buClrTx/>
              <a:buFontTx/>
              <a:buNone/>
            </a:pPr>
            <a:r>
              <a:rPr lang="fa-IR" sz="2000" i="1" dirty="0">
                <a:solidFill>
                  <a:srgbClr val="FF0000"/>
                </a:solidFill>
                <a:latin typeface="Times New Roman" panose="02020603050405020304" pitchFamily="18" charset="0"/>
                <a:cs typeface="Times New Roman" panose="02020603050405020304" pitchFamily="18" charset="0"/>
              </a:rPr>
              <a:t>محاسبه بهای تمام شده کالای فروش رفته-مبنای تعهدی</a:t>
            </a:r>
            <a:endParaRPr lang="en-US" sz="2000" i="1" dirty="0">
              <a:solidFill>
                <a:srgbClr val="FF0000"/>
              </a:solidFill>
              <a:latin typeface="Times New Roman" panose="02020603050405020304" pitchFamily="18" charset="0"/>
              <a:cs typeface="Times New Roman" panose="02020603050405020304" pitchFamily="18" charset="0"/>
            </a:endParaRPr>
          </a:p>
        </p:txBody>
      </p:sp>
      <p:sp>
        <p:nvSpPr>
          <p:cNvPr id="4" name="Line 3"/>
          <p:cNvSpPr>
            <a:spLocks noChangeShapeType="1"/>
          </p:cNvSpPr>
          <p:nvPr/>
        </p:nvSpPr>
        <p:spPr bwMode="auto">
          <a:xfrm flipH="1">
            <a:off x="6156325" y="2924175"/>
            <a:ext cx="2592388" cy="0"/>
          </a:xfrm>
          <a:prstGeom prst="line">
            <a:avLst/>
          </a:prstGeom>
          <a:noFill/>
          <a:ln w="38100">
            <a:solidFill>
              <a:srgbClr val="FFFF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5" name="Line 4"/>
          <p:cNvSpPr>
            <a:spLocks noChangeShapeType="1"/>
          </p:cNvSpPr>
          <p:nvPr/>
        </p:nvSpPr>
        <p:spPr bwMode="auto">
          <a:xfrm flipH="1">
            <a:off x="1403350" y="2924175"/>
            <a:ext cx="2592388" cy="0"/>
          </a:xfrm>
          <a:prstGeom prst="line">
            <a:avLst/>
          </a:prstGeom>
          <a:noFill/>
          <a:ln w="38100">
            <a:solidFill>
              <a:srgbClr val="FFFF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6" name="Text Box 6"/>
          <p:cNvSpPr txBox="1">
            <a:spLocks noChangeArrowheads="1"/>
          </p:cNvSpPr>
          <p:nvPr/>
        </p:nvSpPr>
        <p:spPr bwMode="auto">
          <a:xfrm>
            <a:off x="6156325" y="2276475"/>
            <a:ext cx="2520950" cy="5191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rtl="0">
              <a:spcBef>
                <a:spcPct val="50000"/>
              </a:spcBef>
              <a:buClrTx/>
              <a:buFontTx/>
              <a:buNone/>
            </a:pPr>
            <a:r>
              <a:rPr lang="fa-IR" sz="2800">
                <a:latin typeface="Arial" panose="020B0604020202020204" pitchFamily="34" charset="0"/>
              </a:rPr>
              <a:t>عنوان حساب</a:t>
            </a:r>
            <a:endParaRPr lang="en-US" sz="2800">
              <a:latin typeface="Arial" panose="020B0604020202020204" pitchFamily="34" charset="0"/>
            </a:endParaRPr>
          </a:p>
        </p:txBody>
      </p:sp>
      <p:sp>
        <p:nvSpPr>
          <p:cNvPr id="7" name="Text Box 8"/>
          <p:cNvSpPr txBox="1">
            <a:spLocks noChangeArrowheads="1"/>
          </p:cNvSpPr>
          <p:nvPr/>
        </p:nvSpPr>
        <p:spPr bwMode="auto">
          <a:xfrm>
            <a:off x="1258888" y="2205038"/>
            <a:ext cx="2555875" cy="5191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rtl="0">
              <a:spcBef>
                <a:spcPct val="50000"/>
              </a:spcBef>
              <a:buClrTx/>
              <a:buFontTx/>
              <a:buNone/>
            </a:pPr>
            <a:r>
              <a:rPr lang="fa-IR" sz="2800">
                <a:latin typeface="Arial" panose="020B0604020202020204" pitchFamily="34" charset="0"/>
              </a:rPr>
              <a:t>مبلغ</a:t>
            </a:r>
            <a:endParaRPr lang="en-US" sz="2800">
              <a:latin typeface="Arial" panose="020B0604020202020204" pitchFamily="34" charset="0"/>
            </a:endParaRPr>
          </a:p>
        </p:txBody>
      </p:sp>
      <p:sp>
        <p:nvSpPr>
          <p:cNvPr id="8" name="Text Box 9"/>
          <p:cNvSpPr txBox="1">
            <a:spLocks noChangeArrowheads="1"/>
          </p:cNvSpPr>
          <p:nvPr/>
        </p:nvSpPr>
        <p:spPr bwMode="auto">
          <a:xfrm>
            <a:off x="5724525" y="3141663"/>
            <a:ext cx="2808288"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rtl="0">
              <a:spcBef>
                <a:spcPct val="50000"/>
              </a:spcBef>
              <a:buClrTx/>
              <a:buFontTx/>
              <a:buNone/>
            </a:pPr>
            <a:r>
              <a:rPr lang="fa-IR" sz="2400">
                <a:latin typeface="Arial" panose="020B0604020202020204" pitchFamily="34" charset="0"/>
              </a:rPr>
              <a:t>موجودی ابتدا دوره</a:t>
            </a:r>
            <a:endParaRPr lang="en-US" sz="2400">
              <a:latin typeface="Arial" panose="020B0604020202020204" pitchFamily="34" charset="0"/>
            </a:endParaRPr>
          </a:p>
        </p:txBody>
      </p:sp>
      <p:sp>
        <p:nvSpPr>
          <p:cNvPr id="9" name="Text Box 12"/>
          <p:cNvSpPr txBox="1">
            <a:spLocks noChangeArrowheads="1"/>
          </p:cNvSpPr>
          <p:nvPr/>
        </p:nvSpPr>
        <p:spPr bwMode="auto">
          <a:xfrm>
            <a:off x="1547813" y="2997200"/>
            <a:ext cx="2303462" cy="5191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rtl="0">
              <a:spcBef>
                <a:spcPct val="50000"/>
              </a:spcBef>
              <a:buClrTx/>
              <a:buFontTx/>
              <a:buNone/>
            </a:pPr>
            <a:r>
              <a:rPr lang="fa-IR" sz="2800">
                <a:latin typeface="Arial" panose="020B0604020202020204" pitchFamily="34" charset="0"/>
              </a:rPr>
              <a:t>160.000</a:t>
            </a:r>
            <a:endParaRPr lang="en-US" sz="2800">
              <a:latin typeface="Arial" panose="020B0604020202020204" pitchFamily="34" charset="0"/>
            </a:endParaRPr>
          </a:p>
        </p:txBody>
      </p:sp>
      <p:sp>
        <p:nvSpPr>
          <p:cNvPr id="10" name="Text Box 13"/>
          <p:cNvSpPr txBox="1">
            <a:spLocks noChangeArrowheads="1"/>
          </p:cNvSpPr>
          <p:nvPr/>
        </p:nvSpPr>
        <p:spPr bwMode="auto">
          <a:xfrm>
            <a:off x="6732588" y="3789363"/>
            <a:ext cx="2087562"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rtl="0">
              <a:spcBef>
                <a:spcPct val="50000"/>
              </a:spcBef>
              <a:buClrTx/>
              <a:buFontTx/>
              <a:buNone/>
            </a:pPr>
            <a:r>
              <a:rPr lang="fa-IR" sz="2400">
                <a:latin typeface="Arial" panose="020B0604020202020204" pitchFamily="34" charset="0"/>
              </a:rPr>
              <a:t>خرید خالص</a:t>
            </a:r>
            <a:endParaRPr lang="en-US" sz="2400">
              <a:latin typeface="Arial" panose="020B0604020202020204" pitchFamily="34" charset="0"/>
            </a:endParaRPr>
          </a:p>
        </p:txBody>
      </p:sp>
      <p:sp>
        <p:nvSpPr>
          <p:cNvPr id="11" name="Text Box 14"/>
          <p:cNvSpPr txBox="1">
            <a:spLocks noChangeArrowheads="1"/>
          </p:cNvSpPr>
          <p:nvPr/>
        </p:nvSpPr>
        <p:spPr bwMode="auto">
          <a:xfrm>
            <a:off x="1763713" y="3573463"/>
            <a:ext cx="1871662" cy="5191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rtl="0">
              <a:spcBef>
                <a:spcPct val="50000"/>
              </a:spcBef>
              <a:buClrTx/>
              <a:buFontTx/>
              <a:buNone/>
            </a:pPr>
            <a:r>
              <a:rPr lang="fa-IR" sz="2800">
                <a:latin typeface="Arial" panose="020B0604020202020204" pitchFamily="34" charset="0"/>
              </a:rPr>
              <a:t>(500.000)</a:t>
            </a:r>
            <a:endParaRPr lang="en-US" sz="2800">
              <a:latin typeface="Arial" panose="020B0604020202020204" pitchFamily="34" charset="0"/>
            </a:endParaRPr>
          </a:p>
        </p:txBody>
      </p:sp>
      <p:sp>
        <p:nvSpPr>
          <p:cNvPr id="12" name="Line 16"/>
          <p:cNvSpPr>
            <a:spLocks noChangeShapeType="1"/>
          </p:cNvSpPr>
          <p:nvPr/>
        </p:nvSpPr>
        <p:spPr bwMode="auto">
          <a:xfrm flipH="1">
            <a:off x="1835150" y="4365625"/>
            <a:ext cx="1511300" cy="0"/>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13" name="Text Box 18"/>
          <p:cNvSpPr txBox="1">
            <a:spLocks noChangeArrowheads="1"/>
          </p:cNvSpPr>
          <p:nvPr/>
        </p:nvSpPr>
        <p:spPr bwMode="auto">
          <a:xfrm>
            <a:off x="4140200" y="4437063"/>
            <a:ext cx="4575175" cy="5191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rtl="0">
              <a:spcBef>
                <a:spcPct val="50000"/>
              </a:spcBef>
              <a:buClrTx/>
              <a:buFontTx/>
              <a:buNone/>
            </a:pPr>
            <a:r>
              <a:rPr lang="fa-IR" sz="2800">
                <a:latin typeface="Arial" panose="020B0604020202020204" pitchFamily="34" charset="0"/>
              </a:rPr>
              <a:t>بهای تمام شده کالای آماده فروش</a:t>
            </a:r>
            <a:endParaRPr lang="en-US" sz="2800">
              <a:latin typeface="Arial" panose="020B0604020202020204" pitchFamily="34" charset="0"/>
            </a:endParaRPr>
          </a:p>
        </p:txBody>
      </p:sp>
      <p:sp>
        <p:nvSpPr>
          <p:cNvPr id="14" name="Text Box 19"/>
          <p:cNvSpPr txBox="1">
            <a:spLocks noChangeArrowheads="1"/>
          </p:cNvSpPr>
          <p:nvPr/>
        </p:nvSpPr>
        <p:spPr bwMode="auto">
          <a:xfrm>
            <a:off x="1835150" y="4437063"/>
            <a:ext cx="1584325" cy="5191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rtl="0">
              <a:spcBef>
                <a:spcPct val="50000"/>
              </a:spcBef>
              <a:buClrTx/>
              <a:buFontTx/>
              <a:buNone/>
            </a:pPr>
            <a:r>
              <a:rPr lang="fa-IR" sz="2800">
                <a:latin typeface="Arial" panose="020B0604020202020204" pitchFamily="34" charset="0"/>
              </a:rPr>
              <a:t>660.000</a:t>
            </a:r>
            <a:endParaRPr lang="en-US" sz="2800">
              <a:latin typeface="Arial" panose="020B0604020202020204" pitchFamily="34" charset="0"/>
            </a:endParaRPr>
          </a:p>
        </p:txBody>
      </p:sp>
      <p:sp>
        <p:nvSpPr>
          <p:cNvPr id="15" name="Text Box 21"/>
          <p:cNvSpPr txBox="1">
            <a:spLocks noChangeArrowheads="1"/>
          </p:cNvSpPr>
          <p:nvPr/>
        </p:nvSpPr>
        <p:spPr bwMode="auto">
          <a:xfrm>
            <a:off x="4140200" y="5013325"/>
            <a:ext cx="4427538" cy="5191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rtl="0">
              <a:spcBef>
                <a:spcPct val="50000"/>
              </a:spcBef>
              <a:buClrTx/>
              <a:buFontTx/>
              <a:buNone/>
            </a:pPr>
            <a:r>
              <a:rPr lang="fa-IR" sz="2800">
                <a:latin typeface="Arial" panose="020B0604020202020204" pitchFamily="34" charset="0"/>
              </a:rPr>
              <a:t>کسر می شود موجودی پایان دوره</a:t>
            </a:r>
            <a:endParaRPr lang="en-US" sz="2800">
              <a:latin typeface="Arial" panose="020B0604020202020204" pitchFamily="34" charset="0"/>
            </a:endParaRPr>
          </a:p>
        </p:txBody>
      </p:sp>
      <p:sp>
        <p:nvSpPr>
          <p:cNvPr id="16" name="Text Box 22"/>
          <p:cNvSpPr txBox="1">
            <a:spLocks noChangeArrowheads="1"/>
          </p:cNvSpPr>
          <p:nvPr/>
        </p:nvSpPr>
        <p:spPr bwMode="auto">
          <a:xfrm>
            <a:off x="1692275" y="5013325"/>
            <a:ext cx="1944688" cy="5191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rtl="0">
              <a:spcBef>
                <a:spcPct val="50000"/>
              </a:spcBef>
              <a:buClrTx/>
              <a:buFontTx/>
              <a:buNone/>
            </a:pPr>
            <a:r>
              <a:rPr lang="fa-IR" sz="2800">
                <a:latin typeface="Arial" panose="020B0604020202020204" pitchFamily="34" charset="0"/>
              </a:rPr>
              <a:t>(110.000)</a:t>
            </a:r>
            <a:endParaRPr lang="en-US" sz="2800">
              <a:latin typeface="Arial" panose="020B0604020202020204" pitchFamily="34" charset="0"/>
            </a:endParaRPr>
          </a:p>
        </p:txBody>
      </p:sp>
      <p:sp>
        <p:nvSpPr>
          <p:cNvPr id="17" name="Line 24"/>
          <p:cNvSpPr>
            <a:spLocks noChangeShapeType="1"/>
          </p:cNvSpPr>
          <p:nvPr/>
        </p:nvSpPr>
        <p:spPr bwMode="auto">
          <a:xfrm flipH="1">
            <a:off x="1763713" y="5661025"/>
            <a:ext cx="1512887" cy="0"/>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18" name="Text Box 26"/>
          <p:cNvSpPr txBox="1">
            <a:spLocks noChangeArrowheads="1"/>
          </p:cNvSpPr>
          <p:nvPr/>
        </p:nvSpPr>
        <p:spPr bwMode="auto">
          <a:xfrm>
            <a:off x="4140200" y="5734050"/>
            <a:ext cx="4608513" cy="5191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rtl="0">
              <a:spcBef>
                <a:spcPct val="50000"/>
              </a:spcBef>
              <a:buClrTx/>
              <a:buFontTx/>
              <a:buNone/>
            </a:pPr>
            <a:r>
              <a:rPr lang="fa-IR" sz="2800">
                <a:latin typeface="Arial" panose="020B0604020202020204" pitchFamily="34" charset="0"/>
              </a:rPr>
              <a:t>بهای تمام شده کالای فروش رفته</a:t>
            </a:r>
            <a:endParaRPr lang="en-US" sz="2800">
              <a:latin typeface="Arial" panose="020B0604020202020204" pitchFamily="34" charset="0"/>
            </a:endParaRPr>
          </a:p>
        </p:txBody>
      </p:sp>
      <p:sp>
        <p:nvSpPr>
          <p:cNvPr id="19" name="Text Box 27"/>
          <p:cNvSpPr txBox="1">
            <a:spLocks noChangeArrowheads="1"/>
          </p:cNvSpPr>
          <p:nvPr/>
        </p:nvSpPr>
        <p:spPr bwMode="auto">
          <a:xfrm>
            <a:off x="1835150" y="5661025"/>
            <a:ext cx="1728788" cy="5191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rtl="0">
              <a:spcBef>
                <a:spcPct val="50000"/>
              </a:spcBef>
              <a:buClrTx/>
              <a:buFontTx/>
              <a:buNone/>
            </a:pPr>
            <a:r>
              <a:rPr lang="fa-IR" sz="2800">
                <a:latin typeface="Arial" panose="020B0604020202020204" pitchFamily="34" charset="0"/>
              </a:rPr>
              <a:t>550.000</a:t>
            </a:r>
            <a:endParaRPr lang="en-US" sz="2800">
              <a:latin typeface="Arial" panose="020B0604020202020204" pitchFamily="34" charset="0"/>
            </a:endParaRPr>
          </a:p>
        </p:txBody>
      </p:sp>
      <p:sp>
        <p:nvSpPr>
          <p:cNvPr id="20" name="Line 29"/>
          <p:cNvSpPr>
            <a:spLocks noChangeShapeType="1"/>
          </p:cNvSpPr>
          <p:nvPr/>
        </p:nvSpPr>
        <p:spPr bwMode="auto">
          <a:xfrm flipH="1">
            <a:off x="1835150" y="6308725"/>
            <a:ext cx="1439863" cy="0"/>
          </a:xfrm>
          <a:prstGeom prst="line">
            <a:avLst/>
          </a:prstGeom>
          <a:noFill/>
          <a:ln w="381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21" name="Line 30"/>
          <p:cNvSpPr>
            <a:spLocks noChangeShapeType="1"/>
          </p:cNvSpPr>
          <p:nvPr/>
        </p:nvSpPr>
        <p:spPr bwMode="auto">
          <a:xfrm flipH="1">
            <a:off x="1835150" y="6381750"/>
            <a:ext cx="1439863" cy="0"/>
          </a:xfrm>
          <a:prstGeom prst="line">
            <a:avLst/>
          </a:prstGeom>
          <a:noFill/>
          <a:ln w="381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22" name="AutoShape 33">
            <a:hlinkClick r:id="rId2" action="ppaction://hlinksldjump" highlightClick="1"/>
          </p:cNvPr>
          <p:cNvSpPr>
            <a:spLocks noChangeArrowheads="1"/>
          </p:cNvSpPr>
          <p:nvPr/>
        </p:nvSpPr>
        <p:spPr bwMode="auto">
          <a:xfrm>
            <a:off x="0" y="333375"/>
            <a:ext cx="395288" cy="503238"/>
          </a:xfrm>
          <a:prstGeom prst="actionButtonHome">
            <a:avLst/>
          </a:prstGeom>
          <a:solidFill>
            <a:srgbClr val="66FFF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23" name="AutoShape 34">
            <a:hlinkClick r:id="" action="ppaction://hlinkshowjump?jump=lastslideviewed" highlightClick="1"/>
          </p:cNvPr>
          <p:cNvSpPr>
            <a:spLocks noChangeArrowheads="1"/>
          </p:cNvSpPr>
          <p:nvPr/>
        </p:nvSpPr>
        <p:spPr bwMode="auto">
          <a:xfrm>
            <a:off x="395288" y="333375"/>
            <a:ext cx="431800" cy="503238"/>
          </a:xfrm>
          <a:prstGeom prst="actionButtonReturn">
            <a:avLst/>
          </a:prstGeom>
          <a:solidFill>
            <a:schemeClr val="accent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24" name="AutoShape 35">
            <a:hlinkClick r:id="" action="ppaction://hlinkshowjump?jump=previousslide" highlightClick="1"/>
          </p:cNvPr>
          <p:cNvSpPr>
            <a:spLocks noChangeArrowheads="1"/>
          </p:cNvSpPr>
          <p:nvPr/>
        </p:nvSpPr>
        <p:spPr bwMode="auto">
          <a:xfrm>
            <a:off x="0" y="0"/>
            <a:ext cx="433388" cy="360363"/>
          </a:xfrm>
          <a:prstGeom prst="actionButtonBackPrevious">
            <a:avLst/>
          </a:prstGeom>
          <a:solidFill>
            <a:schemeClr val="accent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25" name="AutoShape 36">
            <a:hlinkClick r:id="" action="ppaction://hlinkshowjump?jump=nextslide" highlightClick="1"/>
          </p:cNvPr>
          <p:cNvSpPr>
            <a:spLocks noChangeArrowheads="1"/>
          </p:cNvSpPr>
          <p:nvPr/>
        </p:nvSpPr>
        <p:spPr bwMode="auto">
          <a:xfrm>
            <a:off x="395288" y="0"/>
            <a:ext cx="431800" cy="360363"/>
          </a:xfrm>
          <a:prstGeom prst="actionButtonForwardNext">
            <a:avLst/>
          </a:prstGeom>
          <a:solidFill>
            <a:schemeClr val="accent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500" fill="hold"/>
                                        <p:tgtEl>
                                          <p:spTgt spid="6"/>
                                        </p:tgtEl>
                                        <p:attrNameLst>
                                          <p:attrName>ppt_w</p:attrName>
                                        </p:attrNameLst>
                                      </p:cBhvr>
                                      <p:tavLst>
                                        <p:tav tm="0">
                                          <p:val>
                                            <p:fltVal val="0"/>
                                          </p:val>
                                        </p:tav>
                                        <p:tav tm="100000">
                                          <p:val>
                                            <p:strVal val="#ppt_w"/>
                                          </p:val>
                                        </p:tav>
                                      </p:tavLst>
                                    </p:anim>
                                    <p:anim calcmode="lin" valueType="num">
                                      <p:cBhvr>
                                        <p:cTn id="13" dur="500" fill="hold"/>
                                        <p:tgtEl>
                                          <p:spTgt spid="6"/>
                                        </p:tgtEl>
                                        <p:attrNameLst>
                                          <p:attrName>ppt_h</p:attrName>
                                        </p:attrNameLst>
                                      </p:cBhvr>
                                      <p:tavLst>
                                        <p:tav tm="0">
                                          <p:val>
                                            <p:fltVal val="0"/>
                                          </p:val>
                                        </p:tav>
                                        <p:tav tm="100000">
                                          <p:val>
                                            <p:strVal val="#ppt_h"/>
                                          </p:val>
                                        </p:tav>
                                      </p:tavLst>
                                    </p:anim>
                                  </p:childTnLst>
                                </p:cTn>
                              </p:par>
                              <p:par>
                                <p:cTn id="14" presetID="23" presetClass="entr" presetSubtype="16"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 calcmode="lin" valueType="num">
                                      <p:cBhvr>
                                        <p:cTn id="16" dur="500" fill="hold"/>
                                        <p:tgtEl>
                                          <p:spTgt spid="7"/>
                                        </p:tgtEl>
                                        <p:attrNameLst>
                                          <p:attrName>ppt_w</p:attrName>
                                        </p:attrNameLst>
                                      </p:cBhvr>
                                      <p:tavLst>
                                        <p:tav tm="0">
                                          <p:val>
                                            <p:fltVal val="0"/>
                                          </p:val>
                                        </p:tav>
                                        <p:tav tm="100000">
                                          <p:val>
                                            <p:strVal val="#ppt_w"/>
                                          </p:val>
                                        </p:tav>
                                      </p:tavLst>
                                    </p:anim>
                                    <p:anim calcmode="lin" valueType="num">
                                      <p:cBhvr>
                                        <p:cTn id="17" dur="500" fill="hold"/>
                                        <p:tgtEl>
                                          <p:spTgt spid="7"/>
                                        </p:tgtEl>
                                        <p:attrNameLst>
                                          <p:attrName>ppt_h</p:attrName>
                                        </p:attrNameLst>
                                      </p:cBhvr>
                                      <p:tavLst>
                                        <p:tav tm="0">
                                          <p:val>
                                            <p:fltVal val="0"/>
                                          </p:val>
                                        </p:tav>
                                        <p:tav tm="100000">
                                          <p:val>
                                            <p:strVal val="#ppt_h"/>
                                          </p:val>
                                        </p:tav>
                                      </p:tavLst>
                                    </p:anim>
                                  </p:childTnLst>
                                </p:cTn>
                              </p:par>
                            </p:childTnLst>
                          </p:cTn>
                        </p:par>
                        <p:par>
                          <p:cTn id="18" fill="hold">
                            <p:stCondLst>
                              <p:cond delay="1000"/>
                            </p:stCondLst>
                            <p:childTnLst>
                              <p:par>
                                <p:cTn id="19" presetID="29" presetClass="entr" presetSubtype="0" fill="hold" grpId="0" nodeType="after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p:cTn id="21" dur="1000" fill="hold"/>
                                        <p:tgtEl>
                                          <p:spTgt spid="4"/>
                                        </p:tgtEl>
                                        <p:attrNameLst>
                                          <p:attrName>ppt_x</p:attrName>
                                        </p:attrNameLst>
                                      </p:cBhvr>
                                      <p:tavLst>
                                        <p:tav tm="0">
                                          <p:val>
                                            <p:strVal val="#ppt_x-.2"/>
                                          </p:val>
                                        </p:tav>
                                        <p:tav tm="100000">
                                          <p:val>
                                            <p:strVal val="#ppt_x"/>
                                          </p:val>
                                        </p:tav>
                                      </p:tavLst>
                                    </p:anim>
                                    <p:anim calcmode="lin" valueType="num">
                                      <p:cBhvr>
                                        <p:cTn id="22"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23" dur="1000"/>
                                        <p:tgtEl>
                                          <p:spTgt spid="4"/>
                                        </p:tgtEl>
                                      </p:cBhvr>
                                    </p:animEffect>
                                  </p:childTnLst>
                                </p:cTn>
                              </p:par>
                              <p:par>
                                <p:cTn id="24" presetID="29" presetClass="entr" presetSubtype="0" fill="hold" grpId="0" nodeType="withEffect">
                                  <p:stCondLst>
                                    <p:cond delay="0"/>
                                  </p:stCondLst>
                                  <p:childTnLst>
                                    <p:set>
                                      <p:cBhvr>
                                        <p:cTn id="25" dur="1" fill="hold">
                                          <p:stCondLst>
                                            <p:cond delay="0"/>
                                          </p:stCondLst>
                                        </p:cTn>
                                        <p:tgtEl>
                                          <p:spTgt spid="5"/>
                                        </p:tgtEl>
                                        <p:attrNameLst>
                                          <p:attrName>style.visibility</p:attrName>
                                        </p:attrNameLst>
                                      </p:cBhvr>
                                      <p:to>
                                        <p:strVal val="visible"/>
                                      </p:to>
                                    </p:set>
                                    <p:anim calcmode="lin" valueType="num">
                                      <p:cBhvr>
                                        <p:cTn id="26" dur="1000" fill="hold"/>
                                        <p:tgtEl>
                                          <p:spTgt spid="5"/>
                                        </p:tgtEl>
                                        <p:attrNameLst>
                                          <p:attrName>ppt_x</p:attrName>
                                        </p:attrNameLst>
                                      </p:cBhvr>
                                      <p:tavLst>
                                        <p:tav tm="0">
                                          <p:val>
                                            <p:strVal val="#ppt_x-.2"/>
                                          </p:val>
                                        </p:tav>
                                        <p:tav tm="100000">
                                          <p:val>
                                            <p:strVal val="#ppt_x"/>
                                          </p:val>
                                        </p:tav>
                                      </p:tavLst>
                                    </p:anim>
                                    <p:anim calcmode="lin" valueType="num">
                                      <p:cBhvr>
                                        <p:cTn id="27"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28" dur="1000"/>
                                        <p:tgtEl>
                                          <p:spTgt spid="5"/>
                                        </p:tgtEl>
                                      </p:cBhvr>
                                    </p:animEffect>
                                  </p:childTnLst>
                                </p:cTn>
                              </p:par>
                            </p:childTnLst>
                          </p:cTn>
                        </p:par>
                        <p:par>
                          <p:cTn id="29" fill="hold">
                            <p:stCondLst>
                              <p:cond delay="2000"/>
                            </p:stCondLst>
                            <p:childTnLst>
                              <p:par>
                                <p:cTn id="30" presetID="49" presetClass="entr" presetSubtype="0" decel="100000" fill="hold" grpId="0" nodeType="afterEffect">
                                  <p:stCondLst>
                                    <p:cond delay="0"/>
                                  </p:stCondLst>
                                  <p:childTnLst>
                                    <p:set>
                                      <p:cBhvr>
                                        <p:cTn id="31" dur="1" fill="hold">
                                          <p:stCondLst>
                                            <p:cond delay="0"/>
                                          </p:stCondLst>
                                        </p:cTn>
                                        <p:tgtEl>
                                          <p:spTgt spid="8"/>
                                        </p:tgtEl>
                                        <p:attrNameLst>
                                          <p:attrName>style.visibility</p:attrName>
                                        </p:attrNameLst>
                                      </p:cBhvr>
                                      <p:to>
                                        <p:strVal val="visible"/>
                                      </p:to>
                                    </p:set>
                                    <p:anim calcmode="lin" valueType="num">
                                      <p:cBhvr>
                                        <p:cTn id="32" dur="500" fill="hold"/>
                                        <p:tgtEl>
                                          <p:spTgt spid="8"/>
                                        </p:tgtEl>
                                        <p:attrNameLst>
                                          <p:attrName>ppt_w</p:attrName>
                                        </p:attrNameLst>
                                      </p:cBhvr>
                                      <p:tavLst>
                                        <p:tav tm="0">
                                          <p:val>
                                            <p:fltVal val="0"/>
                                          </p:val>
                                        </p:tav>
                                        <p:tav tm="100000">
                                          <p:val>
                                            <p:strVal val="#ppt_w"/>
                                          </p:val>
                                        </p:tav>
                                      </p:tavLst>
                                    </p:anim>
                                    <p:anim calcmode="lin" valueType="num">
                                      <p:cBhvr>
                                        <p:cTn id="33" dur="500" fill="hold"/>
                                        <p:tgtEl>
                                          <p:spTgt spid="8"/>
                                        </p:tgtEl>
                                        <p:attrNameLst>
                                          <p:attrName>ppt_h</p:attrName>
                                        </p:attrNameLst>
                                      </p:cBhvr>
                                      <p:tavLst>
                                        <p:tav tm="0">
                                          <p:val>
                                            <p:fltVal val="0"/>
                                          </p:val>
                                        </p:tav>
                                        <p:tav tm="100000">
                                          <p:val>
                                            <p:strVal val="#ppt_h"/>
                                          </p:val>
                                        </p:tav>
                                      </p:tavLst>
                                    </p:anim>
                                    <p:anim calcmode="lin" valueType="num">
                                      <p:cBhvr>
                                        <p:cTn id="34" dur="500" fill="hold"/>
                                        <p:tgtEl>
                                          <p:spTgt spid="8"/>
                                        </p:tgtEl>
                                        <p:attrNameLst>
                                          <p:attrName>style.rotation</p:attrName>
                                        </p:attrNameLst>
                                      </p:cBhvr>
                                      <p:tavLst>
                                        <p:tav tm="0">
                                          <p:val>
                                            <p:fltVal val="360"/>
                                          </p:val>
                                        </p:tav>
                                        <p:tav tm="100000">
                                          <p:val>
                                            <p:fltVal val="0"/>
                                          </p:val>
                                        </p:tav>
                                      </p:tavLst>
                                    </p:anim>
                                    <p:animEffect transition="in" filter="fade">
                                      <p:cBhvr>
                                        <p:cTn id="35" dur="500"/>
                                        <p:tgtEl>
                                          <p:spTgt spid="8"/>
                                        </p:tgtEl>
                                      </p:cBhvr>
                                    </p:animEffect>
                                  </p:childTnLst>
                                </p:cTn>
                              </p:par>
                              <p:par>
                                <p:cTn id="36" presetID="49" presetClass="entr" presetSubtype="0" decel="100000" fill="hold" grpId="0" nodeType="withEffect">
                                  <p:stCondLst>
                                    <p:cond delay="0"/>
                                  </p:stCondLst>
                                  <p:childTnLst>
                                    <p:set>
                                      <p:cBhvr>
                                        <p:cTn id="37" dur="1" fill="hold">
                                          <p:stCondLst>
                                            <p:cond delay="0"/>
                                          </p:stCondLst>
                                        </p:cTn>
                                        <p:tgtEl>
                                          <p:spTgt spid="9"/>
                                        </p:tgtEl>
                                        <p:attrNameLst>
                                          <p:attrName>style.visibility</p:attrName>
                                        </p:attrNameLst>
                                      </p:cBhvr>
                                      <p:to>
                                        <p:strVal val="visible"/>
                                      </p:to>
                                    </p:set>
                                    <p:anim calcmode="lin" valueType="num">
                                      <p:cBhvr>
                                        <p:cTn id="38" dur="500" fill="hold"/>
                                        <p:tgtEl>
                                          <p:spTgt spid="9"/>
                                        </p:tgtEl>
                                        <p:attrNameLst>
                                          <p:attrName>ppt_w</p:attrName>
                                        </p:attrNameLst>
                                      </p:cBhvr>
                                      <p:tavLst>
                                        <p:tav tm="0">
                                          <p:val>
                                            <p:fltVal val="0"/>
                                          </p:val>
                                        </p:tav>
                                        <p:tav tm="100000">
                                          <p:val>
                                            <p:strVal val="#ppt_w"/>
                                          </p:val>
                                        </p:tav>
                                      </p:tavLst>
                                    </p:anim>
                                    <p:anim calcmode="lin" valueType="num">
                                      <p:cBhvr>
                                        <p:cTn id="39" dur="500" fill="hold"/>
                                        <p:tgtEl>
                                          <p:spTgt spid="9"/>
                                        </p:tgtEl>
                                        <p:attrNameLst>
                                          <p:attrName>ppt_h</p:attrName>
                                        </p:attrNameLst>
                                      </p:cBhvr>
                                      <p:tavLst>
                                        <p:tav tm="0">
                                          <p:val>
                                            <p:fltVal val="0"/>
                                          </p:val>
                                        </p:tav>
                                        <p:tav tm="100000">
                                          <p:val>
                                            <p:strVal val="#ppt_h"/>
                                          </p:val>
                                        </p:tav>
                                      </p:tavLst>
                                    </p:anim>
                                    <p:anim calcmode="lin" valueType="num">
                                      <p:cBhvr>
                                        <p:cTn id="40" dur="500" fill="hold"/>
                                        <p:tgtEl>
                                          <p:spTgt spid="9"/>
                                        </p:tgtEl>
                                        <p:attrNameLst>
                                          <p:attrName>style.rotation</p:attrName>
                                        </p:attrNameLst>
                                      </p:cBhvr>
                                      <p:tavLst>
                                        <p:tav tm="0">
                                          <p:val>
                                            <p:fltVal val="360"/>
                                          </p:val>
                                        </p:tav>
                                        <p:tav tm="100000">
                                          <p:val>
                                            <p:fltVal val="0"/>
                                          </p:val>
                                        </p:tav>
                                      </p:tavLst>
                                    </p:anim>
                                    <p:animEffect transition="in" filter="fade">
                                      <p:cBhvr>
                                        <p:cTn id="41" dur="500"/>
                                        <p:tgtEl>
                                          <p:spTgt spid="9"/>
                                        </p:tgtEl>
                                      </p:cBhvr>
                                    </p:animEffect>
                                  </p:childTnLst>
                                </p:cTn>
                              </p:par>
                              <p:par>
                                <p:cTn id="42" presetID="49" presetClass="entr" presetSubtype="0" decel="100000" fill="hold" grpId="0" nodeType="withEffect">
                                  <p:stCondLst>
                                    <p:cond delay="0"/>
                                  </p:stCondLst>
                                  <p:childTnLst>
                                    <p:set>
                                      <p:cBhvr>
                                        <p:cTn id="43" dur="1" fill="hold">
                                          <p:stCondLst>
                                            <p:cond delay="0"/>
                                          </p:stCondLst>
                                        </p:cTn>
                                        <p:tgtEl>
                                          <p:spTgt spid="10"/>
                                        </p:tgtEl>
                                        <p:attrNameLst>
                                          <p:attrName>style.visibility</p:attrName>
                                        </p:attrNameLst>
                                      </p:cBhvr>
                                      <p:to>
                                        <p:strVal val="visible"/>
                                      </p:to>
                                    </p:set>
                                    <p:anim calcmode="lin" valueType="num">
                                      <p:cBhvr>
                                        <p:cTn id="44" dur="500" fill="hold"/>
                                        <p:tgtEl>
                                          <p:spTgt spid="10"/>
                                        </p:tgtEl>
                                        <p:attrNameLst>
                                          <p:attrName>ppt_w</p:attrName>
                                        </p:attrNameLst>
                                      </p:cBhvr>
                                      <p:tavLst>
                                        <p:tav tm="0">
                                          <p:val>
                                            <p:fltVal val="0"/>
                                          </p:val>
                                        </p:tav>
                                        <p:tav tm="100000">
                                          <p:val>
                                            <p:strVal val="#ppt_w"/>
                                          </p:val>
                                        </p:tav>
                                      </p:tavLst>
                                    </p:anim>
                                    <p:anim calcmode="lin" valueType="num">
                                      <p:cBhvr>
                                        <p:cTn id="45" dur="500" fill="hold"/>
                                        <p:tgtEl>
                                          <p:spTgt spid="10"/>
                                        </p:tgtEl>
                                        <p:attrNameLst>
                                          <p:attrName>ppt_h</p:attrName>
                                        </p:attrNameLst>
                                      </p:cBhvr>
                                      <p:tavLst>
                                        <p:tav tm="0">
                                          <p:val>
                                            <p:fltVal val="0"/>
                                          </p:val>
                                        </p:tav>
                                        <p:tav tm="100000">
                                          <p:val>
                                            <p:strVal val="#ppt_h"/>
                                          </p:val>
                                        </p:tav>
                                      </p:tavLst>
                                    </p:anim>
                                    <p:anim calcmode="lin" valueType="num">
                                      <p:cBhvr>
                                        <p:cTn id="46" dur="500" fill="hold"/>
                                        <p:tgtEl>
                                          <p:spTgt spid="10"/>
                                        </p:tgtEl>
                                        <p:attrNameLst>
                                          <p:attrName>style.rotation</p:attrName>
                                        </p:attrNameLst>
                                      </p:cBhvr>
                                      <p:tavLst>
                                        <p:tav tm="0">
                                          <p:val>
                                            <p:fltVal val="360"/>
                                          </p:val>
                                        </p:tav>
                                        <p:tav tm="100000">
                                          <p:val>
                                            <p:fltVal val="0"/>
                                          </p:val>
                                        </p:tav>
                                      </p:tavLst>
                                    </p:anim>
                                    <p:animEffect transition="in" filter="fade">
                                      <p:cBhvr>
                                        <p:cTn id="47" dur="500"/>
                                        <p:tgtEl>
                                          <p:spTgt spid="10"/>
                                        </p:tgtEl>
                                      </p:cBhvr>
                                    </p:animEffect>
                                  </p:childTnLst>
                                </p:cTn>
                              </p:par>
                              <p:par>
                                <p:cTn id="48" presetID="49" presetClass="entr" presetSubtype="0" decel="100000" fill="hold" grpId="0" nodeType="withEffect">
                                  <p:stCondLst>
                                    <p:cond delay="0"/>
                                  </p:stCondLst>
                                  <p:childTnLst>
                                    <p:set>
                                      <p:cBhvr>
                                        <p:cTn id="49" dur="1" fill="hold">
                                          <p:stCondLst>
                                            <p:cond delay="0"/>
                                          </p:stCondLst>
                                        </p:cTn>
                                        <p:tgtEl>
                                          <p:spTgt spid="11"/>
                                        </p:tgtEl>
                                        <p:attrNameLst>
                                          <p:attrName>style.visibility</p:attrName>
                                        </p:attrNameLst>
                                      </p:cBhvr>
                                      <p:to>
                                        <p:strVal val="visible"/>
                                      </p:to>
                                    </p:set>
                                    <p:anim calcmode="lin" valueType="num">
                                      <p:cBhvr>
                                        <p:cTn id="50" dur="500" fill="hold"/>
                                        <p:tgtEl>
                                          <p:spTgt spid="11"/>
                                        </p:tgtEl>
                                        <p:attrNameLst>
                                          <p:attrName>ppt_w</p:attrName>
                                        </p:attrNameLst>
                                      </p:cBhvr>
                                      <p:tavLst>
                                        <p:tav tm="0">
                                          <p:val>
                                            <p:fltVal val="0"/>
                                          </p:val>
                                        </p:tav>
                                        <p:tav tm="100000">
                                          <p:val>
                                            <p:strVal val="#ppt_w"/>
                                          </p:val>
                                        </p:tav>
                                      </p:tavLst>
                                    </p:anim>
                                    <p:anim calcmode="lin" valueType="num">
                                      <p:cBhvr>
                                        <p:cTn id="51" dur="500" fill="hold"/>
                                        <p:tgtEl>
                                          <p:spTgt spid="11"/>
                                        </p:tgtEl>
                                        <p:attrNameLst>
                                          <p:attrName>ppt_h</p:attrName>
                                        </p:attrNameLst>
                                      </p:cBhvr>
                                      <p:tavLst>
                                        <p:tav tm="0">
                                          <p:val>
                                            <p:fltVal val="0"/>
                                          </p:val>
                                        </p:tav>
                                        <p:tav tm="100000">
                                          <p:val>
                                            <p:strVal val="#ppt_h"/>
                                          </p:val>
                                        </p:tav>
                                      </p:tavLst>
                                    </p:anim>
                                    <p:anim calcmode="lin" valueType="num">
                                      <p:cBhvr>
                                        <p:cTn id="52" dur="500" fill="hold"/>
                                        <p:tgtEl>
                                          <p:spTgt spid="11"/>
                                        </p:tgtEl>
                                        <p:attrNameLst>
                                          <p:attrName>style.rotation</p:attrName>
                                        </p:attrNameLst>
                                      </p:cBhvr>
                                      <p:tavLst>
                                        <p:tav tm="0">
                                          <p:val>
                                            <p:fltVal val="360"/>
                                          </p:val>
                                        </p:tav>
                                        <p:tav tm="100000">
                                          <p:val>
                                            <p:fltVal val="0"/>
                                          </p:val>
                                        </p:tav>
                                      </p:tavLst>
                                    </p:anim>
                                    <p:animEffect transition="in" filter="fade">
                                      <p:cBhvr>
                                        <p:cTn id="53" dur="500"/>
                                        <p:tgtEl>
                                          <p:spTgt spid="11"/>
                                        </p:tgtEl>
                                      </p:cBhvr>
                                    </p:animEffect>
                                  </p:childTnLst>
                                </p:cTn>
                              </p:par>
                              <p:par>
                                <p:cTn id="54" presetID="49" presetClass="entr" presetSubtype="0" decel="100000" fill="hold" grpId="0" nodeType="withEffect">
                                  <p:stCondLst>
                                    <p:cond delay="0"/>
                                  </p:stCondLst>
                                  <p:childTnLst>
                                    <p:set>
                                      <p:cBhvr>
                                        <p:cTn id="55" dur="1" fill="hold">
                                          <p:stCondLst>
                                            <p:cond delay="0"/>
                                          </p:stCondLst>
                                        </p:cTn>
                                        <p:tgtEl>
                                          <p:spTgt spid="12"/>
                                        </p:tgtEl>
                                        <p:attrNameLst>
                                          <p:attrName>style.visibility</p:attrName>
                                        </p:attrNameLst>
                                      </p:cBhvr>
                                      <p:to>
                                        <p:strVal val="visible"/>
                                      </p:to>
                                    </p:set>
                                    <p:anim calcmode="lin" valueType="num">
                                      <p:cBhvr>
                                        <p:cTn id="56" dur="500" fill="hold"/>
                                        <p:tgtEl>
                                          <p:spTgt spid="12"/>
                                        </p:tgtEl>
                                        <p:attrNameLst>
                                          <p:attrName>ppt_w</p:attrName>
                                        </p:attrNameLst>
                                      </p:cBhvr>
                                      <p:tavLst>
                                        <p:tav tm="0">
                                          <p:val>
                                            <p:fltVal val="0"/>
                                          </p:val>
                                        </p:tav>
                                        <p:tav tm="100000">
                                          <p:val>
                                            <p:strVal val="#ppt_w"/>
                                          </p:val>
                                        </p:tav>
                                      </p:tavLst>
                                    </p:anim>
                                    <p:anim calcmode="lin" valueType="num">
                                      <p:cBhvr>
                                        <p:cTn id="57" dur="500" fill="hold"/>
                                        <p:tgtEl>
                                          <p:spTgt spid="12"/>
                                        </p:tgtEl>
                                        <p:attrNameLst>
                                          <p:attrName>ppt_h</p:attrName>
                                        </p:attrNameLst>
                                      </p:cBhvr>
                                      <p:tavLst>
                                        <p:tav tm="0">
                                          <p:val>
                                            <p:fltVal val="0"/>
                                          </p:val>
                                        </p:tav>
                                        <p:tav tm="100000">
                                          <p:val>
                                            <p:strVal val="#ppt_h"/>
                                          </p:val>
                                        </p:tav>
                                      </p:tavLst>
                                    </p:anim>
                                    <p:anim calcmode="lin" valueType="num">
                                      <p:cBhvr>
                                        <p:cTn id="58" dur="500" fill="hold"/>
                                        <p:tgtEl>
                                          <p:spTgt spid="12"/>
                                        </p:tgtEl>
                                        <p:attrNameLst>
                                          <p:attrName>style.rotation</p:attrName>
                                        </p:attrNameLst>
                                      </p:cBhvr>
                                      <p:tavLst>
                                        <p:tav tm="0">
                                          <p:val>
                                            <p:fltVal val="360"/>
                                          </p:val>
                                        </p:tav>
                                        <p:tav tm="100000">
                                          <p:val>
                                            <p:fltVal val="0"/>
                                          </p:val>
                                        </p:tav>
                                      </p:tavLst>
                                    </p:anim>
                                    <p:animEffect transition="in" filter="fade">
                                      <p:cBhvr>
                                        <p:cTn id="59" dur="500"/>
                                        <p:tgtEl>
                                          <p:spTgt spid="12"/>
                                        </p:tgtEl>
                                      </p:cBhvr>
                                    </p:animEffect>
                                  </p:childTnLst>
                                </p:cTn>
                              </p:par>
                              <p:par>
                                <p:cTn id="60" presetID="49" presetClass="entr" presetSubtype="0" decel="100000" fill="hold" grpId="0" nodeType="withEffect">
                                  <p:stCondLst>
                                    <p:cond delay="0"/>
                                  </p:stCondLst>
                                  <p:childTnLst>
                                    <p:set>
                                      <p:cBhvr>
                                        <p:cTn id="61" dur="1" fill="hold">
                                          <p:stCondLst>
                                            <p:cond delay="0"/>
                                          </p:stCondLst>
                                        </p:cTn>
                                        <p:tgtEl>
                                          <p:spTgt spid="13"/>
                                        </p:tgtEl>
                                        <p:attrNameLst>
                                          <p:attrName>style.visibility</p:attrName>
                                        </p:attrNameLst>
                                      </p:cBhvr>
                                      <p:to>
                                        <p:strVal val="visible"/>
                                      </p:to>
                                    </p:set>
                                    <p:anim calcmode="lin" valueType="num">
                                      <p:cBhvr>
                                        <p:cTn id="62" dur="500" fill="hold"/>
                                        <p:tgtEl>
                                          <p:spTgt spid="13"/>
                                        </p:tgtEl>
                                        <p:attrNameLst>
                                          <p:attrName>ppt_w</p:attrName>
                                        </p:attrNameLst>
                                      </p:cBhvr>
                                      <p:tavLst>
                                        <p:tav tm="0">
                                          <p:val>
                                            <p:fltVal val="0"/>
                                          </p:val>
                                        </p:tav>
                                        <p:tav tm="100000">
                                          <p:val>
                                            <p:strVal val="#ppt_w"/>
                                          </p:val>
                                        </p:tav>
                                      </p:tavLst>
                                    </p:anim>
                                    <p:anim calcmode="lin" valueType="num">
                                      <p:cBhvr>
                                        <p:cTn id="63" dur="500" fill="hold"/>
                                        <p:tgtEl>
                                          <p:spTgt spid="13"/>
                                        </p:tgtEl>
                                        <p:attrNameLst>
                                          <p:attrName>ppt_h</p:attrName>
                                        </p:attrNameLst>
                                      </p:cBhvr>
                                      <p:tavLst>
                                        <p:tav tm="0">
                                          <p:val>
                                            <p:fltVal val="0"/>
                                          </p:val>
                                        </p:tav>
                                        <p:tav tm="100000">
                                          <p:val>
                                            <p:strVal val="#ppt_h"/>
                                          </p:val>
                                        </p:tav>
                                      </p:tavLst>
                                    </p:anim>
                                    <p:anim calcmode="lin" valueType="num">
                                      <p:cBhvr>
                                        <p:cTn id="64" dur="500" fill="hold"/>
                                        <p:tgtEl>
                                          <p:spTgt spid="13"/>
                                        </p:tgtEl>
                                        <p:attrNameLst>
                                          <p:attrName>style.rotation</p:attrName>
                                        </p:attrNameLst>
                                      </p:cBhvr>
                                      <p:tavLst>
                                        <p:tav tm="0">
                                          <p:val>
                                            <p:fltVal val="360"/>
                                          </p:val>
                                        </p:tav>
                                        <p:tav tm="100000">
                                          <p:val>
                                            <p:fltVal val="0"/>
                                          </p:val>
                                        </p:tav>
                                      </p:tavLst>
                                    </p:anim>
                                    <p:animEffect transition="in" filter="fade">
                                      <p:cBhvr>
                                        <p:cTn id="65" dur="500"/>
                                        <p:tgtEl>
                                          <p:spTgt spid="13"/>
                                        </p:tgtEl>
                                      </p:cBhvr>
                                    </p:animEffect>
                                  </p:childTnLst>
                                </p:cTn>
                              </p:par>
                              <p:par>
                                <p:cTn id="66" presetID="49" presetClass="entr" presetSubtype="0" decel="100000" fill="hold" grpId="0" nodeType="withEffect">
                                  <p:stCondLst>
                                    <p:cond delay="0"/>
                                  </p:stCondLst>
                                  <p:childTnLst>
                                    <p:set>
                                      <p:cBhvr>
                                        <p:cTn id="67" dur="1" fill="hold">
                                          <p:stCondLst>
                                            <p:cond delay="0"/>
                                          </p:stCondLst>
                                        </p:cTn>
                                        <p:tgtEl>
                                          <p:spTgt spid="14"/>
                                        </p:tgtEl>
                                        <p:attrNameLst>
                                          <p:attrName>style.visibility</p:attrName>
                                        </p:attrNameLst>
                                      </p:cBhvr>
                                      <p:to>
                                        <p:strVal val="visible"/>
                                      </p:to>
                                    </p:set>
                                    <p:anim calcmode="lin" valueType="num">
                                      <p:cBhvr>
                                        <p:cTn id="68" dur="500" fill="hold"/>
                                        <p:tgtEl>
                                          <p:spTgt spid="14"/>
                                        </p:tgtEl>
                                        <p:attrNameLst>
                                          <p:attrName>ppt_w</p:attrName>
                                        </p:attrNameLst>
                                      </p:cBhvr>
                                      <p:tavLst>
                                        <p:tav tm="0">
                                          <p:val>
                                            <p:fltVal val="0"/>
                                          </p:val>
                                        </p:tav>
                                        <p:tav tm="100000">
                                          <p:val>
                                            <p:strVal val="#ppt_w"/>
                                          </p:val>
                                        </p:tav>
                                      </p:tavLst>
                                    </p:anim>
                                    <p:anim calcmode="lin" valueType="num">
                                      <p:cBhvr>
                                        <p:cTn id="69" dur="500" fill="hold"/>
                                        <p:tgtEl>
                                          <p:spTgt spid="14"/>
                                        </p:tgtEl>
                                        <p:attrNameLst>
                                          <p:attrName>ppt_h</p:attrName>
                                        </p:attrNameLst>
                                      </p:cBhvr>
                                      <p:tavLst>
                                        <p:tav tm="0">
                                          <p:val>
                                            <p:fltVal val="0"/>
                                          </p:val>
                                        </p:tav>
                                        <p:tav tm="100000">
                                          <p:val>
                                            <p:strVal val="#ppt_h"/>
                                          </p:val>
                                        </p:tav>
                                      </p:tavLst>
                                    </p:anim>
                                    <p:anim calcmode="lin" valueType="num">
                                      <p:cBhvr>
                                        <p:cTn id="70" dur="500" fill="hold"/>
                                        <p:tgtEl>
                                          <p:spTgt spid="14"/>
                                        </p:tgtEl>
                                        <p:attrNameLst>
                                          <p:attrName>style.rotation</p:attrName>
                                        </p:attrNameLst>
                                      </p:cBhvr>
                                      <p:tavLst>
                                        <p:tav tm="0">
                                          <p:val>
                                            <p:fltVal val="360"/>
                                          </p:val>
                                        </p:tav>
                                        <p:tav tm="100000">
                                          <p:val>
                                            <p:fltVal val="0"/>
                                          </p:val>
                                        </p:tav>
                                      </p:tavLst>
                                    </p:anim>
                                    <p:animEffect transition="in" filter="fade">
                                      <p:cBhvr>
                                        <p:cTn id="71" dur="500"/>
                                        <p:tgtEl>
                                          <p:spTgt spid="14"/>
                                        </p:tgtEl>
                                      </p:cBhvr>
                                    </p:animEffect>
                                  </p:childTnLst>
                                </p:cTn>
                              </p:par>
                              <p:par>
                                <p:cTn id="72" presetID="49" presetClass="entr" presetSubtype="0" decel="100000" fill="hold" grpId="0" nodeType="withEffect">
                                  <p:stCondLst>
                                    <p:cond delay="0"/>
                                  </p:stCondLst>
                                  <p:childTnLst>
                                    <p:set>
                                      <p:cBhvr>
                                        <p:cTn id="73" dur="1" fill="hold">
                                          <p:stCondLst>
                                            <p:cond delay="0"/>
                                          </p:stCondLst>
                                        </p:cTn>
                                        <p:tgtEl>
                                          <p:spTgt spid="15"/>
                                        </p:tgtEl>
                                        <p:attrNameLst>
                                          <p:attrName>style.visibility</p:attrName>
                                        </p:attrNameLst>
                                      </p:cBhvr>
                                      <p:to>
                                        <p:strVal val="visible"/>
                                      </p:to>
                                    </p:set>
                                    <p:anim calcmode="lin" valueType="num">
                                      <p:cBhvr>
                                        <p:cTn id="74" dur="500" fill="hold"/>
                                        <p:tgtEl>
                                          <p:spTgt spid="15"/>
                                        </p:tgtEl>
                                        <p:attrNameLst>
                                          <p:attrName>ppt_w</p:attrName>
                                        </p:attrNameLst>
                                      </p:cBhvr>
                                      <p:tavLst>
                                        <p:tav tm="0">
                                          <p:val>
                                            <p:fltVal val="0"/>
                                          </p:val>
                                        </p:tav>
                                        <p:tav tm="100000">
                                          <p:val>
                                            <p:strVal val="#ppt_w"/>
                                          </p:val>
                                        </p:tav>
                                      </p:tavLst>
                                    </p:anim>
                                    <p:anim calcmode="lin" valueType="num">
                                      <p:cBhvr>
                                        <p:cTn id="75" dur="500" fill="hold"/>
                                        <p:tgtEl>
                                          <p:spTgt spid="15"/>
                                        </p:tgtEl>
                                        <p:attrNameLst>
                                          <p:attrName>ppt_h</p:attrName>
                                        </p:attrNameLst>
                                      </p:cBhvr>
                                      <p:tavLst>
                                        <p:tav tm="0">
                                          <p:val>
                                            <p:fltVal val="0"/>
                                          </p:val>
                                        </p:tav>
                                        <p:tav tm="100000">
                                          <p:val>
                                            <p:strVal val="#ppt_h"/>
                                          </p:val>
                                        </p:tav>
                                      </p:tavLst>
                                    </p:anim>
                                    <p:anim calcmode="lin" valueType="num">
                                      <p:cBhvr>
                                        <p:cTn id="76" dur="500" fill="hold"/>
                                        <p:tgtEl>
                                          <p:spTgt spid="15"/>
                                        </p:tgtEl>
                                        <p:attrNameLst>
                                          <p:attrName>style.rotation</p:attrName>
                                        </p:attrNameLst>
                                      </p:cBhvr>
                                      <p:tavLst>
                                        <p:tav tm="0">
                                          <p:val>
                                            <p:fltVal val="360"/>
                                          </p:val>
                                        </p:tav>
                                        <p:tav tm="100000">
                                          <p:val>
                                            <p:fltVal val="0"/>
                                          </p:val>
                                        </p:tav>
                                      </p:tavLst>
                                    </p:anim>
                                    <p:animEffect transition="in" filter="fade">
                                      <p:cBhvr>
                                        <p:cTn id="77" dur="500"/>
                                        <p:tgtEl>
                                          <p:spTgt spid="15"/>
                                        </p:tgtEl>
                                      </p:cBhvr>
                                    </p:animEffect>
                                  </p:childTnLst>
                                </p:cTn>
                              </p:par>
                              <p:par>
                                <p:cTn id="78" presetID="49" presetClass="entr" presetSubtype="0" decel="100000" fill="hold" grpId="0" nodeType="withEffect">
                                  <p:stCondLst>
                                    <p:cond delay="0"/>
                                  </p:stCondLst>
                                  <p:childTnLst>
                                    <p:set>
                                      <p:cBhvr>
                                        <p:cTn id="79" dur="1" fill="hold">
                                          <p:stCondLst>
                                            <p:cond delay="0"/>
                                          </p:stCondLst>
                                        </p:cTn>
                                        <p:tgtEl>
                                          <p:spTgt spid="16"/>
                                        </p:tgtEl>
                                        <p:attrNameLst>
                                          <p:attrName>style.visibility</p:attrName>
                                        </p:attrNameLst>
                                      </p:cBhvr>
                                      <p:to>
                                        <p:strVal val="visible"/>
                                      </p:to>
                                    </p:set>
                                    <p:anim calcmode="lin" valueType="num">
                                      <p:cBhvr>
                                        <p:cTn id="80" dur="500" fill="hold"/>
                                        <p:tgtEl>
                                          <p:spTgt spid="16"/>
                                        </p:tgtEl>
                                        <p:attrNameLst>
                                          <p:attrName>ppt_w</p:attrName>
                                        </p:attrNameLst>
                                      </p:cBhvr>
                                      <p:tavLst>
                                        <p:tav tm="0">
                                          <p:val>
                                            <p:fltVal val="0"/>
                                          </p:val>
                                        </p:tav>
                                        <p:tav tm="100000">
                                          <p:val>
                                            <p:strVal val="#ppt_w"/>
                                          </p:val>
                                        </p:tav>
                                      </p:tavLst>
                                    </p:anim>
                                    <p:anim calcmode="lin" valueType="num">
                                      <p:cBhvr>
                                        <p:cTn id="81" dur="500" fill="hold"/>
                                        <p:tgtEl>
                                          <p:spTgt spid="16"/>
                                        </p:tgtEl>
                                        <p:attrNameLst>
                                          <p:attrName>ppt_h</p:attrName>
                                        </p:attrNameLst>
                                      </p:cBhvr>
                                      <p:tavLst>
                                        <p:tav tm="0">
                                          <p:val>
                                            <p:fltVal val="0"/>
                                          </p:val>
                                        </p:tav>
                                        <p:tav tm="100000">
                                          <p:val>
                                            <p:strVal val="#ppt_h"/>
                                          </p:val>
                                        </p:tav>
                                      </p:tavLst>
                                    </p:anim>
                                    <p:anim calcmode="lin" valueType="num">
                                      <p:cBhvr>
                                        <p:cTn id="82" dur="500" fill="hold"/>
                                        <p:tgtEl>
                                          <p:spTgt spid="16"/>
                                        </p:tgtEl>
                                        <p:attrNameLst>
                                          <p:attrName>style.rotation</p:attrName>
                                        </p:attrNameLst>
                                      </p:cBhvr>
                                      <p:tavLst>
                                        <p:tav tm="0">
                                          <p:val>
                                            <p:fltVal val="360"/>
                                          </p:val>
                                        </p:tav>
                                        <p:tav tm="100000">
                                          <p:val>
                                            <p:fltVal val="0"/>
                                          </p:val>
                                        </p:tav>
                                      </p:tavLst>
                                    </p:anim>
                                    <p:animEffect transition="in" filter="fade">
                                      <p:cBhvr>
                                        <p:cTn id="83" dur="500"/>
                                        <p:tgtEl>
                                          <p:spTgt spid="16"/>
                                        </p:tgtEl>
                                      </p:cBhvr>
                                    </p:animEffect>
                                  </p:childTnLst>
                                </p:cTn>
                              </p:par>
                              <p:par>
                                <p:cTn id="84" presetID="49" presetClass="entr" presetSubtype="0" decel="100000" fill="hold" grpId="0" nodeType="withEffect">
                                  <p:stCondLst>
                                    <p:cond delay="0"/>
                                  </p:stCondLst>
                                  <p:childTnLst>
                                    <p:set>
                                      <p:cBhvr>
                                        <p:cTn id="85" dur="1" fill="hold">
                                          <p:stCondLst>
                                            <p:cond delay="0"/>
                                          </p:stCondLst>
                                        </p:cTn>
                                        <p:tgtEl>
                                          <p:spTgt spid="17"/>
                                        </p:tgtEl>
                                        <p:attrNameLst>
                                          <p:attrName>style.visibility</p:attrName>
                                        </p:attrNameLst>
                                      </p:cBhvr>
                                      <p:to>
                                        <p:strVal val="visible"/>
                                      </p:to>
                                    </p:set>
                                    <p:anim calcmode="lin" valueType="num">
                                      <p:cBhvr>
                                        <p:cTn id="86" dur="500" fill="hold"/>
                                        <p:tgtEl>
                                          <p:spTgt spid="17"/>
                                        </p:tgtEl>
                                        <p:attrNameLst>
                                          <p:attrName>ppt_w</p:attrName>
                                        </p:attrNameLst>
                                      </p:cBhvr>
                                      <p:tavLst>
                                        <p:tav tm="0">
                                          <p:val>
                                            <p:fltVal val="0"/>
                                          </p:val>
                                        </p:tav>
                                        <p:tav tm="100000">
                                          <p:val>
                                            <p:strVal val="#ppt_w"/>
                                          </p:val>
                                        </p:tav>
                                      </p:tavLst>
                                    </p:anim>
                                    <p:anim calcmode="lin" valueType="num">
                                      <p:cBhvr>
                                        <p:cTn id="87" dur="500" fill="hold"/>
                                        <p:tgtEl>
                                          <p:spTgt spid="17"/>
                                        </p:tgtEl>
                                        <p:attrNameLst>
                                          <p:attrName>ppt_h</p:attrName>
                                        </p:attrNameLst>
                                      </p:cBhvr>
                                      <p:tavLst>
                                        <p:tav tm="0">
                                          <p:val>
                                            <p:fltVal val="0"/>
                                          </p:val>
                                        </p:tav>
                                        <p:tav tm="100000">
                                          <p:val>
                                            <p:strVal val="#ppt_h"/>
                                          </p:val>
                                        </p:tav>
                                      </p:tavLst>
                                    </p:anim>
                                    <p:anim calcmode="lin" valueType="num">
                                      <p:cBhvr>
                                        <p:cTn id="88" dur="500" fill="hold"/>
                                        <p:tgtEl>
                                          <p:spTgt spid="17"/>
                                        </p:tgtEl>
                                        <p:attrNameLst>
                                          <p:attrName>style.rotation</p:attrName>
                                        </p:attrNameLst>
                                      </p:cBhvr>
                                      <p:tavLst>
                                        <p:tav tm="0">
                                          <p:val>
                                            <p:fltVal val="360"/>
                                          </p:val>
                                        </p:tav>
                                        <p:tav tm="100000">
                                          <p:val>
                                            <p:fltVal val="0"/>
                                          </p:val>
                                        </p:tav>
                                      </p:tavLst>
                                    </p:anim>
                                    <p:animEffect transition="in" filter="fade">
                                      <p:cBhvr>
                                        <p:cTn id="89" dur="500"/>
                                        <p:tgtEl>
                                          <p:spTgt spid="17"/>
                                        </p:tgtEl>
                                      </p:cBhvr>
                                    </p:animEffect>
                                  </p:childTnLst>
                                </p:cTn>
                              </p:par>
                              <p:par>
                                <p:cTn id="90" presetID="49" presetClass="entr" presetSubtype="0" decel="100000" fill="hold" grpId="0" nodeType="withEffect">
                                  <p:stCondLst>
                                    <p:cond delay="0"/>
                                  </p:stCondLst>
                                  <p:childTnLst>
                                    <p:set>
                                      <p:cBhvr>
                                        <p:cTn id="91" dur="1" fill="hold">
                                          <p:stCondLst>
                                            <p:cond delay="0"/>
                                          </p:stCondLst>
                                        </p:cTn>
                                        <p:tgtEl>
                                          <p:spTgt spid="18"/>
                                        </p:tgtEl>
                                        <p:attrNameLst>
                                          <p:attrName>style.visibility</p:attrName>
                                        </p:attrNameLst>
                                      </p:cBhvr>
                                      <p:to>
                                        <p:strVal val="visible"/>
                                      </p:to>
                                    </p:set>
                                    <p:anim calcmode="lin" valueType="num">
                                      <p:cBhvr>
                                        <p:cTn id="92" dur="500" fill="hold"/>
                                        <p:tgtEl>
                                          <p:spTgt spid="18"/>
                                        </p:tgtEl>
                                        <p:attrNameLst>
                                          <p:attrName>ppt_w</p:attrName>
                                        </p:attrNameLst>
                                      </p:cBhvr>
                                      <p:tavLst>
                                        <p:tav tm="0">
                                          <p:val>
                                            <p:fltVal val="0"/>
                                          </p:val>
                                        </p:tav>
                                        <p:tav tm="100000">
                                          <p:val>
                                            <p:strVal val="#ppt_w"/>
                                          </p:val>
                                        </p:tav>
                                      </p:tavLst>
                                    </p:anim>
                                    <p:anim calcmode="lin" valueType="num">
                                      <p:cBhvr>
                                        <p:cTn id="93" dur="500" fill="hold"/>
                                        <p:tgtEl>
                                          <p:spTgt spid="18"/>
                                        </p:tgtEl>
                                        <p:attrNameLst>
                                          <p:attrName>ppt_h</p:attrName>
                                        </p:attrNameLst>
                                      </p:cBhvr>
                                      <p:tavLst>
                                        <p:tav tm="0">
                                          <p:val>
                                            <p:fltVal val="0"/>
                                          </p:val>
                                        </p:tav>
                                        <p:tav tm="100000">
                                          <p:val>
                                            <p:strVal val="#ppt_h"/>
                                          </p:val>
                                        </p:tav>
                                      </p:tavLst>
                                    </p:anim>
                                    <p:anim calcmode="lin" valueType="num">
                                      <p:cBhvr>
                                        <p:cTn id="94" dur="500" fill="hold"/>
                                        <p:tgtEl>
                                          <p:spTgt spid="18"/>
                                        </p:tgtEl>
                                        <p:attrNameLst>
                                          <p:attrName>style.rotation</p:attrName>
                                        </p:attrNameLst>
                                      </p:cBhvr>
                                      <p:tavLst>
                                        <p:tav tm="0">
                                          <p:val>
                                            <p:fltVal val="360"/>
                                          </p:val>
                                        </p:tav>
                                        <p:tav tm="100000">
                                          <p:val>
                                            <p:fltVal val="0"/>
                                          </p:val>
                                        </p:tav>
                                      </p:tavLst>
                                    </p:anim>
                                    <p:animEffect transition="in" filter="fade">
                                      <p:cBhvr>
                                        <p:cTn id="95" dur="500"/>
                                        <p:tgtEl>
                                          <p:spTgt spid="18"/>
                                        </p:tgtEl>
                                      </p:cBhvr>
                                    </p:animEffect>
                                  </p:childTnLst>
                                </p:cTn>
                              </p:par>
                              <p:par>
                                <p:cTn id="96" presetID="49" presetClass="entr" presetSubtype="0" decel="100000" fill="hold" grpId="0" nodeType="withEffect">
                                  <p:stCondLst>
                                    <p:cond delay="0"/>
                                  </p:stCondLst>
                                  <p:childTnLst>
                                    <p:set>
                                      <p:cBhvr>
                                        <p:cTn id="97" dur="1" fill="hold">
                                          <p:stCondLst>
                                            <p:cond delay="0"/>
                                          </p:stCondLst>
                                        </p:cTn>
                                        <p:tgtEl>
                                          <p:spTgt spid="19"/>
                                        </p:tgtEl>
                                        <p:attrNameLst>
                                          <p:attrName>style.visibility</p:attrName>
                                        </p:attrNameLst>
                                      </p:cBhvr>
                                      <p:to>
                                        <p:strVal val="visible"/>
                                      </p:to>
                                    </p:set>
                                    <p:anim calcmode="lin" valueType="num">
                                      <p:cBhvr>
                                        <p:cTn id="98" dur="500" fill="hold"/>
                                        <p:tgtEl>
                                          <p:spTgt spid="19"/>
                                        </p:tgtEl>
                                        <p:attrNameLst>
                                          <p:attrName>ppt_w</p:attrName>
                                        </p:attrNameLst>
                                      </p:cBhvr>
                                      <p:tavLst>
                                        <p:tav tm="0">
                                          <p:val>
                                            <p:fltVal val="0"/>
                                          </p:val>
                                        </p:tav>
                                        <p:tav tm="100000">
                                          <p:val>
                                            <p:strVal val="#ppt_w"/>
                                          </p:val>
                                        </p:tav>
                                      </p:tavLst>
                                    </p:anim>
                                    <p:anim calcmode="lin" valueType="num">
                                      <p:cBhvr>
                                        <p:cTn id="99" dur="500" fill="hold"/>
                                        <p:tgtEl>
                                          <p:spTgt spid="19"/>
                                        </p:tgtEl>
                                        <p:attrNameLst>
                                          <p:attrName>ppt_h</p:attrName>
                                        </p:attrNameLst>
                                      </p:cBhvr>
                                      <p:tavLst>
                                        <p:tav tm="0">
                                          <p:val>
                                            <p:fltVal val="0"/>
                                          </p:val>
                                        </p:tav>
                                        <p:tav tm="100000">
                                          <p:val>
                                            <p:strVal val="#ppt_h"/>
                                          </p:val>
                                        </p:tav>
                                      </p:tavLst>
                                    </p:anim>
                                    <p:anim calcmode="lin" valueType="num">
                                      <p:cBhvr>
                                        <p:cTn id="100" dur="500" fill="hold"/>
                                        <p:tgtEl>
                                          <p:spTgt spid="19"/>
                                        </p:tgtEl>
                                        <p:attrNameLst>
                                          <p:attrName>style.rotation</p:attrName>
                                        </p:attrNameLst>
                                      </p:cBhvr>
                                      <p:tavLst>
                                        <p:tav tm="0">
                                          <p:val>
                                            <p:fltVal val="360"/>
                                          </p:val>
                                        </p:tav>
                                        <p:tav tm="100000">
                                          <p:val>
                                            <p:fltVal val="0"/>
                                          </p:val>
                                        </p:tav>
                                      </p:tavLst>
                                    </p:anim>
                                    <p:animEffect transition="in" filter="fade">
                                      <p:cBhvr>
                                        <p:cTn id="101" dur="500"/>
                                        <p:tgtEl>
                                          <p:spTgt spid="19"/>
                                        </p:tgtEl>
                                      </p:cBhvr>
                                    </p:animEffect>
                                  </p:childTnLst>
                                </p:cTn>
                              </p:par>
                              <p:par>
                                <p:cTn id="102" presetID="49" presetClass="entr" presetSubtype="0" decel="100000" fill="hold" grpId="0" nodeType="withEffect">
                                  <p:stCondLst>
                                    <p:cond delay="0"/>
                                  </p:stCondLst>
                                  <p:childTnLst>
                                    <p:set>
                                      <p:cBhvr>
                                        <p:cTn id="103" dur="1" fill="hold">
                                          <p:stCondLst>
                                            <p:cond delay="0"/>
                                          </p:stCondLst>
                                        </p:cTn>
                                        <p:tgtEl>
                                          <p:spTgt spid="20"/>
                                        </p:tgtEl>
                                        <p:attrNameLst>
                                          <p:attrName>style.visibility</p:attrName>
                                        </p:attrNameLst>
                                      </p:cBhvr>
                                      <p:to>
                                        <p:strVal val="visible"/>
                                      </p:to>
                                    </p:set>
                                    <p:anim calcmode="lin" valueType="num">
                                      <p:cBhvr>
                                        <p:cTn id="104" dur="500" fill="hold"/>
                                        <p:tgtEl>
                                          <p:spTgt spid="20"/>
                                        </p:tgtEl>
                                        <p:attrNameLst>
                                          <p:attrName>ppt_w</p:attrName>
                                        </p:attrNameLst>
                                      </p:cBhvr>
                                      <p:tavLst>
                                        <p:tav tm="0">
                                          <p:val>
                                            <p:fltVal val="0"/>
                                          </p:val>
                                        </p:tav>
                                        <p:tav tm="100000">
                                          <p:val>
                                            <p:strVal val="#ppt_w"/>
                                          </p:val>
                                        </p:tav>
                                      </p:tavLst>
                                    </p:anim>
                                    <p:anim calcmode="lin" valueType="num">
                                      <p:cBhvr>
                                        <p:cTn id="105" dur="500" fill="hold"/>
                                        <p:tgtEl>
                                          <p:spTgt spid="20"/>
                                        </p:tgtEl>
                                        <p:attrNameLst>
                                          <p:attrName>ppt_h</p:attrName>
                                        </p:attrNameLst>
                                      </p:cBhvr>
                                      <p:tavLst>
                                        <p:tav tm="0">
                                          <p:val>
                                            <p:fltVal val="0"/>
                                          </p:val>
                                        </p:tav>
                                        <p:tav tm="100000">
                                          <p:val>
                                            <p:strVal val="#ppt_h"/>
                                          </p:val>
                                        </p:tav>
                                      </p:tavLst>
                                    </p:anim>
                                    <p:anim calcmode="lin" valueType="num">
                                      <p:cBhvr>
                                        <p:cTn id="106" dur="500" fill="hold"/>
                                        <p:tgtEl>
                                          <p:spTgt spid="20"/>
                                        </p:tgtEl>
                                        <p:attrNameLst>
                                          <p:attrName>style.rotation</p:attrName>
                                        </p:attrNameLst>
                                      </p:cBhvr>
                                      <p:tavLst>
                                        <p:tav tm="0">
                                          <p:val>
                                            <p:fltVal val="360"/>
                                          </p:val>
                                        </p:tav>
                                        <p:tav tm="100000">
                                          <p:val>
                                            <p:fltVal val="0"/>
                                          </p:val>
                                        </p:tav>
                                      </p:tavLst>
                                    </p:anim>
                                    <p:animEffect transition="in" filter="fade">
                                      <p:cBhvr>
                                        <p:cTn id="107" dur="500"/>
                                        <p:tgtEl>
                                          <p:spTgt spid="20"/>
                                        </p:tgtEl>
                                      </p:cBhvr>
                                    </p:animEffect>
                                  </p:childTnLst>
                                </p:cTn>
                              </p:par>
                              <p:par>
                                <p:cTn id="108" presetID="49" presetClass="entr" presetSubtype="0" decel="100000" fill="hold" grpId="0" nodeType="withEffect">
                                  <p:stCondLst>
                                    <p:cond delay="0"/>
                                  </p:stCondLst>
                                  <p:childTnLst>
                                    <p:set>
                                      <p:cBhvr>
                                        <p:cTn id="109" dur="1" fill="hold">
                                          <p:stCondLst>
                                            <p:cond delay="0"/>
                                          </p:stCondLst>
                                        </p:cTn>
                                        <p:tgtEl>
                                          <p:spTgt spid="21"/>
                                        </p:tgtEl>
                                        <p:attrNameLst>
                                          <p:attrName>style.visibility</p:attrName>
                                        </p:attrNameLst>
                                      </p:cBhvr>
                                      <p:to>
                                        <p:strVal val="visible"/>
                                      </p:to>
                                    </p:set>
                                    <p:anim calcmode="lin" valueType="num">
                                      <p:cBhvr>
                                        <p:cTn id="110" dur="500" fill="hold"/>
                                        <p:tgtEl>
                                          <p:spTgt spid="21"/>
                                        </p:tgtEl>
                                        <p:attrNameLst>
                                          <p:attrName>ppt_w</p:attrName>
                                        </p:attrNameLst>
                                      </p:cBhvr>
                                      <p:tavLst>
                                        <p:tav tm="0">
                                          <p:val>
                                            <p:fltVal val="0"/>
                                          </p:val>
                                        </p:tav>
                                        <p:tav tm="100000">
                                          <p:val>
                                            <p:strVal val="#ppt_w"/>
                                          </p:val>
                                        </p:tav>
                                      </p:tavLst>
                                    </p:anim>
                                    <p:anim calcmode="lin" valueType="num">
                                      <p:cBhvr>
                                        <p:cTn id="111" dur="500" fill="hold"/>
                                        <p:tgtEl>
                                          <p:spTgt spid="21"/>
                                        </p:tgtEl>
                                        <p:attrNameLst>
                                          <p:attrName>ppt_h</p:attrName>
                                        </p:attrNameLst>
                                      </p:cBhvr>
                                      <p:tavLst>
                                        <p:tav tm="0">
                                          <p:val>
                                            <p:fltVal val="0"/>
                                          </p:val>
                                        </p:tav>
                                        <p:tav tm="100000">
                                          <p:val>
                                            <p:strVal val="#ppt_h"/>
                                          </p:val>
                                        </p:tav>
                                      </p:tavLst>
                                    </p:anim>
                                    <p:anim calcmode="lin" valueType="num">
                                      <p:cBhvr>
                                        <p:cTn id="112" dur="500" fill="hold"/>
                                        <p:tgtEl>
                                          <p:spTgt spid="21"/>
                                        </p:tgtEl>
                                        <p:attrNameLst>
                                          <p:attrName>style.rotation</p:attrName>
                                        </p:attrNameLst>
                                      </p:cBhvr>
                                      <p:tavLst>
                                        <p:tav tm="0">
                                          <p:val>
                                            <p:fltVal val="360"/>
                                          </p:val>
                                        </p:tav>
                                        <p:tav tm="100000">
                                          <p:val>
                                            <p:fltVal val="0"/>
                                          </p:val>
                                        </p:tav>
                                      </p:tavLst>
                                    </p:anim>
                                    <p:animEffect transition="in" filter="fade">
                                      <p:cBhvr>
                                        <p:cTn id="113"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p:bldP spid="7" grpId="0"/>
      <p:bldP spid="8" grpId="0"/>
      <p:bldP spid="9" grpId="0"/>
      <p:bldP spid="10" grpId="0"/>
      <p:bldP spid="11" grpId="0"/>
      <p:bldP spid="12" grpId="0" animBg="1"/>
      <p:bldP spid="13" grpId="0"/>
      <p:bldP spid="14" grpId="0"/>
      <p:bldP spid="15" grpId="0"/>
      <p:bldP spid="16" grpId="0"/>
      <p:bldP spid="17" grpId="0" animBg="1"/>
      <p:bldP spid="18" grpId="0"/>
      <p:bldP spid="19" grpId="0"/>
      <p:bldP spid="20" grpId="0" animBg="1"/>
      <p:bldP spid="2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5"/>
          <p:cNvSpPr>
            <a:spLocks noChangeArrowheads="1"/>
          </p:cNvSpPr>
          <p:nvPr/>
        </p:nvSpPr>
        <p:spPr bwMode="auto">
          <a:xfrm>
            <a:off x="6588125" y="0"/>
            <a:ext cx="2555875" cy="1268413"/>
          </a:xfrm>
          <a:prstGeom prst="star8">
            <a:avLst>
              <a:gd name="adj" fmla="val 38250"/>
            </a:avLst>
          </a:prstGeom>
          <a:gradFill rotWithShape="0">
            <a:gsLst>
              <a:gs pos="0">
                <a:srgbClr val="FFFFFF"/>
              </a:gs>
              <a:gs pos="100000">
                <a:srgbClr val="FFFF66"/>
              </a:gs>
            </a:gsLst>
            <a:path path="shape">
              <a:fillToRect l="50000" t="50000" r="50000" b="50000"/>
            </a:path>
          </a:gradFill>
          <a:ln w="9525" algn="ctr">
            <a:solidFill>
              <a:srgbClr val="00CC00"/>
            </a:solidFill>
            <a:miter lim="800000"/>
            <a:headEnd/>
            <a:tailEnd/>
          </a:ln>
          <a:effectLst>
            <a:outerShdw dist="107763" dir="2700000" algn="ctr" rotWithShape="0">
              <a:schemeClr val="bg2">
                <a:alpha val="50000"/>
              </a:schemeClr>
            </a:outerShdw>
          </a:effectLst>
        </p:spPr>
        <p:txBody>
          <a:bodyPr wrap="none" anchor="ctr"/>
          <a:lstStyle/>
          <a:p>
            <a:pPr algn="ctr" eaLnBrk="0" hangingPunct="0">
              <a:buClrTx/>
              <a:buFontTx/>
              <a:buNone/>
            </a:pPr>
            <a:r>
              <a:rPr lang="fa-IR" i="1">
                <a:solidFill>
                  <a:srgbClr val="0000FF"/>
                </a:solidFill>
                <a:latin typeface="Times New Roman" panose="02020603050405020304" pitchFamily="18" charset="0"/>
                <a:cs typeface="Titr" panose="00000700000000000000" pitchFamily="2" charset="-78"/>
              </a:rPr>
              <a:t>  اهداف درس:</a:t>
            </a:r>
            <a:r>
              <a:rPr lang="fa-IR" sz="1800">
                <a:solidFill>
                  <a:srgbClr val="0000FF"/>
                </a:solidFill>
                <a:latin typeface="Times New Roman" panose="02020603050405020304" pitchFamily="18" charset="0"/>
                <a:cs typeface="Titr" panose="00000700000000000000" pitchFamily="2" charset="-78"/>
              </a:rPr>
              <a:t> </a:t>
            </a:r>
            <a:endParaRPr lang="ar-SA" sz="1800">
              <a:solidFill>
                <a:srgbClr val="0000FF"/>
              </a:solidFill>
              <a:latin typeface="Times New Roman" panose="02020603050405020304" pitchFamily="18" charset="0"/>
              <a:cs typeface="Titr" panose="00000700000000000000" pitchFamily="2" charset="-78"/>
            </a:endParaRPr>
          </a:p>
        </p:txBody>
      </p:sp>
      <p:sp>
        <p:nvSpPr>
          <p:cNvPr id="3" name="Text Box 7"/>
          <p:cNvSpPr txBox="1">
            <a:spLocks noChangeArrowheads="1"/>
          </p:cNvSpPr>
          <p:nvPr/>
        </p:nvSpPr>
        <p:spPr bwMode="auto">
          <a:xfrm>
            <a:off x="179388" y="1412875"/>
            <a:ext cx="8640762" cy="4431983"/>
          </a:xfrm>
          <a:prstGeom prst="rect">
            <a:avLst/>
          </a:prstGeom>
          <a:noFill/>
          <a:ln>
            <a:noFill/>
          </a:ln>
          <a:effectLst/>
          <a:extLst>
            <a:ext uri="{909E8E84-426E-40DD-AFC4-6F175D3DCCD1}">
              <a14:hiddenFill xmlns:a14="http://schemas.microsoft.com/office/drawing/2010/main" xmlns="">
                <a:solidFill>
                  <a:srgbClr val="FE1F08"/>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r">
              <a:spcBef>
                <a:spcPct val="50000"/>
              </a:spcBef>
              <a:buClrTx/>
              <a:buFontTx/>
              <a:buNone/>
            </a:pPr>
            <a:r>
              <a:rPr lang="fa-IR" sz="2400" i="1" dirty="0">
                <a:latin typeface="Times New Roman" panose="02020603050405020304" pitchFamily="18" charset="0"/>
                <a:cs typeface="Times New Roman" panose="02020603050405020304" pitchFamily="18" charset="0"/>
              </a:rPr>
              <a:t>درس حسابداری میانه 1 </a:t>
            </a:r>
            <a:r>
              <a:rPr lang="fa-IR" sz="2400" i="1" dirty="0">
                <a:latin typeface="Arial" panose="020B0604020202020204" pitchFamily="34" charset="0"/>
              </a:rPr>
              <a:t>به عنوان یکی از دروسی که درآن بیشترین تاکید بر مفاهیم نظری حسابداری می باشد،ازجایگاه ممتازی در بین دروس حسابداری برخوردار است.اهداف کلی درس مزبور را می توان بشرح زیر خلاصه نمود :</a:t>
            </a:r>
            <a:r>
              <a:rPr lang="fa-IR" i="1" dirty="0">
                <a:latin typeface="Arial" panose="020B0604020202020204" pitchFamily="34" charset="0"/>
              </a:rPr>
              <a:t> </a:t>
            </a:r>
          </a:p>
          <a:p>
            <a:pPr algn="r">
              <a:spcBef>
                <a:spcPct val="50000"/>
              </a:spcBef>
              <a:buClrTx/>
              <a:buFontTx/>
              <a:buNone/>
            </a:pPr>
            <a:r>
              <a:rPr lang="fa-IR" sz="2800" i="1" dirty="0">
                <a:latin typeface="Times New Roman" panose="02020603050405020304" pitchFamily="18" charset="0"/>
                <a:cs typeface="Times New Roman" panose="02020603050405020304" pitchFamily="18" charset="0"/>
              </a:rPr>
              <a:t>1- آشنایی مفاهیم و اصول متداول حسابداری .</a:t>
            </a:r>
          </a:p>
          <a:p>
            <a:pPr algn="r">
              <a:spcBef>
                <a:spcPct val="50000"/>
              </a:spcBef>
              <a:buClrTx/>
              <a:buFontTx/>
              <a:buNone/>
            </a:pPr>
            <a:r>
              <a:rPr lang="fa-IR" sz="2800" i="1" dirty="0">
                <a:latin typeface="Times New Roman" panose="02020603050405020304" pitchFamily="18" charset="0"/>
                <a:cs typeface="Times New Roman" panose="02020603050405020304" pitchFamily="18" charset="0"/>
              </a:rPr>
              <a:t>2- آشنایی با چگونگی تهیه صورتهای مالی اساسی.</a:t>
            </a:r>
          </a:p>
          <a:p>
            <a:pPr algn="r">
              <a:spcBef>
                <a:spcPct val="50000"/>
              </a:spcBef>
              <a:buClrTx/>
              <a:buFontTx/>
              <a:buNone/>
            </a:pPr>
            <a:r>
              <a:rPr lang="fa-IR" sz="2800" i="1" dirty="0">
                <a:latin typeface="Times New Roman" panose="02020603050405020304" pitchFamily="18" charset="0"/>
                <a:cs typeface="Times New Roman" panose="02020603050405020304" pitchFamily="18" charset="0"/>
              </a:rPr>
              <a:t>3- آشنایی با حسابداری اقلام سمت راست ترازنامه نظیر حسابداری </a:t>
            </a:r>
          </a:p>
          <a:p>
            <a:pPr algn="r">
              <a:spcBef>
                <a:spcPct val="50000"/>
              </a:spcBef>
              <a:buClrTx/>
              <a:buFontTx/>
              <a:buNone/>
            </a:pPr>
            <a:r>
              <a:rPr lang="fa-IR" sz="2800" i="1" dirty="0">
                <a:latin typeface="Times New Roman" panose="02020603050405020304" pitchFamily="18" charset="0"/>
                <a:cs typeface="Times New Roman" panose="02020603050405020304" pitchFamily="18" charset="0"/>
              </a:rPr>
              <a:t>    سرمایه گذاری ها ، مطالبات و وجه نقد، موجودی ها و اموال و   </a:t>
            </a:r>
          </a:p>
          <a:p>
            <a:pPr algn="r">
              <a:spcBef>
                <a:spcPct val="50000"/>
              </a:spcBef>
              <a:buClrTx/>
              <a:buFontTx/>
              <a:buNone/>
            </a:pPr>
            <a:r>
              <a:rPr lang="fa-IR" sz="2800" i="1" dirty="0">
                <a:latin typeface="Times New Roman" panose="02020603050405020304" pitchFamily="18" charset="0"/>
                <a:cs typeface="Times New Roman" panose="02020603050405020304" pitchFamily="18" charset="0"/>
              </a:rPr>
              <a:t>    ماشین آلات وتجهیزات.</a:t>
            </a:r>
            <a:endParaRPr lang="en-US" sz="2800" i="1"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1000"/>
                            </p:stCondLst>
                            <p:childTnLst>
                              <p:par>
                                <p:cTn id="12" presetID="15" presetClass="entr" presetSubtype="0" fill="hold" nodeType="after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6" dur="1000" fill="hold"/>
                                        <p:tgtEl>
                                          <p:spTgt spid="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7" dur="1000" fill="hold"/>
                                        <p:tgtEl>
                                          <p:spTgt spid="3">
                                            <p:txEl>
                                              <p:pRg st="0" end="0"/>
                                            </p:txEl>
                                          </p:spTgt>
                                        </p:tgtEl>
                                        <p:attrNameLst>
                                          <p:attrName>ppt_y</p:attrName>
                                        </p:attrNameLst>
                                      </p:cBhvr>
                                      <p:tavLst>
                                        <p:tav tm="0" fmla="#ppt_y+(sin(-2*pi*(1-$))*-#ppt_x+cos(-2*pi*(1-$))*(1-#ppt_y))*(1-$)">
                                          <p:val>
                                            <p:fltVal val="0"/>
                                          </p:val>
                                        </p:tav>
                                        <p:tav tm="100000">
                                          <p:val>
                                            <p:fltVal val="1"/>
                                          </p:val>
                                        </p:tav>
                                      </p:tavLst>
                                    </p:anim>
                                  </p:childTnLst>
                                </p:cTn>
                              </p:par>
                              <p:par>
                                <p:cTn id="18" presetID="15" presetClass="entr" presetSubtype="0" fill="hold" nodeType="with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1"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2" dur="1000" fill="hold"/>
                                        <p:tgtEl>
                                          <p:spTgt spid="3">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23" dur="1000" fill="hold"/>
                                        <p:tgtEl>
                                          <p:spTgt spid="3">
                                            <p:txEl>
                                              <p:pRg st="1" end="1"/>
                                            </p:txEl>
                                          </p:spTgt>
                                        </p:tgtEl>
                                        <p:attrNameLst>
                                          <p:attrName>ppt_y</p:attrName>
                                        </p:attrNameLst>
                                      </p:cBhvr>
                                      <p:tavLst>
                                        <p:tav tm="0" fmla="#ppt_y+(sin(-2*pi*(1-$))*-#ppt_x+cos(-2*pi*(1-$))*(1-#ppt_y))*(1-$)">
                                          <p:val>
                                            <p:fltVal val="0"/>
                                          </p:val>
                                        </p:tav>
                                        <p:tav tm="100000">
                                          <p:val>
                                            <p:fltVal val="1"/>
                                          </p:val>
                                        </p:tav>
                                      </p:tavLst>
                                    </p:anim>
                                  </p:childTnLst>
                                </p:cTn>
                              </p:par>
                              <p:par>
                                <p:cTn id="24" presetID="15" presetClass="entr" presetSubtype="0" fill="hold" nodeType="with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p:cTn id="26"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7"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8" dur="1000" fill="hold"/>
                                        <p:tgtEl>
                                          <p:spTgt spid="3">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29" dur="1000" fill="hold"/>
                                        <p:tgtEl>
                                          <p:spTgt spid="3">
                                            <p:txEl>
                                              <p:pRg st="2" end="2"/>
                                            </p:txEl>
                                          </p:spTgt>
                                        </p:tgtEl>
                                        <p:attrNameLst>
                                          <p:attrName>ppt_y</p:attrName>
                                        </p:attrNameLst>
                                      </p:cBhvr>
                                      <p:tavLst>
                                        <p:tav tm="0" fmla="#ppt_y+(sin(-2*pi*(1-$))*-#ppt_x+cos(-2*pi*(1-$))*(1-#ppt_y))*(1-$)">
                                          <p:val>
                                            <p:fltVal val="0"/>
                                          </p:val>
                                        </p:tav>
                                        <p:tav tm="100000">
                                          <p:val>
                                            <p:fltVal val="1"/>
                                          </p:val>
                                        </p:tav>
                                      </p:tavLst>
                                    </p:anim>
                                  </p:childTnLst>
                                </p:cTn>
                              </p:par>
                              <p:par>
                                <p:cTn id="30" presetID="15" presetClass="entr" presetSubtype="0" fill="hold" nodeType="with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p:cTn id="32"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3"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4" dur="1000" fill="hold"/>
                                        <p:tgtEl>
                                          <p:spTgt spid="3">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35" dur="1000" fill="hold"/>
                                        <p:tgtEl>
                                          <p:spTgt spid="3">
                                            <p:txEl>
                                              <p:pRg st="3" end="3"/>
                                            </p:txEl>
                                          </p:spTgt>
                                        </p:tgtEl>
                                        <p:attrNameLst>
                                          <p:attrName>ppt_y</p:attrName>
                                        </p:attrNameLst>
                                      </p:cBhvr>
                                      <p:tavLst>
                                        <p:tav tm="0" fmla="#ppt_y+(sin(-2*pi*(1-$))*-#ppt_x+cos(-2*pi*(1-$))*(1-#ppt_y))*(1-$)">
                                          <p:val>
                                            <p:fltVal val="0"/>
                                          </p:val>
                                        </p:tav>
                                        <p:tav tm="100000">
                                          <p:val>
                                            <p:fltVal val="1"/>
                                          </p:val>
                                        </p:tav>
                                      </p:tavLst>
                                    </p:anim>
                                  </p:childTnLst>
                                </p:cTn>
                              </p:par>
                              <p:par>
                                <p:cTn id="36" presetID="15" presetClass="entr" presetSubtype="0" fill="hold" nodeType="with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 calcmode="lin" valueType="num">
                                      <p:cBhvr>
                                        <p:cTn id="38"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9"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0" dur="1000" fill="hold"/>
                                        <p:tgtEl>
                                          <p:spTgt spid="3">
                                            <p:txEl>
                                              <p:pRg st="4" end="4"/>
                                            </p:txEl>
                                          </p:spTgt>
                                        </p:tgtEl>
                                        <p:attrNameLst>
                                          <p:attrName>ppt_x</p:attrName>
                                        </p:attrNameLst>
                                      </p:cBhvr>
                                      <p:tavLst>
                                        <p:tav tm="0" fmla="#ppt_x+(cos(-2*pi*(1-$))*-#ppt_x-sin(-2*pi*(1-$))*(1-#ppt_y))*(1-$)">
                                          <p:val>
                                            <p:fltVal val="0"/>
                                          </p:val>
                                        </p:tav>
                                        <p:tav tm="100000">
                                          <p:val>
                                            <p:fltVal val="1"/>
                                          </p:val>
                                        </p:tav>
                                      </p:tavLst>
                                    </p:anim>
                                    <p:anim calcmode="lin" valueType="num">
                                      <p:cBhvr>
                                        <p:cTn id="41" dur="1000" fill="hold"/>
                                        <p:tgtEl>
                                          <p:spTgt spid="3">
                                            <p:txEl>
                                              <p:pRg st="4" end="4"/>
                                            </p:txEl>
                                          </p:spTgt>
                                        </p:tgtEl>
                                        <p:attrNameLst>
                                          <p:attrName>ppt_y</p:attrName>
                                        </p:attrNameLst>
                                      </p:cBhvr>
                                      <p:tavLst>
                                        <p:tav tm="0" fmla="#ppt_y+(sin(-2*pi*(1-$))*-#ppt_x+cos(-2*pi*(1-$))*(1-#ppt_y))*(1-$)">
                                          <p:val>
                                            <p:fltVal val="0"/>
                                          </p:val>
                                        </p:tav>
                                        <p:tav tm="100000">
                                          <p:val>
                                            <p:fltVal val="1"/>
                                          </p:val>
                                        </p:tav>
                                      </p:tavLst>
                                    </p:anim>
                                  </p:childTnLst>
                                </p:cTn>
                              </p:par>
                              <p:par>
                                <p:cTn id="42" presetID="15" presetClass="entr" presetSubtype="0" fill="hold" nodeType="withEffect">
                                  <p:stCondLst>
                                    <p:cond delay="0"/>
                                  </p:stCondLst>
                                  <p:childTnLst>
                                    <p:set>
                                      <p:cBhvr>
                                        <p:cTn id="43" dur="1" fill="hold">
                                          <p:stCondLst>
                                            <p:cond delay="0"/>
                                          </p:stCondLst>
                                        </p:cTn>
                                        <p:tgtEl>
                                          <p:spTgt spid="3">
                                            <p:txEl>
                                              <p:pRg st="5" end="5"/>
                                            </p:txEl>
                                          </p:spTgt>
                                        </p:tgtEl>
                                        <p:attrNameLst>
                                          <p:attrName>style.visibility</p:attrName>
                                        </p:attrNameLst>
                                      </p:cBhvr>
                                      <p:to>
                                        <p:strVal val="visible"/>
                                      </p:to>
                                    </p:set>
                                    <p:anim calcmode="lin" valueType="num">
                                      <p:cBhvr>
                                        <p:cTn id="44"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5"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6" dur="1000" fill="hold"/>
                                        <p:tgtEl>
                                          <p:spTgt spid="3">
                                            <p:txEl>
                                              <p:pRg st="5" end="5"/>
                                            </p:txEl>
                                          </p:spTgt>
                                        </p:tgtEl>
                                        <p:attrNameLst>
                                          <p:attrName>ppt_x</p:attrName>
                                        </p:attrNameLst>
                                      </p:cBhvr>
                                      <p:tavLst>
                                        <p:tav tm="0" fmla="#ppt_x+(cos(-2*pi*(1-$))*-#ppt_x-sin(-2*pi*(1-$))*(1-#ppt_y))*(1-$)">
                                          <p:val>
                                            <p:fltVal val="0"/>
                                          </p:val>
                                        </p:tav>
                                        <p:tav tm="100000">
                                          <p:val>
                                            <p:fltVal val="1"/>
                                          </p:val>
                                        </p:tav>
                                      </p:tavLst>
                                    </p:anim>
                                    <p:anim calcmode="lin" valueType="num">
                                      <p:cBhvr>
                                        <p:cTn id="47" dur="1000" fill="hold"/>
                                        <p:tgtEl>
                                          <p:spTgt spid="3">
                                            <p:txEl>
                                              <p:pRg st="5" end="5"/>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a:hlinkClick r:id="" action="ppaction://noaction"/>
          </p:cNvPr>
          <p:cNvSpPr txBox="1">
            <a:spLocks noChangeArrowheads="1"/>
          </p:cNvSpPr>
          <p:nvPr/>
        </p:nvSpPr>
        <p:spPr bwMode="auto">
          <a:xfrm>
            <a:off x="755576" y="476672"/>
            <a:ext cx="6840538" cy="461665"/>
          </a:xfrm>
          <a:prstGeom prst="rect">
            <a:avLst/>
          </a:prstGeom>
          <a:gradFill rotWithShape="0">
            <a:gsLst>
              <a:gs pos="0">
                <a:srgbClr val="CC0000"/>
              </a:gs>
              <a:gs pos="100000">
                <a:schemeClr val="bg1"/>
              </a:gs>
            </a:gsLst>
            <a:path path="shape">
              <a:fillToRect l="50000" t="50000" r="50000" b="50000"/>
            </a:path>
          </a:gradFill>
          <a:ln w="9525" algn="ctr">
            <a:solidFill>
              <a:srgbClr val="FFFF00"/>
            </a:solidFill>
            <a:miter lim="800000"/>
            <a:headEnd/>
            <a:tailEnd/>
          </a:ln>
          <a:effectLst/>
          <a:extLst>
            <a:ext uri="{AF507438-7753-43E0-B8FC-AC1667EBCBE1}">
              <a14:hiddenEffects xmlns:a14="http://schemas.microsoft.com/office/drawing/2010/main" xmlns="">
                <a:effectLst>
                  <a:outerShdw dist="107763" dir="2700000" algn="ctr" rotWithShape="0">
                    <a:schemeClr val="bg2"/>
                  </a:outerShdw>
                </a:effectLst>
              </a14:hiddenEffects>
            </a:ext>
          </a:extLst>
        </p:spPr>
        <p:txBody>
          <a:bodyPr>
            <a:spAutoFit/>
          </a:bodyPr>
          <a:lstStyle/>
          <a:p>
            <a:pPr algn="r" eaLnBrk="0" hangingPunct="0">
              <a:spcBef>
                <a:spcPct val="50000"/>
              </a:spcBef>
              <a:buClrTx/>
              <a:buFontTx/>
              <a:buNone/>
            </a:pPr>
            <a:r>
              <a:rPr lang="ar-SA" sz="2400" dirty="0">
                <a:latin typeface="afra" pitchFamily="2" charset="0"/>
                <a:cs typeface="Times New Roman" panose="02020603050405020304" pitchFamily="18" charset="0"/>
              </a:rPr>
              <a:t>فصل اول</a:t>
            </a:r>
            <a:r>
              <a:rPr lang="fa-IR" sz="2400" dirty="0">
                <a:latin typeface="afra" pitchFamily="2" charset="0"/>
                <a:cs typeface="Times New Roman" panose="02020603050405020304" pitchFamily="18" charset="0"/>
              </a:rPr>
              <a:t>:</a:t>
            </a:r>
            <a:r>
              <a:rPr lang="ar-SA" sz="2400" dirty="0">
                <a:latin typeface="afra" pitchFamily="2" charset="0"/>
                <a:cs typeface="Times New Roman" panose="02020603050405020304" pitchFamily="18" charset="0"/>
              </a:rPr>
              <a:t> </a:t>
            </a:r>
            <a:r>
              <a:rPr lang="fa-IR" sz="2400" dirty="0">
                <a:latin typeface="afra" pitchFamily="2" charset="0"/>
                <a:cs typeface="Times New Roman" panose="02020603050405020304" pitchFamily="18" charset="0"/>
              </a:rPr>
              <a:t>مبانی نظری و عملی حسابداری</a:t>
            </a:r>
            <a:endParaRPr lang="ar-SA" sz="2400" dirty="0">
              <a:latin typeface="afra" pitchFamily="2" charset="0"/>
              <a:cs typeface="Times New Roman" panose="02020603050405020304" pitchFamily="18" charset="0"/>
            </a:endParaRPr>
          </a:p>
        </p:txBody>
      </p:sp>
      <p:sp>
        <p:nvSpPr>
          <p:cNvPr id="3" name="Text Box 3">
            <a:hlinkClick r:id="" action="ppaction://noaction"/>
          </p:cNvPr>
          <p:cNvSpPr txBox="1">
            <a:spLocks noChangeArrowheads="1"/>
          </p:cNvSpPr>
          <p:nvPr/>
        </p:nvSpPr>
        <p:spPr bwMode="auto">
          <a:xfrm>
            <a:off x="755650" y="1125538"/>
            <a:ext cx="6840538" cy="461665"/>
          </a:xfrm>
          <a:prstGeom prst="rect">
            <a:avLst/>
          </a:prstGeom>
          <a:gradFill rotWithShape="1">
            <a:gsLst>
              <a:gs pos="0">
                <a:srgbClr val="CC0000"/>
              </a:gs>
              <a:gs pos="100000">
                <a:schemeClr val="bg1"/>
              </a:gs>
            </a:gsLst>
            <a:path path="shape">
              <a:fillToRect l="50000" t="50000" r="50000" b="50000"/>
            </a:path>
          </a:gradFill>
          <a:ln w="9525" algn="ctr">
            <a:solidFill>
              <a:srgbClr val="FFFF00"/>
            </a:solidFill>
            <a:miter lim="800000"/>
            <a:headEnd/>
            <a:tailEnd/>
          </a:ln>
          <a:effectLst/>
          <a:extLst>
            <a:ext uri="{AF507438-7753-43E0-B8FC-AC1667EBCBE1}">
              <a14:hiddenEffects xmlns:a14="http://schemas.microsoft.com/office/drawing/2010/main" xmlns="">
                <a:effectLst>
                  <a:outerShdw dist="107763" dir="2700000" algn="ctr" rotWithShape="0">
                    <a:schemeClr val="bg2"/>
                  </a:outerShdw>
                </a:effectLst>
              </a14:hiddenEffects>
            </a:ext>
          </a:extLst>
        </p:spPr>
        <p:txBody>
          <a:bodyPr>
            <a:spAutoFit/>
          </a:bodyPr>
          <a:lstStyle/>
          <a:p>
            <a:pPr algn="r" eaLnBrk="0" hangingPunct="0">
              <a:spcBef>
                <a:spcPct val="50000"/>
              </a:spcBef>
              <a:buClrTx/>
              <a:buFontTx/>
              <a:buNone/>
            </a:pPr>
            <a:r>
              <a:rPr lang="ar-SA" sz="2400" dirty="0">
                <a:latin typeface="afra" pitchFamily="2" charset="0"/>
                <a:cs typeface="Mitra" panose="00000400000000000000" pitchFamily="2" charset="-78"/>
              </a:rPr>
              <a:t>فصل دوم</a:t>
            </a:r>
            <a:r>
              <a:rPr lang="fa-IR" sz="2400" dirty="0">
                <a:latin typeface="afra" pitchFamily="2" charset="0"/>
                <a:cs typeface="Mitra" panose="00000400000000000000" pitchFamily="2" charset="-78"/>
              </a:rPr>
              <a:t>: </a:t>
            </a:r>
            <a:r>
              <a:rPr lang="fa-IR" sz="2400" dirty="0">
                <a:latin typeface="afra" pitchFamily="2" charset="0"/>
                <a:cs typeface="Times New Roman" panose="02020603050405020304" pitchFamily="18" charset="0"/>
              </a:rPr>
              <a:t>سودوزیان، گردش سود انباشته و سودوزیان جامع</a:t>
            </a:r>
            <a:endParaRPr lang="ar-SA" sz="2400" dirty="0">
              <a:latin typeface="afra" pitchFamily="2" charset="0"/>
              <a:cs typeface="Times New Roman" panose="02020603050405020304" pitchFamily="18" charset="0"/>
            </a:endParaRPr>
          </a:p>
        </p:txBody>
      </p:sp>
      <p:sp>
        <p:nvSpPr>
          <p:cNvPr id="4" name="Text Box 5">
            <a:hlinkClick r:id="" action="ppaction://noaction"/>
          </p:cNvPr>
          <p:cNvSpPr txBox="1">
            <a:spLocks noChangeArrowheads="1"/>
          </p:cNvSpPr>
          <p:nvPr/>
        </p:nvSpPr>
        <p:spPr bwMode="auto">
          <a:xfrm>
            <a:off x="755650" y="2565400"/>
            <a:ext cx="6840538" cy="461665"/>
          </a:xfrm>
          <a:prstGeom prst="rect">
            <a:avLst/>
          </a:prstGeom>
          <a:gradFill rotWithShape="1">
            <a:gsLst>
              <a:gs pos="0">
                <a:srgbClr val="CC0000"/>
              </a:gs>
              <a:gs pos="100000">
                <a:schemeClr val="bg1"/>
              </a:gs>
            </a:gsLst>
            <a:path path="shape">
              <a:fillToRect l="50000" t="50000" r="50000" b="50000"/>
            </a:path>
          </a:gradFill>
          <a:ln w="9525" algn="ctr">
            <a:solidFill>
              <a:srgbClr val="FFFF00"/>
            </a:solidFill>
            <a:miter lim="800000"/>
            <a:headEnd/>
            <a:tailEnd/>
          </a:ln>
          <a:effectLst/>
          <a:extLst>
            <a:ext uri="{AF507438-7753-43E0-B8FC-AC1667EBCBE1}">
              <a14:hiddenEffects xmlns:a14="http://schemas.microsoft.com/office/drawing/2010/main" xmlns="">
                <a:effectLst>
                  <a:outerShdw dist="107763" dir="2700000" algn="ctr" rotWithShape="0">
                    <a:schemeClr val="bg2"/>
                  </a:outerShdw>
                </a:effectLst>
              </a14:hiddenEffects>
            </a:ext>
          </a:extLst>
        </p:spPr>
        <p:txBody>
          <a:bodyPr>
            <a:spAutoFit/>
          </a:bodyPr>
          <a:lstStyle/>
          <a:p>
            <a:pPr algn="r" eaLnBrk="0" hangingPunct="0">
              <a:spcBef>
                <a:spcPct val="50000"/>
              </a:spcBef>
              <a:buClrTx/>
              <a:buFontTx/>
              <a:buNone/>
            </a:pPr>
            <a:r>
              <a:rPr lang="ar-SA" sz="2400" dirty="0">
                <a:latin typeface="afra" pitchFamily="2" charset="0"/>
                <a:cs typeface="Times New Roman" panose="02020603050405020304" pitchFamily="18" charset="0"/>
              </a:rPr>
              <a:t>فصل چهارم: </a:t>
            </a:r>
            <a:r>
              <a:rPr lang="fa-IR" sz="2400" dirty="0">
                <a:latin typeface="afra" pitchFamily="2" charset="0"/>
                <a:cs typeface="Times New Roman" panose="02020603050405020304" pitchFamily="18" charset="0"/>
              </a:rPr>
              <a:t>صورت جریان های نقدی</a:t>
            </a:r>
            <a:endParaRPr lang="ar-SA" sz="2400" dirty="0">
              <a:latin typeface="afra" pitchFamily="2" charset="0"/>
              <a:cs typeface="Times New Roman" panose="02020603050405020304" pitchFamily="18" charset="0"/>
            </a:endParaRPr>
          </a:p>
        </p:txBody>
      </p:sp>
      <p:sp>
        <p:nvSpPr>
          <p:cNvPr id="5" name="Text Box 6">
            <a:hlinkClick r:id="" action="ppaction://noaction"/>
          </p:cNvPr>
          <p:cNvSpPr txBox="1">
            <a:spLocks noChangeArrowheads="1"/>
          </p:cNvSpPr>
          <p:nvPr/>
        </p:nvSpPr>
        <p:spPr bwMode="auto">
          <a:xfrm>
            <a:off x="755650" y="3213100"/>
            <a:ext cx="6858000" cy="461665"/>
          </a:xfrm>
          <a:prstGeom prst="rect">
            <a:avLst/>
          </a:prstGeom>
          <a:gradFill rotWithShape="1">
            <a:gsLst>
              <a:gs pos="0">
                <a:srgbClr val="CC0000"/>
              </a:gs>
              <a:gs pos="100000">
                <a:schemeClr val="bg1"/>
              </a:gs>
            </a:gsLst>
            <a:path path="shape">
              <a:fillToRect l="50000" t="50000" r="50000" b="50000"/>
            </a:path>
          </a:gradFill>
          <a:ln w="9525" algn="ctr">
            <a:solidFill>
              <a:srgbClr val="FFFF00"/>
            </a:solidFill>
            <a:miter lim="800000"/>
            <a:headEnd/>
            <a:tailEnd/>
          </a:ln>
          <a:effectLst/>
          <a:extLst>
            <a:ext uri="{AF507438-7753-43E0-B8FC-AC1667EBCBE1}">
              <a14:hiddenEffects xmlns:a14="http://schemas.microsoft.com/office/drawing/2010/main" xmlns="">
                <a:effectLst>
                  <a:outerShdw dist="107763" dir="2700000" algn="ctr" rotWithShape="0">
                    <a:schemeClr val="bg2"/>
                  </a:outerShdw>
                </a:effectLst>
              </a14:hiddenEffects>
            </a:ext>
          </a:extLst>
        </p:spPr>
        <p:txBody>
          <a:bodyPr>
            <a:spAutoFit/>
          </a:bodyPr>
          <a:lstStyle/>
          <a:p>
            <a:pPr algn="r" eaLnBrk="0" hangingPunct="0">
              <a:spcBef>
                <a:spcPct val="50000"/>
              </a:spcBef>
              <a:buClrTx/>
              <a:buFontTx/>
              <a:buNone/>
            </a:pPr>
            <a:r>
              <a:rPr lang="ar-SA" sz="2400" dirty="0">
                <a:latin typeface="afra" pitchFamily="2" charset="0"/>
                <a:cs typeface="Times New Roman" panose="02020603050405020304" pitchFamily="18" charset="0"/>
              </a:rPr>
              <a:t>فصل پنجم</a:t>
            </a:r>
            <a:r>
              <a:rPr lang="fa-IR" sz="2400" dirty="0">
                <a:latin typeface="afra" pitchFamily="2" charset="0"/>
                <a:cs typeface="Times New Roman" panose="02020603050405020304" pitchFamily="18" charset="0"/>
              </a:rPr>
              <a:t> </a:t>
            </a:r>
            <a:r>
              <a:rPr lang="ar-SA" sz="2400" dirty="0">
                <a:latin typeface="afra" pitchFamily="2" charset="0"/>
                <a:cs typeface="Times New Roman" panose="02020603050405020304" pitchFamily="18" charset="0"/>
              </a:rPr>
              <a:t>: </a:t>
            </a:r>
            <a:r>
              <a:rPr lang="fa-IR" sz="2400" dirty="0">
                <a:latin typeface="afra" pitchFamily="2" charset="0"/>
                <a:cs typeface="Times New Roman" panose="02020603050405020304" pitchFamily="18" charset="0"/>
              </a:rPr>
              <a:t>حسابداری وجوه نقد</a:t>
            </a:r>
            <a:endParaRPr lang="ar-SA" sz="2400" dirty="0">
              <a:latin typeface="afra" pitchFamily="2" charset="0"/>
              <a:cs typeface="Times New Roman" panose="02020603050405020304" pitchFamily="18" charset="0"/>
            </a:endParaRPr>
          </a:p>
        </p:txBody>
      </p:sp>
      <p:sp>
        <p:nvSpPr>
          <p:cNvPr id="6" name="AutoShape 7"/>
          <p:cNvSpPr>
            <a:spLocks noChangeArrowheads="1"/>
          </p:cNvSpPr>
          <p:nvPr/>
        </p:nvSpPr>
        <p:spPr bwMode="auto">
          <a:xfrm>
            <a:off x="7956550" y="3017838"/>
            <a:ext cx="1187450" cy="1246187"/>
          </a:xfrm>
          <a:prstGeom prst="doubleWave">
            <a:avLst>
              <a:gd name="adj1" fmla="val 6500"/>
              <a:gd name="adj2" fmla="val 0"/>
            </a:avLst>
          </a:prstGeom>
          <a:gradFill rotWithShape="1">
            <a:gsLst>
              <a:gs pos="0">
                <a:schemeClr val="hlink"/>
              </a:gs>
              <a:gs pos="100000">
                <a:srgbClr val="FF00FF"/>
              </a:gs>
            </a:gsLst>
            <a:path path="rect">
              <a:fillToRect l="50000" t="50000" r="50000" b="50000"/>
            </a:path>
          </a:gradFill>
          <a:ln>
            <a:noFill/>
          </a:ln>
          <a:effectLst/>
          <a:extLs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107763" dir="2700000" algn="ctr" rotWithShape="0">
                    <a:schemeClr val="bg2"/>
                  </a:outerShdw>
                </a:effectLst>
              </a14:hiddenEffects>
            </a:ext>
          </a:extLst>
        </p:spPr>
        <p:txBody>
          <a:bodyPr>
            <a:spAutoFit/>
          </a:bodyPr>
          <a:lstStyle/>
          <a:p>
            <a:pPr algn="ctr">
              <a:buClrTx/>
              <a:buFontTx/>
              <a:buNone/>
            </a:pPr>
            <a:r>
              <a:rPr lang="ar-SA" sz="2800" dirty="0">
                <a:solidFill>
                  <a:srgbClr val="000000"/>
                </a:solidFill>
                <a:latin typeface="Tahoma" panose="020B0604030504040204" pitchFamily="34" charset="0"/>
                <a:cs typeface="Titr" panose="00000700000000000000" pitchFamily="2" charset="-78"/>
              </a:rPr>
              <a:t>فهرست مطالب</a:t>
            </a:r>
            <a:r>
              <a:rPr lang="en-US" sz="2800" dirty="0">
                <a:solidFill>
                  <a:srgbClr val="000000"/>
                </a:solidFill>
                <a:latin typeface="Tahoma" panose="020B0604030504040204" pitchFamily="34" charset="0"/>
                <a:cs typeface="Titr" panose="00000700000000000000" pitchFamily="2" charset="-78"/>
              </a:rPr>
              <a:t>:</a:t>
            </a:r>
          </a:p>
        </p:txBody>
      </p:sp>
      <p:sp>
        <p:nvSpPr>
          <p:cNvPr id="7" name="Text Box 25">
            <a:hlinkClick r:id="" action="ppaction://noaction"/>
          </p:cNvPr>
          <p:cNvSpPr txBox="1">
            <a:spLocks noChangeArrowheads="1"/>
          </p:cNvSpPr>
          <p:nvPr/>
        </p:nvSpPr>
        <p:spPr bwMode="auto">
          <a:xfrm>
            <a:off x="755650" y="3860800"/>
            <a:ext cx="6840538" cy="461665"/>
          </a:xfrm>
          <a:prstGeom prst="rect">
            <a:avLst/>
          </a:prstGeom>
          <a:gradFill rotWithShape="1">
            <a:gsLst>
              <a:gs pos="0">
                <a:srgbClr val="CC0000"/>
              </a:gs>
              <a:gs pos="100000">
                <a:schemeClr val="bg1"/>
              </a:gs>
            </a:gsLst>
            <a:path path="shape">
              <a:fillToRect l="50000" t="50000" r="50000" b="50000"/>
            </a:path>
          </a:gradFill>
          <a:ln w="9525" algn="ctr">
            <a:solidFill>
              <a:srgbClr val="FFFF00"/>
            </a:solidFill>
            <a:miter lim="800000"/>
            <a:headEnd/>
            <a:tailEnd/>
          </a:ln>
          <a:effectLst/>
          <a:extLst>
            <a:ext uri="{AF507438-7753-43E0-B8FC-AC1667EBCBE1}">
              <a14:hiddenEffects xmlns:a14="http://schemas.microsoft.com/office/drawing/2010/main" xmlns="">
                <a:effectLst>
                  <a:outerShdw dist="107763" dir="2700000" algn="ctr" rotWithShape="0">
                    <a:schemeClr val="bg2"/>
                  </a:outerShdw>
                </a:effectLst>
              </a14:hiddenEffects>
            </a:ext>
          </a:extLst>
        </p:spPr>
        <p:txBody>
          <a:bodyPr>
            <a:spAutoFit/>
          </a:bodyPr>
          <a:lstStyle/>
          <a:p>
            <a:pPr algn="r" eaLnBrk="0" hangingPunct="0">
              <a:spcBef>
                <a:spcPct val="50000"/>
              </a:spcBef>
              <a:buClrTx/>
              <a:buFontTx/>
              <a:buNone/>
            </a:pPr>
            <a:r>
              <a:rPr lang="ar-SA" sz="2400" dirty="0">
                <a:latin typeface="afra" pitchFamily="2" charset="0"/>
                <a:cs typeface="Times New Roman" panose="02020603050405020304" pitchFamily="18" charset="0"/>
              </a:rPr>
              <a:t>فصل </a:t>
            </a:r>
            <a:r>
              <a:rPr lang="fa-IR" sz="2400" dirty="0">
                <a:latin typeface="afra" pitchFamily="2" charset="0"/>
                <a:cs typeface="Times New Roman" panose="02020603050405020304" pitchFamily="18" charset="0"/>
              </a:rPr>
              <a:t>ششم </a:t>
            </a:r>
            <a:r>
              <a:rPr lang="ar-SA" sz="2400" dirty="0">
                <a:latin typeface="afra" pitchFamily="2" charset="0"/>
                <a:cs typeface="Times New Roman" panose="02020603050405020304" pitchFamily="18" charset="0"/>
              </a:rPr>
              <a:t>: </a:t>
            </a:r>
            <a:r>
              <a:rPr lang="fa-IR" sz="2400" dirty="0">
                <a:latin typeface="afra" pitchFamily="2" charset="0"/>
                <a:cs typeface="Times New Roman" panose="02020603050405020304" pitchFamily="18" charset="0"/>
              </a:rPr>
              <a:t>حسابداری سرمایه گذاری کوتاه مدت</a:t>
            </a:r>
            <a:endParaRPr lang="ar-SA" sz="2400" dirty="0">
              <a:latin typeface="afra" pitchFamily="2" charset="0"/>
              <a:cs typeface="Times New Roman" panose="02020603050405020304" pitchFamily="18" charset="0"/>
            </a:endParaRPr>
          </a:p>
        </p:txBody>
      </p:sp>
      <p:sp>
        <p:nvSpPr>
          <p:cNvPr id="8" name="Text Box 26">
            <a:hlinkClick r:id="" action="ppaction://noaction"/>
          </p:cNvPr>
          <p:cNvSpPr txBox="1">
            <a:spLocks noChangeArrowheads="1"/>
          </p:cNvSpPr>
          <p:nvPr/>
        </p:nvSpPr>
        <p:spPr bwMode="auto">
          <a:xfrm>
            <a:off x="755650" y="4508500"/>
            <a:ext cx="6838950" cy="461665"/>
          </a:xfrm>
          <a:prstGeom prst="rect">
            <a:avLst/>
          </a:prstGeom>
          <a:gradFill rotWithShape="1">
            <a:gsLst>
              <a:gs pos="0">
                <a:srgbClr val="CC0000"/>
              </a:gs>
              <a:gs pos="100000">
                <a:schemeClr val="bg1"/>
              </a:gs>
            </a:gsLst>
            <a:path path="shape">
              <a:fillToRect l="50000" t="50000" r="50000" b="50000"/>
            </a:path>
          </a:gradFill>
          <a:ln w="9525" algn="ctr">
            <a:solidFill>
              <a:srgbClr val="FFFF00"/>
            </a:solidFill>
            <a:miter lim="800000"/>
            <a:headEnd/>
            <a:tailEnd/>
          </a:ln>
          <a:effectLst/>
          <a:extLst>
            <a:ext uri="{AF507438-7753-43E0-B8FC-AC1667EBCBE1}">
              <a14:hiddenEffects xmlns:a14="http://schemas.microsoft.com/office/drawing/2010/main" xmlns="">
                <a:effectLst>
                  <a:outerShdw dist="107763" dir="2700000" algn="ctr" rotWithShape="0">
                    <a:schemeClr val="bg2"/>
                  </a:outerShdw>
                </a:effectLst>
              </a14:hiddenEffects>
            </a:ext>
          </a:extLst>
        </p:spPr>
        <p:txBody>
          <a:bodyPr>
            <a:spAutoFit/>
          </a:bodyPr>
          <a:lstStyle/>
          <a:p>
            <a:pPr algn="r" eaLnBrk="0" hangingPunct="0">
              <a:spcBef>
                <a:spcPct val="50000"/>
              </a:spcBef>
              <a:buClrTx/>
              <a:buFontTx/>
              <a:buNone/>
            </a:pPr>
            <a:r>
              <a:rPr lang="ar-SA" sz="2400" dirty="0">
                <a:latin typeface="afra" pitchFamily="2" charset="0"/>
                <a:cs typeface="Times New Roman" panose="02020603050405020304" pitchFamily="18" charset="0"/>
              </a:rPr>
              <a:t>فصل </a:t>
            </a:r>
            <a:r>
              <a:rPr lang="fa-IR" sz="2400" dirty="0">
                <a:latin typeface="afra" pitchFamily="2" charset="0"/>
                <a:cs typeface="Times New Roman" panose="02020603050405020304" pitchFamily="18" charset="0"/>
              </a:rPr>
              <a:t>هفتم  </a:t>
            </a:r>
            <a:r>
              <a:rPr lang="ar-SA" sz="2400" dirty="0">
                <a:latin typeface="afra" pitchFamily="2" charset="0"/>
                <a:cs typeface="Times New Roman" panose="02020603050405020304" pitchFamily="18" charset="0"/>
              </a:rPr>
              <a:t>: </a:t>
            </a:r>
            <a:r>
              <a:rPr lang="fa-IR" sz="2400" dirty="0">
                <a:latin typeface="afra" pitchFamily="2" charset="0"/>
                <a:cs typeface="Times New Roman" panose="02020603050405020304" pitchFamily="18" charset="0"/>
              </a:rPr>
              <a:t>حسابداری مطالبات </a:t>
            </a:r>
            <a:endParaRPr lang="ar-SA" sz="2400" dirty="0">
              <a:latin typeface="afra" pitchFamily="2" charset="0"/>
              <a:cs typeface="Times New Roman" panose="02020603050405020304" pitchFamily="18" charset="0"/>
            </a:endParaRPr>
          </a:p>
        </p:txBody>
      </p:sp>
      <p:sp>
        <p:nvSpPr>
          <p:cNvPr id="9" name="Text Box 27">
            <a:hlinkClick r:id="" action="ppaction://noaction"/>
          </p:cNvPr>
          <p:cNvSpPr txBox="1">
            <a:spLocks noChangeArrowheads="1"/>
          </p:cNvSpPr>
          <p:nvPr/>
        </p:nvSpPr>
        <p:spPr bwMode="auto">
          <a:xfrm>
            <a:off x="755650" y="5157788"/>
            <a:ext cx="6838950" cy="461665"/>
          </a:xfrm>
          <a:prstGeom prst="rect">
            <a:avLst/>
          </a:prstGeom>
          <a:gradFill rotWithShape="1">
            <a:gsLst>
              <a:gs pos="0">
                <a:srgbClr val="CC0000"/>
              </a:gs>
              <a:gs pos="100000">
                <a:schemeClr val="bg1"/>
              </a:gs>
            </a:gsLst>
            <a:path path="shape">
              <a:fillToRect l="50000" t="50000" r="50000" b="50000"/>
            </a:path>
          </a:gradFill>
          <a:ln w="9525" algn="ctr">
            <a:solidFill>
              <a:srgbClr val="FFFF00"/>
            </a:solidFill>
            <a:miter lim="800000"/>
            <a:headEnd/>
            <a:tailEnd/>
          </a:ln>
          <a:effectLst/>
          <a:extLst>
            <a:ext uri="{AF507438-7753-43E0-B8FC-AC1667EBCBE1}">
              <a14:hiddenEffects xmlns:a14="http://schemas.microsoft.com/office/drawing/2010/main" xmlns="">
                <a:effectLst>
                  <a:outerShdw dist="107763" dir="2700000" algn="ctr" rotWithShape="0">
                    <a:schemeClr val="bg2"/>
                  </a:outerShdw>
                </a:effectLst>
              </a14:hiddenEffects>
            </a:ext>
          </a:extLst>
        </p:spPr>
        <p:txBody>
          <a:bodyPr>
            <a:spAutoFit/>
          </a:bodyPr>
          <a:lstStyle/>
          <a:p>
            <a:pPr algn="r" eaLnBrk="0" hangingPunct="0">
              <a:spcBef>
                <a:spcPct val="50000"/>
              </a:spcBef>
              <a:buClrTx/>
              <a:buFontTx/>
              <a:buNone/>
            </a:pPr>
            <a:r>
              <a:rPr lang="ar-SA" sz="2400">
                <a:latin typeface="afra" pitchFamily="2" charset="0"/>
                <a:cs typeface="Times New Roman" panose="02020603050405020304" pitchFamily="18" charset="0"/>
              </a:rPr>
              <a:t>فصل </a:t>
            </a:r>
            <a:r>
              <a:rPr lang="fa-IR" sz="2400">
                <a:latin typeface="afra" pitchFamily="2" charset="0"/>
                <a:cs typeface="Times New Roman" panose="02020603050405020304" pitchFamily="18" charset="0"/>
              </a:rPr>
              <a:t>هشتم</a:t>
            </a:r>
            <a:r>
              <a:rPr lang="ar-SA" sz="2400">
                <a:latin typeface="afra" pitchFamily="2" charset="0"/>
                <a:cs typeface="Times New Roman" panose="02020603050405020304" pitchFamily="18" charset="0"/>
              </a:rPr>
              <a:t>: </a:t>
            </a:r>
            <a:r>
              <a:rPr lang="fa-IR" sz="2400">
                <a:latin typeface="afra" pitchFamily="2" charset="0"/>
                <a:cs typeface="Times New Roman" panose="02020603050405020304" pitchFamily="18" charset="0"/>
              </a:rPr>
              <a:t>حسابداری موجودی کالا</a:t>
            </a:r>
            <a:endParaRPr lang="ar-SA" sz="2400">
              <a:latin typeface="afra" pitchFamily="2" charset="0"/>
              <a:cs typeface="Times New Roman" panose="02020603050405020304" pitchFamily="18" charset="0"/>
            </a:endParaRPr>
          </a:p>
        </p:txBody>
      </p:sp>
      <p:sp>
        <p:nvSpPr>
          <p:cNvPr id="10" name="Text Box 28">
            <a:hlinkClick r:id="" action="ppaction://noaction"/>
          </p:cNvPr>
          <p:cNvSpPr txBox="1">
            <a:spLocks noChangeArrowheads="1"/>
          </p:cNvSpPr>
          <p:nvPr/>
        </p:nvSpPr>
        <p:spPr bwMode="auto">
          <a:xfrm>
            <a:off x="755650" y="5805488"/>
            <a:ext cx="6838950" cy="461665"/>
          </a:xfrm>
          <a:prstGeom prst="rect">
            <a:avLst/>
          </a:prstGeom>
          <a:gradFill rotWithShape="1">
            <a:gsLst>
              <a:gs pos="0">
                <a:srgbClr val="CC0000"/>
              </a:gs>
              <a:gs pos="100000">
                <a:schemeClr val="bg1"/>
              </a:gs>
            </a:gsLst>
            <a:path path="shape">
              <a:fillToRect l="50000" t="50000" r="50000" b="50000"/>
            </a:path>
          </a:gradFill>
          <a:ln w="9525" algn="ctr">
            <a:solidFill>
              <a:srgbClr val="FFFF00"/>
            </a:solidFill>
            <a:miter lim="800000"/>
            <a:headEnd/>
            <a:tailEnd/>
          </a:ln>
          <a:effectLst/>
          <a:extLst>
            <a:ext uri="{AF507438-7753-43E0-B8FC-AC1667EBCBE1}">
              <a14:hiddenEffects xmlns:a14="http://schemas.microsoft.com/office/drawing/2010/main" xmlns="">
                <a:effectLst>
                  <a:outerShdw dist="107763" dir="2700000" algn="ctr" rotWithShape="0">
                    <a:schemeClr val="bg2"/>
                  </a:outerShdw>
                </a:effectLst>
              </a14:hiddenEffects>
            </a:ext>
          </a:extLst>
        </p:spPr>
        <p:txBody>
          <a:bodyPr>
            <a:spAutoFit/>
          </a:bodyPr>
          <a:lstStyle/>
          <a:p>
            <a:pPr algn="r" eaLnBrk="0" hangingPunct="0">
              <a:spcBef>
                <a:spcPct val="50000"/>
              </a:spcBef>
              <a:buClrTx/>
              <a:buFontTx/>
              <a:buNone/>
            </a:pPr>
            <a:r>
              <a:rPr lang="ar-SA" sz="2400" dirty="0">
                <a:latin typeface="afra" pitchFamily="2" charset="0"/>
                <a:cs typeface="Times New Roman" panose="02020603050405020304" pitchFamily="18" charset="0"/>
              </a:rPr>
              <a:t>فصل </a:t>
            </a:r>
            <a:r>
              <a:rPr lang="fa-IR" sz="2400" dirty="0">
                <a:latin typeface="afra" pitchFamily="2" charset="0"/>
                <a:cs typeface="Times New Roman" panose="02020603050405020304" pitchFamily="18" charset="0"/>
              </a:rPr>
              <a:t>نهم   </a:t>
            </a:r>
            <a:r>
              <a:rPr lang="ar-SA" sz="2400" dirty="0">
                <a:latin typeface="afra" pitchFamily="2" charset="0"/>
                <a:cs typeface="Times New Roman" panose="02020603050405020304" pitchFamily="18" charset="0"/>
              </a:rPr>
              <a:t>: </a:t>
            </a:r>
            <a:r>
              <a:rPr lang="fa-IR" sz="2400" dirty="0">
                <a:latin typeface="afra" pitchFamily="2" charset="0"/>
                <a:cs typeface="Times New Roman" panose="02020603050405020304" pitchFamily="18" charset="0"/>
              </a:rPr>
              <a:t>حسابداری دارایی های ثابت و نامشهود</a:t>
            </a:r>
            <a:endParaRPr lang="ar-SA" sz="2400" dirty="0">
              <a:latin typeface="afra" pitchFamily="2" charset="0"/>
              <a:cs typeface="Times New Roman" panose="02020603050405020304" pitchFamily="18" charset="0"/>
            </a:endParaRPr>
          </a:p>
        </p:txBody>
      </p:sp>
      <p:sp>
        <p:nvSpPr>
          <p:cNvPr id="11" name="Line 58"/>
          <p:cNvSpPr>
            <a:spLocks noChangeShapeType="1"/>
          </p:cNvSpPr>
          <p:nvPr/>
        </p:nvSpPr>
        <p:spPr bwMode="auto">
          <a:xfrm>
            <a:off x="7956550" y="765175"/>
            <a:ext cx="0" cy="5327650"/>
          </a:xfrm>
          <a:prstGeom prst="line">
            <a:avLst/>
          </a:prstGeom>
          <a:noFill/>
          <a:ln w="57150">
            <a:solidFill>
              <a:srgbClr val="FFFF00"/>
            </a:solidFill>
            <a:round/>
            <a:headEnd type="oval" w="med" len="med"/>
            <a:tailEnd type="oval"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
        <p:nvSpPr>
          <p:cNvPr id="12" name="Text Box 4">
            <a:hlinkClick r:id="" action="ppaction://noaction"/>
          </p:cNvPr>
          <p:cNvSpPr txBox="1">
            <a:spLocks noChangeArrowheads="1"/>
          </p:cNvSpPr>
          <p:nvPr/>
        </p:nvSpPr>
        <p:spPr bwMode="auto">
          <a:xfrm>
            <a:off x="755650" y="1844675"/>
            <a:ext cx="6840538" cy="461665"/>
          </a:xfrm>
          <a:prstGeom prst="rect">
            <a:avLst/>
          </a:prstGeom>
          <a:gradFill rotWithShape="1">
            <a:gsLst>
              <a:gs pos="0">
                <a:srgbClr val="CC0000"/>
              </a:gs>
              <a:gs pos="100000">
                <a:schemeClr val="bg1"/>
              </a:gs>
            </a:gsLst>
            <a:path path="shape">
              <a:fillToRect l="50000" t="50000" r="50000" b="50000"/>
            </a:path>
          </a:gradFill>
          <a:ln w="9525" algn="ctr">
            <a:solidFill>
              <a:srgbClr val="FFFF00"/>
            </a:solidFill>
            <a:miter lim="800000"/>
            <a:headEnd/>
            <a:tailEnd/>
          </a:ln>
          <a:effectLst/>
          <a:extLst>
            <a:ext uri="{AF507438-7753-43E0-B8FC-AC1667EBCBE1}">
              <a14:hiddenEffects xmlns:a14="http://schemas.microsoft.com/office/drawing/2010/main" xmlns="">
                <a:effectLst>
                  <a:outerShdw dist="107763" dir="2700000" algn="ctr" rotWithShape="0">
                    <a:schemeClr val="bg2"/>
                  </a:outerShdw>
                </a:effectLst>
              </a14:hiddenEffects>
            </a:ext>
          </a:extLst>
        </p:spPr>
        <p:txBody>
          <a:bodyPr>
            <a:spAutoFit/>
          </a:bodyPr>
          <a:lstStyle/>
          <a:p>
            <a:pPr algn="r" eaLnBrk="0" hangingPunct="0">
              <a:spcBef>
                <a:spcPct val="50000"/>
              </a:spcBef>
              <a:buClrTx/>
              <a:buFontTx/>
              <a:buNone/>
            </a:pPr>
            <a:r>
              <a:rPr lang="ar-SA" sz="2400" dirty="0">
                <a:latin typeface="afra" pitchFamily="2" charset="0"/>
                <a:cs typeface="Times New Roman" panose="02020603050405020304" pitchFamily="18" charset="0"/>
              </a:rPr>
              <a:t>فصل سوم: </a:t>
            </a:r>
            <a:r>
              <a:rPr lang="fa-IR" sz="2400" dirty="0">
                <a:latin typeface="afra" pitchFamily="2" charset="0"/>
                <a:cs typeface="Times New Roman" panose="02020603050405020304" pitchFamily="18" charset="0"/>
              </a:rPr>
              <a:t>ترازنامه یا صورت وضعیت مالی</a:t>
            </a:r>
            <a:endParaRPr lang="ar-SA" sz="2400" dirty="0">
              <a:latin typeface="afra" pitchFamily="2"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6"/>
                                        </p:tgtEl>
                                        <p:attrNameLst>
                                          <p:attrName>ppt_y</p:attrName>
                                        </p:attrNameLst>
                                      </p:cBhvr>
                                      <p:tavLst>
                                        <p:tav tm="0">
                                          <p:val>
                                            <p:strVal val="#ppt_y"/>
                                          </p:val>
                                        </p:tav>
                                        <p:tav tm="100000">
                                          <p:val>
                                            <p:strVal val="#ppt_y"/>
                                          </p:val>
                                        </p:tav>
                                      </p:tavLst>
                                    </p:anim>
                                    <p:anim calcmode="lin" valueType="num">
                                      <p:cBhvr>
                                        <p:cTn id="9" dur="500" fill="hold"/>
                                        <p:tgtEl>
                                          <p:spTgt spid="6"/>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6"/>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6"/>
                                        </p:tgtEl>
                                      </p:cBhvr>
                                    </p:animEffect>
                                  </p:childTnLst>
                                </p:cTn>
                              </p:par>
                            </p:childTnLst>
                          </p:cTn>
                        </p:par>
                        <p:par>
                          <p:cTn id="12" fill="hold">
                            <p:stCondLst>
                              <p:cond delay="1000"/>
                            </p:stCondLst>
                            <p:childTnLst>
                              <p:par>
                                <p:cTn id="13" presetID="39" presetClass="entr" presetSubtype="0" accel="100000" fill="hold" grpId="0" nodeType="afterEffect">
                                  <p:stCondLst>
                                    <p:cond delay="0"/>
                                  </p:stCondLst>
                                  <p:childTnLst>
                                    <p:set>
                                      <p:cBhvr>
                                        <p:cTn id="14" dur="1" fill="hold">
                                          <p:stCondLst>
                                            <p:cond delay="0"/>
                                          </p:stCondLst>
                                        </p:cTn>
                                        <p:tgtEl>
                                          <p:spTgt spid="11"/>
                                        </p:tgtEl>
                                        <p:attrNameLst>
                                          <p:attrName>style.visibility</p:attrName>
                                        </p:attrNameLst>
                                      </p:cBhvr>
                                      <p:to>
                                        <p:strVal val="visible"/>
                                      </p:to>
                                    </p:set>
                                    <p:anim calcmode="lin" valueType="num">
                                      <p:cBhvr>
                                        <p:cTn id="15" dur="500" fill="hold"/>
                                        <p:tgtEl>
                                          <p:spTgt spid="11"/>
                                        </p:tgtEl>
                                        <p:attrNameLst>
                                          <p:attrName>ppt_h</p:attrName>
                                        </p:attrNameLst>
                                      </p:cBhvr>
                                      <p:tavLst>
                                        <p:tav tm="0">
                                          <p:val>
                                            <p:strVal val="#ppt_h/20"/>
                                          </p:val>
                                        </p:tav>
                                        <p:tav tm="50000">
                                          <p:val>
                                            <p:strVal val="#ppt_h/20"/>
                                          </p:val>
                                        </p:tav>
                                        <p:tav tm="100000">
                                          <p:val>
                                            <p:strVal val="#ppt_h"/>
                                          </p:val>
                                        </p:tav>
                                      </p:tavLst>
                                    </p:anim>
                                    <p:anim calcmode="lin" valueType="num">
                                      <p:cBhvr>
                                        <p:cTn id="16" dur="500" fill="hold"/>
                                        <p:tgtEl>
                                          <p:spTgt spid="11"/>
                                        </p:tgtEl>
                                        <p:attrNameLst>
                                          <p:attrName>ppt_w</p:attrName>
                                        </p:attrNameLst>
                                      </p:cBhvr>
                                      <p:tavLst>
                                        <p:tav tm="0">
                                          <p:val>
                                            <p:strVal val="#ppt_w+.3"/>
                                          </p:val>
                                        </p:tav>
                                        <p:tav tm="50000">
                                          <p:val>
                                            <p:strVal val="#ppt_w+.3"/>
                                          </p:val>
                                        </p:tav>
                                        <p:tav tm="100000">
                                          <p:val>
                                            <p:strVal val="#ppt_w"/>
                                          </p:val>
                                        </p:tav>
                                      </p:tavLst>
                                    </p:anim>
                                    <p:anim calcmode="lin" valueType="num">
                                      <p:cBhvr>
                                        <p:cTn id="17" dur="500" fill="hold"/>
                                        <p:tgtEl>
                                          <p:spTgt spid="11"/>
                                        </p:tgtEl>
                                        <p:attrNameLst>
                                          <p:attrName>ppt_x</p:attrName>
                                        </p:attrNameLst>
                                      </p:cBhvr>
                                      <p:tavLst>
                                        <p:tav tm="0">
                                          <p:val>
                                            <p:strVal val="#ppt_x-.3"/>
                                          </p:val>
                                        </p:tav>
                                        <p:tav tm="50000">
                                          <p:val>
                                            <p:strVal val="#ppt_x"/>
                                          </p:val>
                                        </p:tav>
                                        <p:tav tm="100000">
                                          <p:val>
                                            <p:strVal val="#ppt_x"/>
                                          </p:val>
                                        </p:tav>
                                      </p:tavLst>
                                    </p:anim>
                                    <p:anim calcmode="lin" valueType="num">
                                      <p:cBhvr>
                                        <p:cTn id="18" dur="500" fill="hold"/>
                                        <p:tgtEl>
                                          <p:spTgt spid="11"/>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18" presetClass="entr" presetSubtype="12" fill="hold" grpId="0" nodeType="after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strips(downLeft)">
                                      <p:cBhvr>
                                        <p:cTn id="22" dur="1000"/>
                                        <p:tgtEl>
                                          <p:spTgt spid="2"/>
                                        </p:tgtEl>
                                      </p:cBhvr>
                                    </p:animEffect>
                                  </p:childTnLst>
                                </p:cTn>
                              </p:par>
                              <p:par>
                                <p:cTn id="23" presetID="18" presetClass="entr" presetSubtype="12" fill="hold" grpId="0" nodeType="with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strips(downLeft)">
                                      <p:cBhvr>
                                        <p:cTn id="25" dur="1000"/>
                                        <p:tgtEl>
                                          <p:spTgt spid="3"/>
                                        </p:tgtEl>
                                      </p:cBhvr>
                                    </p:animEffect>
                                  </p:childTnLst>
                                </p:cTn>
                              </p:par>
                              <p:par>
                                <p:cTn id="26" presetID="18" presetClass="entr" presetSubtype="12" fill="hold" grpId="0" nodeType="with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strips(downLeft)">
                                      <p:cBhvr>
                                        <p:cTn id="28" dur="1000"/>
                                        <p:tgtEl>
                                          <p:spTgt spid="4"/>
                                        </p:tgtEl>
                                      </p:cBhvr>
                                    </p:animEffect>
                                  </p:childTnLst>
                                </p:cTn>
                              </p:par>
                              <p:par>
                                <p:cTn id="29" presetID="18" presetClass="entr" presetSubtype="12" fill="hold" grpId="0" nodeType="withEffect">
                                  <p:stCondLst>
                                    <p:cond delay="0"/>
                                  </p:stCondLst>
                                  <p:childTnLst>
                                    <p:set>
                                      <p:cBhvr>
                                        <p:cTn id="30" dur="1" fill="hold">
                                          <p:stCondLst>
                                            <p:cond delay="0"/>
                                          </p:stCondLst>
                                        </p:cTn>
                                        <p:tgtEl>
                                          <p:spTgt spid="5"/>
                                        </p:tgtEl>
                                        <p:attrNameLst>
                                          <p:attrName>style.visibility</p:attrName>
                                        </p:attrNameLst>
                                      </p:cBhvr>
                                      <p:to>
                                        <p:strVal val="visible"/>
                                      </p:to>
                                    </p:set>
                                    <p:animEffect transition="in" filter="strips(downLeft)">
                                      <p:cBhvr>
                                        <p:cTn id="31" dur="1000"/>
                                        <p:tgtEl>
                                          <p:spTgt spid="5"/>
                                        </p:tgtEl>
                                      </p:cBhvr>
                                    </p:animEffect>
                                  </p:childTnLst>
                                </p:cTn>
                              </p:par>
                              <p:par>
                                <p:cTn id="32" presetID="18" presetClass="entr" presetSubtype="12" fill="hold" grpId="0" nodeType="withEffect">
                                  <p:stCondLst>
                                    <p:cond delay="0"/>
                                  </p:stCondLst>
                                  <p:childTnLst>
                                    <p:set>
                                      <p:cBhvr>
                                        <p:cTn id="33" dur="1" fill="hold">
                                          <p:stCondLst>
                                            <p:cond delay="0"/>
                                          </p:stCondLst>
                                        </p:cTn>
                                        <p:tgtEl>
                                          <p:spTgt spid="7"/>
                                        </p:tgtEl>
                                        <p:attrNameLst>
                                          <p:attrName>style.visibility</p:attrName>
                                        </p:attrNameLst>
                                      </p:cBhvr>
                                      <p:to>
                                        <p:strVal val="visible"/>
                                      </p:to>
                                    </p:set>
                                    <p:animEffect transition="in" filter="strips(downLeft)">
                                      <p:cBhvr>
                                        <p:cTn id="34" dur="1000"/>
                                        <p:tgtEl>
                                          <p:spTgt spid="7"/>
                                        </p:tgtEl>
                                      </p:cBhvr>
                                    </p:animEffect>
                                  </p:childTnLst>
                                </p:cTn>
                              </p:par>
                              <p:par>
                                <p:cTn id="35" presetID="18" presetClass="entr" presetSubtype="12" fill="hold" grpId="0" nodeType="with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strips(downLeft)">
                                      <p:cBhvr>
                                        <p:cTn id="37" dur="1000"/>
                                        <p:tgtEl>
                                          <p:spTgt spid="8"/>
                                        </p:tgtEl>
                                      </p:cBhvr>
                                    </p:animEffect>
                                  </p:childTnLst>
                                </p:cTn>
                              </p:par>
                              <p:par>
                                <p:cTn id="38" presetID="18" presetClass="entr" presetSubtype="12" fill="hold" grpId="0" nodeType="withEffect">
                                  <p:stCondLst>
                                    <p:cond delay="0"/>
                                  </p:stCondLst>
                                  <p:childTnLst>
                                    <p:set>
                                      <p:cBhvr>
                                        <p:cTn id="39" dur="1" fill="hold">
                                          <p:stCondLst>
                                            <p:cond delay="0"/>
                                          </p:stCondLst>
                                        </p:cTn>
                                        <p:tgtEl>
                                          <p:spTgt spid="9"/>
                                        </p:tgtEl>
                                        <p:attrNameLst>
                                          <p:attrName>style.visibility</p:attrName>
                                        </p:attrNameLst>
                                      </p:cBhvr>
                                      <p:to>
                                        <p:strVal val="visible"/>
                                      </p:to>
                                    </p:set>
                                    <p:animEffect transition="in" filter="strips(downLeft)">
                                      <p:cBhvr>
                                        <p:cTn id="40" dur="1000"/>
                                        <p:tgtEl>
                                          <p:spTgt spid="9"/>
                                        </p:tgtEl>
                                      </p:cBhvr>
                                    </p:animEffect>
                                  </p:childTnLst>
                                </p:cTn>
                              </p:par>
                              <p:par>
                                <p:cTn id="41" presetID="18" presetClass="entr" presetSubtype="12" fill="hold" grpId="0" nodeType="withEffect">
                                  <p:stCondLst>
                                    <p:cond delay="0"/>
                                  </p:stCondLst>
                                  <p:childTnLst>
                                    <p:set>
                                      <p:cBhvr>
                                        <p:cTn id="42" dur="1" fill="hold">
                                          <p:stCondLst>
                                            <p:cond delay="0"/>
                                          </p:stCondLst>
                                        </p:cTn>
                                        <p:tgtEl>
                                          <p:spTgt spid="10"/>
                                        </p:tgtEl>
                                        <p:attrNameLst>
                                          <p:attrName>style.visibility</p:attrName>
                                        </p:attrNameLst>
                                      </p:cBhvr>
                                      <p:to>
                                        <p:strVal val="visible"/>
                                      </p:to>
                                    </p:set>
                                    <p:animEffect transition="in" filter="strips(downLeft)">
                                      <p:cBhvr>
                                        <p:cTn id="43" dur="1000"/>
                                        <p:tgtEl>
                                          <p:spTgt spid="10"/>
                                        </p:tgtEl>
                                      </p:cBhvr>
                                    </p:animEffect>
                                  </p:childTnLst>
                                </p:cTn>
                              </p:par>
                              <p:par>
                                <p:cTn id="44" presetID="18" presetClass="entr" presetSubtype="12" fill="hold" grpId="0" nodeType="withEffect">
                                  <p:stCondLst>
                                    <p:cond delay="0"/>
                                  </p:stCondLst>
                                  <p:childTnLst>
                                    <p:set>
                                      <p:cBhvr>
                                        <p:cTn id="45" dur="1" fill="hold">
                                          <p:stCondLst>
                                            <p:cond delay="0"/>
                                          </p:stCondLst>
                                        </p:cTn>
                                        <p:tgtEl>
                                          <p:spTgt spid="12"/>
                                        </p:tgtEl>
                                        <p:attrNameLst>
                                          <p:attrName>style.visibility</p:attrName>
                                        </p:attrNameLst>
                                      </p:cBhvr>
                                      <p:to>
                                        <p:strVal val="visible"/>
                                      </p:to>
                                    </p:set>
                                    <p:animEffect transition="in" filter="strips(downLeft)">
                                      <p:cBhvr>
                                        <p:cTn id="46"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7" grpId="0" animBg="1"/>
      <p:bldP spid="8" grpId="0" animBg="1"/>
      <p:bldP spid="9" grpId="0" animBg="1"/>
      <p:bldP spid="10" grpId="0" animBg="1"/>
      <p:bldP spid="11" grpId="0" animBg="1"/>
      <p:bldP spid="1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
          <p:cNvSpPr txBox="1">
            <a:spLocks noChangeArrowheads="1"/>
          </p:cNvSpPr>
          <p:nvPr/>
        </p:nvSpPr>
        <p:spPr bwMode="auto">
          <a:xfrm>
            <a:off x="684213" y="2565400"/>
            <a:ext cx="7848600" cy="34163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spcBef>
                <a:spcPct val="50000"/>
              </a:spcBef>
              <a:buClrTx/>
              <a:buFontTx/>
              <a:buNone/>
            </a:pPr>
            <a:r>
              <a:rPr lang="fa-IR" sz="5400" i="1" dirty="0">
                <a:solidFill>
                  <a:schemeClr val="accent2">
                    <a:lumMod val="75000"/>
                  </a:schemeClr>
                </a:solidFill>
                <a:latin typeface="Arial" panose="020B0604020202020204" pitchFamily="34" charset="0"/>
              </a:rPr>
              <a:t>بسط و تکامل مبانی </a:t>
            </a:r>
          </a:p>
          <a:p>
            <a:pPr algn="ctr">
              <a:spcBef>
                <a:spcPct val="50000"/>
              </a:spcBef>
              <a:buClrTx/>
              <a:buFontTx/>
              <a:buNone/>
            </a:pPr>
            <a:r>
              <a:rPr lang="fa-IR" sz="5400" i="1" dirty="0">
                <a:solidFill>
                  <a:schemeClr val="accent2">
                    <a:lumMod val="75000"/>
                  </a:schemeClr>
                </a:solidFill>
                <a:latin typeface="Arial" panose="020B0604020202020204" pitchFamily="34" charset="0"/>
              </a:rPr>
              <a:t>نظری وعملی </a:t>
            </a:r>
          </a:p>
          <a:p>
            <a:pPr algn="ctr">
              <a:spcBef>
                <a:spcPct val="50000"/>
              </a:spcBef>
              <a:buClrTx/>
              <a:buFontTx/>
              <a:buNone/>
            </a:pPr>
            <a:r>
              <a:rPr lang="fa-IR" sz="5400" i="1" dirty="0">
                <a:solidFill>
                  <a:schemeClr val="accent2">
                    <a:lumMod val="75000"/>
                  </a:schemeClr>
                </a:solidFill>
                <a:latin typeface="Arial" panose="020B0604020202020204" pitchFamily="34" charset="0"/>
              </a:rPr>
              <a:t> حسابداری و گزارشگری مالی</a:t>
            </a:r>
            <a:endParaRPr lang="en-US" sz="5400" i="1" dirty="0">
              <a:solidFill>
                <a:schemeClr val="accent2">
                  <a:lumMod val="75000"/>
                </a:schemeClr>
              </a:solidFill>
              <a:latin typeface="Arial" panose="020B0604020202020204" pitchFamily="34" charset="0"/>
            </a:endParaRPr>
          </a:p>
        </p:txBody>
      </p:sp>
      <p:sp>
        <p:nvSpPr>
          <p:cNvPr id="3" name="Text Box 8"/>
          <p:cNvSpPr txBox="1">
            <a:spLocks noChangeArrowheads="1"/>
          </p:cNvSpPr>
          <p:nvPr/>
        </p:nvSpPr>
        <p:spPr bwMode="auto">
          <a:xfrm>
            <a:off x="2843808" y="620713"/>
            <a:ext cx="4104456" cy="110799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algn="ctr">
              <a:spcBef>
                <a:spcPct val="50000"/>
              </a:spcBef>
              <a:buClrTx/>
              <a:buFontTx/>
              <a:buNone/>
            </a:pPr>
            <a:r>
              <a:rPr lang="fa-IR" sz="6600" dirty="0" smtClean="0">
                <a:solidFill>
                  <a:schemeClr val="tx2"/>
                </a:solidFill>
                <a:latin typeface="Palace Script MT Semi Bold" pitchFamily="2" charset="0"/>
                <a:cs typeface="B Kamran Outline" panose="00000400000000000000" pitchFamily="2" charset="-78"/>
              </a:rPr>
              <a:t>موضوع بحث</a:t>
            </a:r>
            <a:endParaRPr lang="en-US" sz="6600" dirty="0">
              <a:solidFill>
                <a:schemeClr val="tx2"/>
              </a:solidFill>
              <a:latin typeface="Palace Script MT Semi Bold" pitchFamily="2" charset="0"/>
              <a:cs typeface="B Kamran Outline" panose="00000400000000000000"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iterate type="lt">
                                    <p:tmPct val="5000"/>
                                  </p:iterate>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par>
                          <p:cTn id="11" fill="hold">
                            <p:stCondLst>
                              <p:cond delay="1350"/>
                            </p:stCondLst>
                            <p:childTnLst>
                              <p:par>
                                <p:cTn id="12" presetID="35" presetClass="entr" presetSubtype="0" fill="hold" nodeType="afterEffect">
                                  <p:stCondLst>
                                    <p:cond delay="0"/>
                                  </p:stCondLst>
                                  <p:childTnLst>
                                    <p:set>
                                      <p:cBhvr>
                                        <p:cTn id="13" dur="1" fill="hold">
                                          <p:stCondLst>
                                            <p:cond delay="0"/>
                                          </p:stCondLst>
                                        </p:cTn>
                                        <p:tgtEl>
                                          <p:spTgt spid="2">
                                            <p:txEl>
                                              <p:pRg st="0" end="0"/>
                                            </p:txEl>
                                          </p:spTgt>
                                        </p:tgtEl>
                                        <p:attrNameLst>
                                          <p:attrName>style.visibility</p:attrName>
                                        </p:attrNameLst>
                                      </p:cBhvr>
                                      <p:to>
                                        <p:strVal val="visible"/>
                                      </p:to>
                                    </p:set>
                                    <p:animEffect transition="in" filter="fade">
                                      <p:cBhvr>
                                        <p:cTn id="14" dur="1000"/>
                                        <p:tgtEl>
                                          <p:spTgt spid="2">
                                            <p:txEl>
                                              <p:pRg st="0" end="0"/>
                                            </p:txEl>
                                          </p:spTgt>
                                        </p:tgtEl>
                                      </p:cBhvr>
                                    </p:animEffect>
                                    <p:anim calcmode="lin" valueType="num">
                                      <p:cBhvr>
                                        <p:cTn id="15" dur="1000" fill="hold"/>
                                        <p:tgtEl>
                                          <p:spTgt spid="2">
                                            <p:txEl>
                                              <p:pRg st="0" end="0"/>
                                            </p:txEl>
                                          </p:spTgt>
                                        </p:tgtEl>
                                        <p:attrNameLst>
                                          <p:attrName>style.rotation</p:attrName>
                                        </p:attrNameLst>
                                      </p:cBhvr>
                                      <p:tavLst>
                                        <p:tav tm="0">
                                          <p:val>
                                            <p:fltVal val="720"/>
                                          </p:val>
                                        </p:tav>
                                        <p:tav tm="100000">
                                          <p:val>
                                            <p:fltVal val="0"/>
                                          </p:val>
                                        </p:tav>
                                      </p:tavLst>
                                    </p:anim>
                                    <p:anim calcmode="lin" valueType="num">
                                      <p:cBhvr>
                                        <p:cTn id="16"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17" dur="1000" fill="hold"/>
                                        <p:tgtEl>
                                          <p:spTgt spid="2">
                                            <p:txEl>
                                              <p:pRg st="0" end="0"/>
                                            </p:txEl>
                                          </p:spTgt>
                                        </p:tgtEl>
                                        <p:attrNameLst>
                                          <p:attrName>ppt_w</p:attrName>
                                        </p:attrNameLst>
                                      </p:cBhvr>
                                      <p:tavLst>
                                        <p:tav tm="0">
                                          <p:val>
                                            <p:fltVal val="0"/>
                                          </p:val>
                                        </p:tav>
                                        <p:tav tm="100000">
                                          <p:val>
                                            <p:strVal val="#ppt_w"/>
                                          </p:val>
                                        </p:tav>
                                      </p:tavLst>
                                    </p:anim>
                                  </p:childTnLst>
                                </p:cTn>
                              </p:par>
                              <p:par>
                                <p:cTn id="18" presetID="35" presetClass="entr" presetSubtype="0" fill="hold" nodeType="withEffect">
                                  <p:stCondLst>
                                    <p:cond delay="0"/>
                                  </p:stCondLst>
                                  <p:childTnLst>
                                    <p:set>
                                      <p:cBhvr>
                                        <p:cTn id="19" dur="1" fill="hold">
                                          <p:stCondLst>
                                            <p:cond delay="0"/>
                                          </p:stCondLst>
                                        </p:cTn>
                                        <p:tgtEl>
                                          <p:spTgt spid="2">
                                            <p:txEl>
                                              <p:pRg st="1" end="1"/>
                                            </p:txEl>
                                          </p:spTgt>
                                        </p:tgtEl>
                                        <p:attrNameLst>
                                          <p:attrName>style.visibility</p:attrName>
                                        </p:attrNameLst>
                                      </p:cBhvr>
                                      <p:to>
                                        <p:strVal val="visible"/>
                                      </p:to>
                                    </p:set>
                                    <p:animEffect transition="in" filter="fade">
                                      <p:cBhvr>
                                        <p:cTn id="20" dur="1000"/>
                                        <p:tgtEl>
                                          <p:spTgt spid="2">
                                            <p:txEl>
                                              <p:pRg st="1" end="1"/>
                                            </p:txEl>
                                          </p:spTgt>
                                        </p:tgtEl>
                                      </p:cBhvr>
                                    </p:animEffect>
                                    <p:anim calcmode="lin" valueType="num">
                                      <p:cBhvr>
                                        <p:cTn id="21" dur="1000" fill="hold"/>
                                        <p:tgtEl>
                                          <p:spTgt spid="2">
                                            <p:txEl>
                                              <p:pRg st="1" end="1"/>
                                            </p:txEl>
                                          </p:spTgt>
                                        </p:tgtEl>
                                        <p:attrNameLst>
                                          <p:attrName>style.rotation</p:attrName>
                                        </p:attrNameLst>
                                      </p:cBhvr>
                                      <p:tavLst>
                                        <p:tav tm="0">
                                          <p:val>
                                            <p:fltVal val="720"/>
                                          </p:val>
                                        </p:tav>
                                        <p:tav tm="100000">
                                          <p:val>
                                            <p:fltVal val="0"/>
                                          </p:val>
                                        </p:tav>
                                      </p:tavLst>
                                    </p:anim>
                                    <p:anim calcmode="lin" valueType="num">
                                      <p:cBhvr>
                                        <p:cTn id="22" dur="1000" fill="hold"/>
                                        <p:tgtEl>
                                          <p:spTgt spid="2">
                                            <p:txEl>
                                              <p:pRg st="1" end="1"/>
                                            </p:txEl>
                                          </p:spTgt>
                                        </p:tgtEl>
                                        <p:attrNameLst>
                                          <p:attrName>ppt_h</p:attrName>
                                        </p:attrNameLst>
                                      </p:cBhvr>
                                      <p:tavLst>
                                        <p:tav tm="0">
                                          <p:val>
                                            <p:fltVal val="0"/>
                                          </p:val>
                                        </p:tav>
                                        <p:tav tm="100000">
                                          <p:val>
                                            <p:strVal val="#ppt_h"/>
                                          </p:val>
                                        </p:tav>
                                      </p:tavLst>
                                    </p:anim>
                                    <p:anim calcmode="lin" valueType="num">
                                      <p:cBhvr>
                                        <p:cTn id="23" dur="1000" fill="hold"/>
                                        <p:tgtEl>
                                          <p:spTgt spid="2">
                                            <p:txEl>
                                              <p:pRg st="1" end="1"/>
                                            </p:txEl>
                                          </p:spTgt>
                                        </p:tgtEl>
                                        <p:attrNameLst>
                                          <p:attrName>ppt_w</p:attrName>
                                        </p:attrNameLst>
                                      </p:cBhvr>
                                      <p:tavLst>
                                        <p:tav tm="0">
                                          <p:val>
                                            <p:fltVal val="0"/>
                                          </p:val>
                                        </p:tav>
                                        <p:tav tm="100000">
                                          <p:val>
                                            <p:strVal val="#ppt_w"/>
                                          </p:val>
                                        </p:tav>
                                      </p:tavLst>
                                    </p:anim>
                                  </p:childTnLst>
                                </p:cTn>
                              </p:par>
                              <p:par>
                                <p:cTn id="24" presetID="35" presetClass="entr" presetSubtype="0" fill="hold" nodeType="withEffect">
                                  <p:stCondLst>
                                    <p:cond delay="0"/>
                                  </p:stCondLst>
                                  <p:childTnLst>
                                    <p:set>
                                      <p:cBhvr>
                                        <p:cTn id="25" dur="1" fill="hold">
                                          <p:stCondLst>
                                            <p:cond delay="0"/>
                                          </p:stCondLst>
                                        </p:cTn>
                                        <p:tgtEl>
                                          <p:spTgt spid="2">
                                            <p:txEl>
                                              <p:pRg st="2" end="2"/>
                                            </p:txEl>
                                          </p:spTgt>
                                        </p:tgtEl>
                                        <p:attrNameLst>
                                          <p:attrName>style.visibility</p:attrName>
                                        </p:attrNameLst>
                                      </p:cBhvr>
                                      <p:to>
                                        <p:strVal val="visible"/>
                                      </p:to>
                                    </p:set>
                                    <p:animEffect transition="in" filter="fade">
                                      <p:cBhvr>
                                        <p:cTn id="26" dur="1000"/>
                                        <p:tgtEl>
                                          <p:spTgt spid="2">
                                            <p:txEl>
                                              <p:pRg st="2" end="2"/>
                                            </p:txEl>
                                          </p:spTgt>
                                        </p:tgtEl>
                                      </p:cBhvr>
                                    </p:animEffect>
                                    <p:anim calcmode="lin" valueType="num">
                                      <p:cBhvr>
                                        <p:cTn id="27" dur="1000" fill="hold"/>
                                        <p:tgtEl>
                                          <p:spTgt spid="2">
                                            <p:txEl>
                                              <p:pRg st="2" end="2"/>
                                            </p:txEl>
                                          </p:spTgt>
                                        </p:tgtEl>
                                        <p:attrNameLst>
                                          <p:attrName>style.rotation</p:attrName>
                                        </p:attrNameLst>
                                      </p:cBhvr>
                                      <p:tavLst>
                                        <p:tav tm="0">
                                          <p:val>
                                            <p:fltVal val="720"/>
                                          </p:val>
                                        </p:tav>
                                        <p:tav tm="100000">
                                          <p:val>
                                            <p:fltVal val="0"/>
                                          </p:val>
                                        </p:tav>
                                      </p:tavLst>
                                    </p:anim>
                                    <p:anim calcmode="lin" valueType="num">
                                      <p:cBhvr>
                                        <p:cTn id="28" dur="1000" fill="hold"/>
                                        <p:tgtEl>
                                          <p:spTgt spid="2">
                                            <p:txEl>
                                              <p:pRg st="2" end="2"/>
                                            </p:txEl>
                                          </p:spTgt>
                                        </p:tgtEl>
                                        <p:attrNameLst>
                                          <p:attrName>ppt_h</p:attrName>
                                        </p:attrNameLst>
                                      </p:cBhvr>
                                      <p:tavLst>
                                        <p:tav tm="0">
                                          <p:val>
                                            <p:fltVal val="0"/>
                                          </p:val>
                                        </p:tav>
                                        <p:tav tm="100000">
                                          <p:val>
                                            <p:strVal val="#ppt_h"/>
                                          </p:val>
                                        </p:tav>
                                      </p:tavLst>
                                    </p:anim>
                                    <p:anim calcmode="lin" valueType="num">
                                      <p:cBhvr>
                                        <p:cTn id="29" dur="1000" fill="hold"/>
                                        <p:tgtEl>
                                          <p:spTgt spid="2">
                                            <p:txEl>
                                              <p:pRg st="2" end="2"/>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1"/>
          <p:cNvSpPr txBox="1">
            <a:spLocks noChangeArrowheads="1"/>
          </p:cNvSpPr>
          <p:nvPr/>
        </p:nvSpPr>
        <p:spPr bwMode="auto">
          <a:xfrm>
            <a:off x="323850" y="1916113"/>
            <a:ext cx="8423275" cy="10156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r">
              <a:spcBef>
                <a:spcPct val="50000"/>
              </a:spcBef>
              <a:buClrTx/>
              <a:buFontTx/>
              <a:buNone/>
            </a:pPr>
            <a:r>
              <a:rPr lang="fa-IR" sz="2800" dirty="0">
                <a:solidFill>
                  <a:schemeClr val="tx2">
                    <a:lumMod val="75000"/>
                  </a:schemeClr>
                </a:solidFill>
                <a:latin typeface="Arial" panose="020B0604020202020204" pitchFamily="34" charset="0"/>
              </a:rPr>
              <a:t>علی رغم وجود تعاریف متفاوتی که از حسابداری شده است ، یکی ازتعاریف معتبر و نسبتا جدید در این رابطه بشرح زیر می </a:t>
            </a:r>
            <a:r>
              <a:rPr lang="fa-IR" sz="2800" dirty="0" smtClean="0">
                <a:solidFill>
                  <a:schemeClr val="tx2">
                    <a:lumMod val="75000"/>
                  </a:schemeClr>
                </a:solidFill>
                <a:latin typeface="Arial" panose="020B0604020202020204" pitchFamily="34" charset="0"/>
              </a:rPr>
              <a:t>باشد: </a:t>
            </a:r>
            <a:r>
              <a:rPr lang="fa-IR" sz="2400" dirty="0">
                <a:solidFill>
                  <a:srgbClr val="FFFF00"/>
                </a:solidFill>
                <a:latin typeface="Arial" panose="020B0604020202020204" pitchFamily="34" charset="0"/>
              </a:rPr>
              <a:t>:</a:t>
            </a:r>
            <a:r>
              <a:rPr lang="fa-IR" sz="3200" dirty="0">
                <a:latin typeface="Arial" panose="020B0604020202020204" pitchFamily="34" charset="0"/>
              </a:rPr>
              <a:t>  </a:t>
            </a:r>
            <a:endParaRPr lang="en-US" sz="2400" b="0" dirty="0">
              <a:solidFill>
                <a:srgbClr val="FFFF00"/>
              </a:solidFill>
              <a:latin typeface="Arial" panose="020B0604020202020204" pitchFamily="34" charset="0"/>
            </a:endParaRPr>
          </a:p>
        </p:txBody>
      </p:sp>
      <p:sp>
        <p:nvSpPr>
          <p:cNvPr id="3" name="AutoShape 17"/>
          <p:cNvSpPr>
            <a:spLocks noChangeArrowheads="1"/>
          </p:cNvSpPr>
          <p:nvPr/>
        </p:nvSpPr>
        <p:spPr bwMode="auto">
          <a:xfrm>
            <a:off x="395288" y="1557338"/>
            <a:ext cx="8569325" cy="2305050"/>
          </a:xfrm>
          <a:prstGeom prst="flowChartAlternateProcess">
            <a:avLst/>
          </a:prstGeom>
          <a:noFill/>
          <a:ln w="38100" algn="ctr">
            <a:solidFill>
              <a:srgbClr val="FFFF0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dirty="0">
              <a:solidFill>
                <a:schemeClr val="tx2">
                  <a:lumMod val="60000"/>
                  <a:lumOff val="40000"/>
                </a:schemeClr>
              </a:solidFill>
            </a:endParaRPr>
          </a:p>
        </p:txBody>
      </p:sp>
      <p:sp>
        <p:nvSpPr>
          <p:cNvPr id="4" name="Text Box 26"/>
          <p:cNvSpPr txBox="1">
            <a:spLocks noChangeArrowheads="1"/>
          </p:cNvSpPr>
          <p:nvPr/>
        </p:nvSpPr>
        <p:spPr bwMode="auto">
          <a:xfrm>
            <a:off x="5076825" y="620713"/>
            <a:ext cx="3311525" cy="6413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marL="457200" indent="-457200" algn="l" rtl="0">
              <a:defRPr>
                <a:solidFill>
                  <a:schemeClr val="tx1"/>
                </a:solidFill>
                <a:latin typeface="Arial" panose="020B0604020202020204" pitchFamily="34" charset="0"/>
                <a:cs typeface="Arial" panose="020B0604020202020204" pitchFamily="34" charset="0"/>
              </a:defRPr>
            </a:lvl1pPr>
            <a:lvl2pPr algn="l" rtl="0">
              <a:defRPr>
                <a:solidFill>
                  <a:schemeClr val="tx1"/>
                </a:solidFill>
                <a:latin typeface="Arial" panose="020B0604020202020204" pitchFamily="34" charset="0"/>
                <a:cs typeface="Arial" panose="020B0604020202020204" pitchFamily="34" charset="0"/>
              </a:defRPr>
            </a:lvl2pPr>
            <a:lvl3pPr algn="l" rtl="0">
              <a:defRPr>
                <a:solidFill>
                  <a:schemeClr val="tx1"/>
                </a:solidFill>
                <a:latin typeface="Arial" panose="020B0604020202020204" pitchFamily="34" charset="0"/>
                <a:cs typeface="Arial" panose="020B0604020202020204" pitchFamily="34" charset="0"/>
              </a:defRPr>
            </a:lvl3pPr>
            <a:lvl4pPr algn="l" rtl="0">
              <a:defRPr>
                <a:solidFill>
                  <a:schemeClr val="tx1"/>
                </a:solidFill>
                <a:latin typeface="Arial" panose="020B0604020202020204" pitchFamily="34" charset="0"/>
                <a:cs typeface="Arial" panose="020B0604020202020204" pitchFamily="34" charset="0"/>
              </a:defRPr>
            </a:lvl4pPr>
            <a:lvl5pPr algn="l" rtl="0">
              <a:defRPr>
                <a:solidFill>
                  <a:schemeClr val="tx1"/>
                </a:solidFill>
                <a:latin typeface="Arial" panose="020B0604020202020204" pitchFamily="34" charset="0"/>
                <a:cs typeface="Arial" panose="020B0604020202020204" pitchFamily="34" charset="0"/>
              </a:defRPr>
            </a:lvl5pPr>
            <a:lvl6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a:spcBef>
                <a:spcPct val="50000"/>
              </a:spcBef>
              <a:buFontTx/>
              <a:buNone/>
            </a:pPr>
            <a:r>
              <a:rPr lang="fa-IR" dirty="0">
                <a:latin typeface="Monotype Corsiva" panose="03010101010201010101" pitchFamily="66" charset="0"/>
              </a:rPr>
              <a:t> </a:t>
            </a:r>
            <a:r>
              <a:rPr lang="fa-IR" sz="3600" dirty="0">
                <a:solidFill>
                  <a:srgbClr val="FF0000"/>
                </a:solidFill>
                <a:latin typeface="Monotype Corsiva" panose="03010101010201010101" pitchFamily="66" charset="0"/>
              </a:rPr>
              <a:t>تعریف حسابداری</a:t>
            </a:r>
            <a:endParaRPr lang="en-US" sz="3600" dirty="0">
              <a:solidFill>
                <a:srgbClr val="FF0000"/>
              </a:solidFill>
              <a:latin typeface="Monotype Corsiva" panose="03010101010201010101" pitchFamily="66" charset="0"/>
            </a:endParaRPr>
          </a:p>
        </p:txBody>
      </p:sp>
      <p:sp>
        <p:nvSpPr>
          <p:cNvPr id="5" name="Text Box 4"/>
          <p:cNvSpPr txBox="1">
            <a:spLocks noChangeArrowheads="1"/>
          </p:cNvSpPr>
          <p:nvPr/>
        </p:nvSpPr>
        <p:spPr bwMode="auto">
          <a:xfrm>
            <a:off x="395288" y="4292600"/>
            <a:ext cx="8532812" cy="830997"/>
          </a:xfrm>
          <a:prstGeom prst="rect">
            <a:avLst/>
          </a:prstGeom>
          <a:solidFill>
            <a:srgbClr val="3333FF"/>
          </a:solidFill>
          <a:ln w="9525">
            <a:solidFill>
              <a:srgbClr val="00330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r" rtl="0">
              <a:buClrTx/>
              <a:buFontTx/>
              <a:buNone/>
            </a:pPr>
            <a:r>
              <a:rPr lang="fa-IR" sz="2400" dirty="0">
                <a:solidFill>
                  <a:srgbClr val="FFFF00"/>
                </a:solidFill>
                <a:latin typeface="Arial" panose="020B0604020202020204" pitchFamily="34" charset="0"/>
              </a:rPr>
              <a:t>« حسابـداری یک سیستـم اطلاعـاتی اسـت که اطلاعات مـالی مـربـوط به واحـدهای اقتصـادی را انـدازه گیـری ، پـردازش و گزارشگری می نماید »</a:t>
            </a:r>
            <a:endParaRPr lang="en-US" sz="2400" dirty="0">
              <a:solidFill>
                <a:srgbClr val="FFFF00"/>
              </a:solidFill>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500" fill="hold"/>
                                        <p:tgtEl>
                                          <p:spTgt spid="3"/>
                                        </p:tgtEl>
                                        <p:attrNameLst>
                                          <p:attrName>ppt_w</p:attrName>
                                        </p:attrNameLst>
                                      </p:cBhvr>
                                      <p:tavLst>
                                        <p:tav tm="0">
                                          <p:val>
                                            <p:fltVal val="0"/>
                                          </p:val>
                                        </p:tav>
                                        <p:tav tm="100000">
                                          <p:val>
                                            <p:strVal val="#ppt_w"/>
                                          </p:val>
                                        </p:tav>
                                      </p:tavLst>
                                    </p:anim>
                                    <p:anim calcmode="lin" valueType="num">
                                      <p:cBhvr>
                                        <p:cTn id="13" dur="500" fill="hold"/>
                                        <p:tgtEl>
                                          <p:spTgt spid="3"/>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49" presetClass="entr" presetSubtype="0" decel="100000" fill="hold" nodeType="afterEffect">
                                  <p:stCondLst>
                                    <p:cond delay="0"/>
                                  </p:stCondLst>
                                  <p:childTnLst>
                                    <p:set>
                                      <p:cBhvr>
                                        <p:cTn id="16" dur="1" fill="hold">
                                          <p:stCondLst>
                                            <p:cond delay="0"/>
                                          </p:stCondLst>
                                        </p:cTn>
                                        <p:tgtEl>
                                          <p:spTgt spid="2">
                                            <p:txEl>
                                              <p:pRg st="0" end="0"/>
                                            </p:txEl>
                                          </p:spTgt>
                                        </p:tgtEl>
                                        <p:attrNameLst>
                                          <p:attrName>style.visibility</p:attrName>
                                        </p:attrNameLst>
                                      </p:cBhvr>
                                      <p:to>
                                        <p:strVal val="visible"/>
                                      </p:to>
                                    </p:set>
                                    <p:anim calcmode="lin" valueType="num">
                                      <p:cBhvr>
                                        <p:cTn id="1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18" dur="500" fill="hold"/>
                                        <p:tgtEl>
                                          <p:spTgt spid="2">
                                            <p:txEl>
                                              <p:pRg st="0" end="0"/>
                                            </p:txEl>
                                          </p:spTgt>
                                        </p:tgtEl>
                                        <p:attrNameLst>
                                          <p:attrName>ppt_h</p:attrName>
                                        </p:attrNameLst>
                                      </p:cBhvr>
                                      <p:tavLst>
                                        <p:tav tm="0">
                                          <p:val>
                                            <p:fltVal val="0"/>
                                          </p:val>
                                        </p:tav>
                                        <p:tav tm="100000">
                                          <p:val>
                                            <p:strVal val="#ppt_h"/>
                                          </p:val>
                                        </p:tav>
                                      </p:tavLst>
                                    </p:anim>
                                    <p:anim calcmode="lin" valueType="num">
                                      <p:cBhvr>
                                        <p:cTn id="19" dur="500" fill="hold"/>
                                        <p:tgtEl>
                                          <p:spTgt spid="2">
                                            <p:txEl>
                                              <p:pRg st="0" end="0"/>
                                            </p:txEl>
                                          </p:spTgt>
                                        </p:tgtEl>
                                        <p:attrNameLst>
                                          <p:attrName>style.rotation</p:attrName>
                                        </p:attrNameLst>
                                      </p:cBhvr>
                                      <p:tavLst>
                                        <p:tav tm="0">
                                          <p:val>
                                            <p:fltVal val="360"/>
                                          </p:val>
                                        </p:tav>
                                        <p:tav tm="100000">
                                          <p:val>
                                            <p:fltVal val="0"/>
                                          </p:val>
                                        </p:tav>
                                      </p:tavLst>
                                    </p:anim>
                                    <p:animEffect transition="in" filter="fade">
                                      <p:cBhvr>
                                        <p:cTn id="20" dur="500"/>
                                        <p:tgtEl>
                                          <p:spTgt spid="2">
                                            <p:txEl>
                                              <p:pRg st="0" end="0"/>
                                            </p:txEl>
                                          </p:spTgt>
                                        </p:tgtEl>
                                      </p:cBhvr>
                                    </p:animEffect>
                                  </p:childTnLst>
                                </p:cTn>
                              </p:par>
                            </p:childTnLst>
                          </p:cTn>
                        </p:par>
                        <p:par>
                          <p:cTn id="21" fill="hold">
                            <p:stCondLst>
                              <p:cond delay="1500"/>
                            </p:stCondLst>
                            <p:childTnLst>
                              <p:par>
                                <p:cTn id="22" presetID="23" presetClass="entr" presetSubtype="16" fill="hold" grpId="0" nodeType="afterEffect">
                                  <p:stCondLst>
                                    <p:cond delay="0"/>
                                  </p:stCondLst>
                                  <p:childTnLst>
                                    <p:set>
                                      <p:cBhvr>
                                        <p:cTn id="23" dur="1" fill="hold">
                                          <p:stCondLst>
                                            <p:cond delay="0"/>
                                          </p:stCondLst>
                                        </p:cTn>
                                        <p:tgtEl>
                                          <p:spTgt spid="5"/>
                                        </p:tgtEl>
                                        <p:attrNameLst>
                                          <p:attrName>style.visibility</p:attrName>
                                        </p:attrNameLst>
                                      </p:cBhvr>
                                      <p:to>
                                        <p:strVal val="visible"/>
                                      </p:to>
                                    </p:set>
                                    <p:anim calcmode="lin" valueType="num">
                                      <p:cBhvr>
                                        <p:cTn id="24" dur="500" fill="hold"/>
                                        <p:tgtEl>
                                          <p:spTgt spid="5"/>
                                        </p:tgtEl>
                                        <p:attrNameLst>
                                          <p:attrName>ppt_w</p:attrName>
                                        </p:attrNameLst>
                                      </p:cBhvr>
                                      <p:tavLst>
                                        <p:tav tm="0">
                                          <p:val>
                                            <p:fltVal val="0"/>
                                          </p:val>
                                        </p:tav>
                                        <p:tav tm="100000">
                                          <p:val>
                                            <p:strVal val="#ppt_w"/>
                                          </p:val>
                                        </p:tav>
                                      </p:tavLst>
                                    </p:anim>
                                    <p:anim calcmode="lin" valueType="num">
                                      <p:cBhvr>
                                        <p:cTn id="25" dur="500" fill="hold"/>
                                        <p:tgtEl>
                                          <p:spTgt spid="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8"/>
          <p:cNvSpPr txBox="1">
            <a:spLocks noChangeArrowheads="1"/>
          </p:cNvSpPr>
          <p:nvPr/>
        </p:nvSpPr>
        <p:spPr bwMode="auto">
          <a:xfrm>
            <a:off x="827088" y="476250"/>
            <a:ext cx="8066087" cy="13731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r">
              <a:spcBef>
                <a:spcPct val="50000"/>
              </a:spcBef>
              <a:buClrTx/>
              <a:buFont typeface="Wingdings" panose="05000000000000000000" pitchFamily="2" charset="2"/>
              <a:buChar char="{"/>
            </a:pPr>
            <a:r>
              <a:rPr lang="fa-IR" sz="2800" dirty="0">
                <a:solidFill>
                  <a:srgbClr val="FFFF00"/>
                </a:solidFill>
                <a:latin typeface="Arial" panose="020B0604020202020204" pitchFamily="34" charset="0"/>
              </a:rPr>
              <a:t> </a:t>
            </a:r>
            <a:r>
              <a:rPr lang="fa-IR" sz="2800" dirty="0">
                <a:solidFill>
                  <a:schemeClr val="bg2">
                    <a:lumMod val="50000"/>
                  </a:schemeClr>
                </a:solidFill>
                <a:latin typeface="Times New Roman" panose="02020603050405020304" pitchFamily="18" charset="0"/>
                <a:cs typeface="Times New Roman" panose="02020603050405020304" pitchFamily="18" charset="0"/>
              </a:rPr>
              <a:t>حسابداری  فعالیتهای  تجاری را بواسطه ثبت  داده ها اندازه گیری و پس از پردازش ، اطلاعات (ستاده) جهت استفاده  تصمیم گیران مالی گزارش می گردد </a:t>
            </a:r>
            <a:r>
              <a:rPr lang="fa-IR" sz="2800" dirty="0">
                <a:solidFill>
                  <a:srgbClr val="FFFF00"/>
                </a:solidFill>
                <a:latin typeface="Times New Roman" panose="02020603050405020304" pitchFamily="18" charset="0"/>
                <a:cs typeface="Times New Roman" panose="02020603050405020304" pitchFamily="18" charset="0"/>
              </a:rPr>
              <a:t>:</a:t>
            </a:r>
            <a:endParaRPr lang="en-US" sz="2800" dirty="0">
              <a:solidFill>
                <a:srgbClr val="FFFF00"/>
              </a:solidFill>
              <a:latin typeface="Times New Roman" panose="02020603050405020304" pitchFamily="18" charset="0"/>
              <a:cs typeface="Times New Roman" panose="02020603050405020304" pitchFamily="18" charset="0"/>
            </a:endParaRPr>
          </a:p>
        </p:txBody>
      </p:sp>
      <p:sp>
        <p:nvSpPr>
          <p:cNvPr id="3" name="Rectangle 9"/>
          <p:cNvSpPr>
            <a:spLocks noChangeArrowheads="1"/>
          </p:cNvSpPr>
          <p:nvPr/>
        </p:nvSpPr>
        <p:spPr bwMode="auto">
          <a:xfrm>
            <a:off x="6660232" y="2204864"/>
            <a:ext cx="2087563" cy="792162"/>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rtl="0">
              <a:buClrTx/>
              <a:buFontTx/>
              <a:buNone/>
            </a:pPr>
            <a:r>
              <a:rPr lang="fa-IR" sz="2400" dirty="0">
                <a:latin typeface="Arial" panose="020B0604020202020204" pitchFamily="34" charset="0"/>
              </a:rPr>
              <a:t>تصمیم گیرندگان</a:t>
            </a:r>
            <a:endParaRPr lang="en-US" sz="2400" dirty="0">
              <a:latin typeface="Arial" panose="020B0604020202020204" pitchFamily="34" charset="0"/>
            </a:endParaRPr>
          </a:p>
        </p:txBody>
      </p:sp>
      <p:sp>
        <p:nvSpPr>
          <p:cNvPr id="4" name="Text Box 10"/>
          <p:cNvSpPr txBox="1">
            <a:spLocks noChangeArrowheads="1"/>
          </p:cNvSpPr>
          <p:nvPr/>
        </p:nvSpPr>
        <p:spPr bwMode="auto">
          <a:xfrm>
            <a:off x="323850" y="1628775"/>
            <a:ext cx="1657350" cy="4973638"/>
          </a:xfrm>
          <a:prstGeom prst="rect">
            <a:avLst/>
          </a:prstGeom>
          <a:solidFill>
            <a:srgbClr val="00FF00"/>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spcBef>
                <a:spcPct val="50000"/>
              </a:spcBef>
              <a:buClrTx/>
              <a:buFontTx/>
              <a:buNone/>
            </a:pPr>
            <a:r>
              <a:rPr lang="fa-IR" sz="2800" dirty="0">
                <a:latin typeface="Arial" panose="020B0604020202020204" pitchFamily="34" charset="0"/>
              </a:rPr>
              <a:t>فعالیت های</a:t>
            </a:r>
            <a:r>
              <a:rPr lang="fa-IR" sz="2800" b="0" dirty="0">
                <a:latin typeface="Arial" panose="020B0604020202020204" pitchFamily="34" charset="0"/>
              </a:rPr>
              <a:t> </a:t>
            </a:r>
          </a:p>
          <a:p>
            <a:pPr>
              <a:spcBef>
                <a:spcPct val="50000"/>
              </a:spcBef>
              <a:buClrTx/>
              <a:buFontTx/>
              <a:buNone/>
            </a:pPr>
            <a:endParaRPr lang="fa-IR" sz="2800" b="0" dirty="0">
              <a:latin typeface="Arial" panose="020B0604020202020204" pitchFamily="34" charset="0"/>
            </a:endParaRPr>
          </a:p>
          <a:p>
            <a:pPr algn="ctr">
              <a:spcBef>
                <a:spcPct val="50000"/>
              </a:spcBef>
              <a:buClrTx/>
              <a:buFontTx/>
              <a:buNone/>
            </a:pPr>
            <a:r>
              <a:rPr lang="fa-IR" sz="2800" dirty="0">
                <a:latin typeface="Arial" panose="020B0604020202020204" pitchFamily="34" charset="0"/>
              </a:rPr>
              <a:t>تجاری</a:t>
            </a:r>
          </a:p>
          <a:p>
            <a:pPr>
              <a:spcBef>
                <a:spcPct val="50000"/>
              </a:spcBef>
              <a:buClrTx/>
              <a:buFontTx/>
              <a:buNone/>
            </a:pPr>
            <a:endParaRPr lang="fa-IR" sz="2800" dirty="0">
              <a:latin typeface="Arial" panose="020B0604020202020204" pitchFamily="34" charset="0"/>
            </a:endParaRPr>
          </a:p>
          <a:p>
            <a:pPr>
              <a:spcBef>
                <a:spcPct val="50000"/>
              </a:spcBef>
              <a:buClrTx/>
              <a:buFontTx/>
              <a:buNone/>
            </a:pPr>
            <a:endParaRPr lang="fa-IR" sz="1800" b="0" dirty="0">
              <a:latin typeface="Arial" panose="020B0604020202020204" pitchFamily="34" charset="0"/>
            </a:endParaRPr>
          </a:p>
          <a:p>
            <a:pPr>
              <a:spcBef>
                <a:spcPct val="50000"/>
              </a:spcBef>
              <a:buClrTx/>
              <a:buFontTx/>
              <a:buNone/>
            </a:pPr>
            <a:endParaRPr lang="fa-IR" sz="1800" b="0" dirty="0">
              <a:latin typeface="Arial" panose="020B0604020202020204" pitchFamily="34" charset="0"/>
            </a:endParaRPr>
          </a:p>
          <a:p>
            <a:pPr>
              <a:spcBef>
                <a:spcPct val="50000"/>
              </a:spcBef>
              <a:buClrTx/>
              <a:buFontTx/>
              <a:buNone/>
            </a:pPr>
            <a:r>
              <a:rPr lang="fa-IR" sz="1800" b="0" dirty="0">
                <a:latin typeface="Arial" panose="020B0604020202020204" pitchFamily="34" charset="0"/>
              </a:rPr>
              <a:t> </a:t>
            </a:r>
            <a:endParaRPr lang="fa-IR" sz="2800" dirty="0">
              <a:latin typeface="Arial" panose="020B0604020202020204" pitchFamily="34" charset="0"/>
            </a:endParaRPr>
          </a:p>
          <a:p>
            <a:pPr algn="ctr">
              <a:spcBef>
                <a:spcPct val="50000"/>
              </a:spcBef>
              <a:buClrTx/>
              <a:buFontTx/>
              <a:buNone/>
            </a:pPr>
            <a:r>
              <a:rPr lang="fa-IR" sz="2800" dirty="0">
                <a:latin typeface="Arial" panose="020B0604020202020204" pitchFamily="34" charset="0"/>
              </a:rPr>
              <a:t> داده ها</a:t>
            </a:r>
          </a:p>
          <a:p>
            <a:pPr algn="ctr">
              <a:spcBef>
                <a:spcPct val="50000"/>
              </a:spcBef>
              <a:buClrTx/>
              <a:buFontTx/>
              <a:buNone/>
            </a:pPr>
            <a:endParaRPr lang="en-US" sz="2800" dirty="0">
              <a:latin typeface="Arial" panose="020B0604020202020204" pitchFamily="34" charset="0"/>
            </a:endParaRPr>
          </a:p>
        </p:txBody>
      </p:sp>
      <p:sp>
        <p:nvSpPr>
          <p:cNvPr id="5" name="Rectangle 11"/>
          <p:cNvSpPr>
            <a:spLocks noChangeArrowheads="1"/>
          </p:cNvSpPr>
          <p:nvPr/>
        </p:nvSpPr>
        <p:spPr bwMode="auto">
          <a:xfrm>
            <a:off x="2627313" y="4076700"/>
            <a:ext cx="6048375" cy="2520950"/>
          </a:xfrm>
          <a:prstGeom prst="rect">
            <a:avLst/>
          </a:prstGeom>
          <a:solidFill>
            <a:srgbClr val="FF9900"/>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rtl="0">
              <a:buClrTx/>
              <a:buFontTx/>
              <a:buNone/>
            </a:pPr>
            <a:r>
              <a:rPr lang="fa-IR" sz="2800">
                <a:solidFill>
                  <a:schemeClr val="bg1"/>
                </a:solidFill>
                <a:latin typeface="Arial" panose="020B0604020202020204" pitchFamily="34" charset="0"/>
              </a:rPr>
              <a:t>حسابداری</a:t>
            </a:r>
          </a:p>
          <a:p>
            <a:pPr algn="ctr" rtl="0">
              <a:buClrTx/>
              <a:buFontTx/>
              <a:buNone/>
            </a:pPr>
            <a:endParaRPr lang="fa-IR" sz="2400">
              <a:latin typeface="Arial" panose="020B0604020202020204" pitchFamily="34" charset="0"/>
            </a:endParaRPr>
          </a:p>
          <a:p>
            <a:pPr algn="ctr" rtl="0">
              <a:buClrTx/>
              <a:buFontTx/>
              <a:buNone/>
            </a:pPr>
            <a:endParaRPr lang="fa-IR" sz="1800" b="0">
              <a:latin typeface="Arial" panose="020B0604020202020204" pitchFamily="34" charset="0"/>
            </a:endParaRPr>
          </a:p>
          <a:p>
            <a:pPr algn="ctr" rtl="0">
              <a:buClrTx/>
              <a:buFontTx/>
              <a:buNone/>
            </a:pPr>
            <a:endParaRPr lang="fa-IR" sz="1800" b="0">
              <a:latin typeface="Arial" panose="020B0604020202020204" pitchFamily="34" charset="0"/>
            </a:endParaRPr>
          </a:p>
          <a:p>
            <a:pPr algn="ctr" rtl="0">
              <a:buClrTx/>
              <a:buFontTx/>
              <a:buNone/>
            </a:pPr>
            <a:endParaRPr lang="fa-IR" sz="1800" b="0">
              <a:latin typeface="Arial" panose="020B0604020202020204" pitchFamily="34" charset="0"/>
            </a:endParaRPr>
          </a:p>
          <a:p>
            <a:pPr algn="ctr" rtl="0">
              <a:buClrTx/>
              <a:buFontTx/>
              <a:buNone/>
            </a:pPr>
            <a:endParaRPr lang="fa-IR" sz="1800" b="0">
              <a:latin typeface="Arial" panose="020B0604020202020204" pitchFamily="34" charset="0"/>
            </a:endParaRPr>
          </a:p>
          <a:p>
            <a:pPr algn="ctr" rtl="0">
              <a:buClrTx/>
              <a:buFontTx/>
              <a:buNone/>
            </a:pPr>
            <a:endParaRPr lang="fa-IR" sz="1800" b="0">
              <a:latin typeface="Arial" panose="020B0604020202020204" pitchFamily="34" charset="0"/>
            </a:endParaRPr>
          </a:p>
          <a:p>
            <a:pPr algn="ctr" rtl="0">
              <a:buClrTx/>
              <a:buFontTx/>
              <a:buNone/>
            </a:pPr>
            <a:r>
              <a:rPr lang="fa-IR" sz="1800" b="0">
                <a:latin typeface="Arial" panose="020B0604020202020204" pitchFamily="34" charset="0"/>
              </a:rPr>
              <a:t> </a:t>
            </a:r>
            <a:endParaRPr lang="en-US" sz="1800" b="0">
              <a:latin typeface="Arial" panose="020B0604020202020204" pitchFamily="34" charset="0"/>
            </a:endParaRPr>
          </a:p>
        </p:txBody>
      </p:sp>
      <p:sp>
        <p:nvSpPr>
          <p:cNvPr id="6" name="Rectangle 12"/>
          <p:cNvSpPr>
            <a:spLocks noChangeArrowheads="1"/>
          </p:cNvSpPr>
          <p:nvPr/>
        </p:nvSpPr>
        <p:spPr bwMode="auto">
          <a:xfrm>
            <a:off x="6804025" y="5300663"/>
            <a:ext cx="1655763" cy="1152525"/>
          </a:xfrm>
          <a:prstGeom prst="rect">
            <a:avLst/>
          </a:prstGeom>
          <a:solidFill>
            <a:srgbClr val="3366FF"/>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rtl="0">
              <a:buClrTx/>
              <a:buFontTx/>
              <a:buNone/>
            </a:pPr>
            <a:r>
              <a:rPr lang="fa-IR" sz="2800" dirty="0">
                <a:solidFill>
                  <a:srgbClr val="FFFF00"/>
                </a:solidFill>
                <a:latin typeface="Arial" panose="020B0604020202020204" pitchFamily="34" charset="0"/>
              </a:rPr>
              <a:t>گزارشگری</a:t>
            </a:r>
          </a:p>
          <a:p>
            <a:pPr algn="ctr" rtl="0">
              <a:buClrTx/>
              <a:buFontTx/>
              <a:buNone/>
            </a:pPr>
            <a:r>
              <a:rPr lang="fa-IR" sz="2400" dirty="0">
                <a:latin typeface="Arial" panose="020B0604020202020204" pitchFamily="34" charset="0"/>
              </a:rPr>
              <a:t> </a:t>
            </a:r>
            <a:r>
              <a:rPr lang="fa-IR" sz="2400" dirty="0">
                <a:solidFill>
                  <a:srgbClr val="FFFF00"/>
                </a:solidFill>
                <a:latin typeface="Arial" panose="020B0604020202020204" pitchFamily="34" charset="0"/>
              </a:rPr>
              <a:t>تهیه گزارشات</a:t>
            </a:r>
            <a:r>
              <a:rPr lang="fa-IR" sz="1800" b="0" dirty="0">
                <a:solidFill>
                  <a:srgbClr val="FFFF00"/>
                </a:solidFill>
                <a:latin typeface="Arial" panose="020B0604020202020204" pitchFamily="34" charset="0"/>
              </a:rPr>
              <a:t> </a:t>
            </a:r>
            <a:endParaRPr lang="en-US" sz="1800" b="0" dirty="0">
              <a:solidFill>
                <a:srgbClr val="FFFF00"/>
              </a:solidFill>
              <a:latin typeface="Arial" panose="020B0604020202020204" pitchFamily="34" charset="0"/>
            </a:endParaRPr>
          </a:p>
        </p:txBody>
      </p:sp>
      <p:sp>
        <p:nvSpPr>
          <p:cNvPr id="7" name="Rectangle 13"/>
          <p:cNvSpPr>
            <a:spLocks noChangeArrowheads="1"/>
          </p:cNvSpPr>
          <p:nvPr/>
        </p:nvSpPr>
        <p:spPr bwMode="auto">
          <a:xfrm>
            <a:off x="4356100" y="5300663"/>
            <a:ext cx="2232025" cy="1152525"/>
          </a:xfrm>
          <a:prstGeom prst="rect">
            <a:avLst/>
          </a:prstGeom>
          <a:solidFill>
            <a:srgbClr val="3366FF"/>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rtl="0">
              <a:buClrTx/>
              <a:buFontTx/>
              <a:buNone/>
            </a:pPr>
            <a:r>
              <a:rPr lang="fa-IR" sz="2800" dirty="0">
                <a:solidFill>
                  <a:srgbClr val="FFFF00"/>
                </a:solidFill>
                <a:latin typeface="Arial" panose="020B0604020202020204" pitchFamily="34" charset="0"/>
              </a:rPr>
              <a:t>پردازش</a:t>
            </a:r>
          </a:p>
          <a:p>
            <a:pPr algn="ctr" rtl="0">
              <a:buClrTx/>
              <a:buFontTx/>
              <a:buNone/>
            </a:pPr>
            <a:r>
              <a:rPr lang="fa-IR" sz="2400" dirty="0">
                <a:solidFill>
                  <a:srgbClr val="FFFF00"/>
                </a:solidFill>
                <a:latin typeface="Arial" panose="020B0604020202020204" pitchFamily="34" charset="0"/>
              </a:rPr>
              <a:t>ذخیره و آماده سازی</a:t>
            </a:r>
          </a:p>
          <a:p>
            <a:pPr algn="ctr" rtl="0">
              <a:buClrTx/>
              <a:buFontTx/>
              <a:buNone/>
            </a:pPr>
            <a:r>
              <a:rPr lang="fa-IR" sz="2400" dirty="0">
                <a:solidFill>
                  <a:srgbClr val="FFFF00"/>
                </a:solidFill>
                <a:latin typeface="Arial" panose="020B0604020202020204" pitchFamily="34" charset="0"/>
              </a:rPr>
              <a:t>اطلاعات</a:t>
            </a:r>
            <a:r>
              <a:rPr lang="fa-IR" sz="2400" dirty="0">
                <a:latin typeface="Arial" panose="020B0604020202020204" pitchFamily="34" charset="0"/>
              </a:rPr>
              <a:t> </a:t>
            </a:r>
            <a:endParaRPr lang="en-US" sz="2400" dirty="0">
              <a:latin typeface="Arial" panose="020B0604020202020204" pitchFamily="34" charset="0"/>
            </a:endParaRPr>
          </a:p>
        </p:txBody>
      </p:sp>
      <p:sp>
        <p:nvSpPr>
          <p:cNvPr id="8" name="Rectangle 14"/>
          <p:cNvSpPr>
            <a:spLocks noChangeArrowheads="1"/>
          </p:cNvSpPr>
          <p:nvPr/>
        </p:nvSpPr>
        <p:spPr bwMode="auto">
          <a:xfrm>
            <a:off x="2700338" y="5300663"/>
            <a:ext cx="1439862" cy="1152525"/>
          </a:xfrm>
          <a:prstGeom prst="rect">
            <a:avLst/>
          </a:prstGeom>
          <a:solidFill>
            <a:srgbClr val="3366FF"/>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rtl="0">
              <a:buClrTx/>
              <a:buFontTx/>
              <a:buNone/>
            </a:pPr>
            <a:r>
              <a:rPr lang="fa-IR" sz="2800" dirty="0">
                <a:solidFill>
                  <a:srgbClr val="FFFF00"/>
                </a:solidFill>
                <a:latin typeface="Arial" panose="020B0604020202020204" pitchFamily="34" charset="0"/>
              </a:rPr>
              <a:t>اندازه گیری</a:t>
            </a:r>
          </a:p>
          <a:p>
            <a:pPr algn="ctr" rtl="0">
              <a:buClrTx/>
              <a:buFontTx/>
              <a:buNone/>
            </a:pPr>
            <a:r>
              <a:rPr lang="fa-IR" sz="2800" dirty="0">
                <a:solidFill>
                  <a:srgbClr val="FFFF00"/>
                </a:solidFill>
                <a:latin typeface="Arial" panose="020B0604020202020204" pitchFamily="34" charset="0"/>
              </a:rPr>
              <a:t>ثبت داده ها</a:t>
            </a:r>
            <a:endParaRPr lang="en-US" sz="2800" dirty="0">
              <a:solidFill>
                <a:srgbClr val="FFFF00"/>
              </a:solidFill>
              <a:latin typeface="Arial" panose="020B0604020202020204" pitchFamily="34" charset="0"/>
            </a:endParaRPr>
          </a:p>
        </p:txBody>
      </p:sp>
      <p:sp>
        <p:nvSpPr>
          <p:cNvPr id="9" name="Line 16"/>
          <p:cNvSpPr>
            <a:spLocks noChangeShapeType="1"/>
          </p:cNvSpPr>
          <p:nvPr/>
        </p:nvSpPr>
        <p:spPr bwMode="auto">
          <a:xfrm>
            <a:off x="7235825" y="2997200"/>
            <a:ext cx="0" cy="1079500"/>
          </a:xfrm>
          <a:prstGeom prst="line">
            <a:avLst/>
          </a:prstGeom>
          <a:noFill/>
          <a:ln w="38100">
            <a:solidFill>
              <a:srgbClr val="FFFF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fa-IR"/>
          </a:p>
        </p:txBody>
      </p:sp>
      <p:sp>
        <p:nvSpPr>
          <p:cNvPr id="10" name="Text Box 17"/>
          <p:cNvSpPr txBox="1">
            <a:spLocks noChangeArrowheads="1"/>
          </p:cNvSpPr>
          <p:nvPr/>
        </p:nvSpPr>
        <p:spPr bwMode="auto">
          <a:xfrm>
            <a:off x="7668345" y="3213100"/>
            <a:ext cx="1475656" cy="5232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algn="l" rtl="0">
              <a:spcBef>
                <a:spcPct val="50000"/>
              </a:spcBef>
              <a:buClrTx/>
              <a:buFontTx/>
              <a:buNone/>
            </a:pPr>
            <a:r>
              <a:rPr lang="fa-IR" sz="2400" dirty="0">
                <a:latin typeface="Arial" panose="020B0604020202020204" pitchFamily="34" charset="0"/>
              </a:rPr>
              <a:t>ا</a:t>
            </a:r>
            <a:r>
              <a:rPr lang="fa-IR" sz="2800" dirty="0">
                <a:latin typeface="Arial" panose="020B0604020202020204" pitchFamily="34" charset="0"/>
              </a:rPr>
              <a:t>طلاعات</a:t>
            </a:r>
            <a:r>
              <a:rPr lang="fa-IR" sz="1800" b="0" dirty="0">
                <a:latin typeface="Arial" panose="020B0604020202020204" pitchFamily="34" charset="0"/>
              </a:rPr>
              <a:t>  </a:t>
            </a:r>
            <a:endParaRPr lang="en-US" sz="1800" b="0" dirty="0">
              <a:latin typeface="Arial" panose="020B0604020202020204" pitchFamily="34" charset="0"/>
            </a:endParaRPr>
          </a:p>
        </p:txBody>
      </p:sp>
      <p:sp>
        <p:nvSpPr>
          <p:cNvPr id="11" name="Text Box 18"/>
          <p:cNvSpPr txBox="1">
            <a:spLocks noChangeArrowheads="1"/>
          </p:cNvSpPr>
          <p:nvPr/>
        </p:nvSpPr>
        <p:spPr bwMode="auto">
          <a:xfrm rot="16200000">
            <a:off x="5569744" y="2139156"/>
            <a:ext cx="611188" cy="26066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a:spAutoFit/>
          </a:bodyPr>
          <a:lstStyle/>
          <a:p>
            <a:pPr rtl="0">
              <a:spcBef>
                <a:spcPct val="50000"/>
              </a:spcBef>
              <a:buClrTx/>
              <a:buFontTx/>
              <a:buNone/>
            </a:pPr>
            <a:r>
              <a:rPr lang="fa-IR" sz="2800">
                <a:latin typeface="Arial" panose="020B0604020202020204" pitchFamily="34" charset="0"/>
              </a:rPr>
              <a:t>نیازهای اطلاعاتی</a:t>
            </a:r>
            <a:endParaRPr lang="en-US" sz="2800">
              <a:latin typeface="Arial" panose="020B0604020202020204" pitchFamily="34" charset="0"/>
            </a:endParaRPr>
          </a:p>
        </p:txBody>
      </p:sp>
      <p:sp>
        <p:nvSpPr>
          <p:cNvPr id="12" name="Text Box 23"/>
          <p:cNvSpPr txBox="1">
            <a:spLocks noChangeArrowheads="1"/>
          </p:cNvSpPr>
          <p:nvPr/>
        </p:nvSpPr>
        <p:spPr bwMode="auto">
          <a:xfrm>
            <a:off x="2987675" y="2060575"/>
            <a:ext cx="2447925" cy="5191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rtl="0">
              <a:spcBef>
                <a:spcPct val="50000"/>
              </a:spcBef>
              <a:buClrTx/>
              <a:buFontTx/>
              <a:buNone/>
            </a:pPr>
            <a:r>
              <a:rPr lang="fa-IR" sz="2800">
                <a:latin typeface="Arial" panose="020B0604020202020204" pitchFamily="34" charset="0"/>
              </a:rPr>
              <a:t>کنش</a:t>
            </a:r>
            <a:endParaRPr lang="en-US" sz="2800">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fltVal val="0"/>
                                          </p:val>
                                        </p:tav>
                                        <p:tav tm="100000">
                                          <p:val>
                                            <p:strVal val="#ppt_h"/>
                                          </p:val>
                                        </p:tav>
                                      </p:tavLst>
                                    </p:anim>
                                    <p:anim calcmode="lin" valueType="num">
                                      <p:cBhvr>
                                        <p:cTn id="9" dur="500" fill="hold"/>
                                        <p:tgtEl>
                                          <p:spTgt spid="2">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500" fill="hold"/>
                                        <p:tgtEl>
                                          <p:spTgt spid="2">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500"/>
                            </p:stCondLst>
                            <p:childTnLst>
                              <p:par>
                                <p:cTn id="12" presetID="41" presetClass="entr" presetSubtype="0" fill="hold" grpId="0" nodeType="afterEffect">
                                  <p:stCondLst>
                                    <p:cond delay="0"/>
                                  </p:stCondLst>
                                  <p:iterate type="lt">
                                    <p:tmPct val="10000"/>
                                  </p:iterate>
                                  <p:childTnLst>
                                    <p:set>
                                      <p:cBhvr>
                                        <p:cTn id="13" dur="1" fill="hold">
                                          <p:stCondLst>
                                            <p:cond delay="0"/>
                                          </p:stCondLst>
                                        </p:cTn>
                                        <p:tgtEl>
                                          <p:spTgt spid="3"/>
                                        </p:tgtEl>
                                        <p:attrNameLst>
                                          <p:attrName>style.visibility</p:attrName>
                                        </p:attrNameLst>
                                      </p:cBhvr>
                                      <p:to>
                                        <p:strVal val="visible"/>
                                      </p:to>
                                    </p:set>
                                    <p:anim calcmode="lin" valueType="num">
                                      <p:cBhvr>
                                        <p:cTn id="14" dur="500" fill="hold"/>
                                        <p:tgtEl>
                                          <p:spTgt spid="3"/>
                                        </p:tgtEl>
                                        <p:attrNameLst>
                                          <p:attrName>ppt_x</p:attrName>
                                        </p:attrNameLst>
                                      </p:cBhvr>
                                      <p:tavLst>
                                        <p:tav tm="0">
                                          <p:val>
                                            <p:strVal val="#ppt_x"/>
                                          </p:val>
                                        </p:tav>
                                        <p:tav tm="50000">
                                          <p:val>
                                            <p:strVal val="#ppt_x+.1"/>
                                          </p:val>
                                        </p:tav>
                                        <p:tav tm="100000">
                                          <p:val>
                                            <p:strVal val="#ppt_x"/>
                                          </p:val>
                                        </p:tav>
                                      </p:tavLst>
                                    </p:anim>
                                    <p:anim calcmode="lin" valueType="num">
                                      <p:cBhvr>
                                        <p:cTn id="15" dur="500" fill="hold"/>
                                        <p:tgtEl>
                                          <p:spTgt spid="3"/>
                                        </p:tgtEl>
                                        <p:attrNameLst>
                                          <p:attrName>ppt_y</p:attrName>
                                        </p:attrNameLst>
                                      </p:cBhvr>
                                      <p:tavLst>
                                        <p:tav tm="0">
                                          <p:val>
                                            <p:strVal val="#ppt_y"/>
                                          </p:val>
                                        </p:tav>
                                        <p:tav tm="100000">
                                          <p:val>
                                            <p:strVal val="#ppt_y"/>
                                          </p:val>
                                        </p:tav>
                                      </p:tavLst>
                                    </p:anim>
                                    <p:anim calcmode="lin" valueType="num">
                                      <p:cBhvr>
                                        <p:cTn id="16" dur="500" fill="hold"/>
                                        <p:tgtEl>
                                          <p:spTgt spid="3"/>
                                        </p:tgtEl>
                                        <p:attrNameLst>
                                          <p:attrName>ppt_h</p:attrName>
                                        </p:attrNameLst>
                                      </p:cBhvr>
                                      <p:tavLst>
                                        <p:tav tm="0">
                                          <p:val>
                                            <p:strVal val="#ppt_h/10"/>
                                          </p:val>
                                        </p:tav>
                                        <p:tav tm="50000">
                                          <p:val>
                                            <p:strVal val="#ppt_h+.01"/>
                                          </p:val>
                                        </p:tav>
                                        <p:tav tm="100000">
                                          <p:val>
                                            <p:strVal val="#ppt_h"/>
                                          </p:val>
                                        </p:tav>
                                      </p:tavLst>
                                    </p:anim>
                                    <p:anim calcmode="lin" valueType="num">
                                      <p:cBhvr>
                                        <p:cTn id="17" dur="500" fill="hold"/>
                                        <p:tgtEl>
                                          <p:spTgt spid="3"/>
                                        </p:tgtEl>
                                        <p:attrNameLst>
                                          <p:attrName>ppt_w</p:attrName>
                                        </p:attrNameLst>
                                      </p:cBhvr>
                                      <p:tavLst>
                                        <p:tav tm="0">
                                          <p:val>
                                            <p:strVal val="#ppt_w/10"/>
                                          </p:val>
                                        </p:tav>
                                        <p:tav tm="50000">
                                          <p:val>
                                            <p:strVal val="#ppt_w+.01"/>
                                          </p:val>
                                        </p:tav>
                                        <p:tav tm="100000">
                                          <p:val>
                                            <p:strVal val="#ppt_w"/>
                                          </p:val>
                                        </p:tav>
                                      </p:tavLst>
                                    </p:anim>
                                    <p:animEffect transition="in" filter="fade">
                                      <p:cBhvr>
                                        <p:cTn id="18" dur="500" tmFilter="0,0; .5, 1; 1, 1"/>
                                        <p:tgtEl>
                                          <p:spTgt spid="3"/>
                                        </p:tgtEl>
                                      </p:cBhvr>
                                    </p:animEffect>
                                  </p:childTnLst>
                                </p:cTn>
                              </p:par>
                            </p:childTnLst>
                          </p:cTn>
                        </p:par>
                        <p:par>
                          <p:cTn id="19" fill="hold">
                            <p:stCondLst>
                              <p:cond delay="1600"/>
                            </p:stCondLst>
                            <p:childTnLst>
                              <p:par>
                                <p:cTn id="20" presetID="41" presetClass="entr" presetSubtype="0" fill="hold" grpId="0" nodeType="afterEffect">
                                  <p:stCondLst>
                                    <p:cond delay="0"/>
                                  </p:stCondLst>
                                  <p:iterate type="lt">
                                    <p:tmPct val="10000"/>
                                  </p:iterate>
                                  <p:childTnLst>
                                    <p:set>
                                      <p:cBhvr>
                                        <p:cTn id="21" dur="1" fill="hold">
                                          <p:stCondLst>
                                            <p:cond delay="0"/>
                                          </p:stCondLst>
                                        </p:cTn>
                                        <p:tgtEl>
                                          <p:spTgt spid="12"/>
                                        </p:tgtEl>
                                        <p:attrNameLst>
                                          <p:attrName>style.visibility</p:attrName>
                                        </p:attrNameLst>
                                      </p:cBhvr>
                                      <p:to>
                                        <p:strVal val="visible"/>
                                      </p:to>
                                    </p:set>
                                    <p:anim calcmode="lin" valueType="num">
                                      <p:cBhvr>
                                        <p:cTn id="22" dur="500" fill="hold"/>
                                        <p:tgtEl>
                                          <p:spTgt spid="12"/>
                                        </p:tgtEl>
                                        <p:attrNameLst>
                                          <p:attrName>ppt_x</p:attrName>
                                        </p:attrNameLst>
                                      </p:cBhvr>
                                      <p:tavLst>
                                        <p:tav tm="0">
                                          <p:val>
                                            <p:strVal val="#ppt_x"/>
                                          </p:val>
                                        </p:tav>
                                        <p:tav tm="50000">
                                          <p:val>
                                            <p:strVal val="#ppt_x+.1"/>
                                          </p:val>
                                        </p:tav>
                                        <p:tav tm="100000">
                                          <p:val>
                                            <p:strVal val="#ppt_x"/>
                                          </p:val>
                                        </p:tav>
                                      </p:tavLst>
                                    </p:anim>
                                    <p:anim calcmode="lin" valueType="num">
                                      <p:cBhvr>
                                        <p:cTn id="23" dur="500" fill="hold"/>
                                        <p:tgtEl>
                                          <p:spTgt spid="12"/>
                                        </p:tgtEl>
                                        <p:attrNameLst>
                                          <p:attrName>ppt_y</p:attrName>
                                        </p:attrNameLst>
                                      </p:cBhvr>
                                      <p:tavLst>
                                        <p:tav tm="0">
                                          <p:val>
                                            <p:strVal val="#ppt_y"/>
                                          </p:val>
                                        </p:tav>
                                        <p:tav tm="100000">
                                          <p:val>
                                            <p:strVal val="#ppt_y"/>
                                          </p:val>
                                        </p:tav>
                                      </p:tavLst>
                                    </p:anim>
                                    <p:anim calcmode="lin" valueType="num">
                                      <p:cBhvr>
                                        <p:cTn id="24" dur="500" fill="hold"/>
                                        <p:tgtEl>
                                          <p:spTgt spid="12"/>
                                        </p:tgtEl>
                                        <p:attrNameLst>
                                          <p:attrName>ppt_h</p:attrName>
                                        </p:attrNameLst>
                                      </p:cBhvr>
                                      <p:tavLst>
                                        <p:tav tm="0">
                                          <p:val>
                                            <p:strVal val="#ppt_h/10"/>
                                          </p:val>
                                        </p:tav>
                                        <p:tav tm="50000">
                                          <p:val>
                                            <p:strVal val="#ppt_h+.01"/>
                                          </p:val>
                                        </p:tav>
                                        <p:tav tm="100000">
                                          <p:val>
                                            <p:strVal val="#ppt_h"/>
                                          </p:val>
                                        </p:tav>
                                      </p:tavLst>
                                    </p:anim>
                                    <p:anim calcmode="lin" valueType="num">
                                      <p:cBhvr>
                                        <p:cTn id="25" dur="500" fill="hold"/>
                                        <p:tgtEl>
                                          <p:spTgt spid="12"/>
                                        </p:tgtEl>
                                        <p:attrNameLst>
                                          <p:attrName>ppt_w</p:attrName>
                                        </p:attrNameLst>
                                      </p:cBhvr>
                                      <p:tavLst>
                                        <p:tav tm="0">
                                          <p:val>
                                            <p:strVal val="#ppt_w/10"/>
                                          </p:val>
                                        </p:tav>
                                        <p:tav tm="50000">
                                          <p:val>
                                            <p:strVal val="#ppt_w+.01"/>
                                          </p:val>
                                        </p:tav>
                                        <p:tav tm="100000">
                                          <p:val>
                                            <p:strVal val="#ppt_w"/>
                                          </p:val>
                                        </p:tav>
                                      </p:tavLst>
                                    </p:anim>
                                    <p:animEffect transition="in" filter="fade">
                                      <p:cBhvr>
                                        <p:cTn id="26" dur="500" tmFilter="0,0; .5, 1; 1, 1"/>
                                        <p:tgtEl>
                                          <p:spTgt spid="12"/>
                                        </p:tgtEl>
                                      </p:cBhvr>
                                    </p:animEffect>
                                  </p:childTnLst>
                                </p:cTn>
                              </p:par>
                            </p:childTnLst>
                          </p:cTn>
                        </p:par>
                        <p:par>
                          <p:cTn id="27" fill="hold">
                            <p:stCondLst>
                              <p:cond delay="2200"/>
                            </p:stCondLst>
                            <p:childTnLst>
                              <p:par>
                                <p:cTn id="28" presetID="16" presetClass="entr" presetSubtype="26" fill="hold" grpId="0" nodeType="afterEffect">
                                  <p:stCondLst>
                                    <p:cond delay="0"/>
                                  </p:stCondLst>
                                  <p:childTnLst>
                                    <p:set>
                                      <p:cBhvr>
                                        <p:cTn id="29" dur="1" fill="hold">
                                          <p:stCondLst>
                                            <p:cond delay="0"/>
                                          </p:stCondLst>
                                        </p:cTn>
                                        <p:tgtEl>
                                          <p:spTgt spid="4"/>
                                        </p:tgtEl>
                                        <p:attrNameLst>
                                          <p:attrName>style.visibility</p:attrName>
                                        </p:attrNameLst>
                                      </p:cBhvr>
                                      <p:to>
                                        <p:strVal val="visible"/>
                                      </p:to>
                                    </p:set>
                                    <p:animEffect transition="in" filter="barn(inHorizontal)">
                                      <p:cBhvr>
                                        <p:cTn id="30" dur="500"/>
                                        <p:tgtEl>
                                          <p:spTgt spid="4"/>
                                        </p:tgtEl>
                                      </p:cBhvr>
                                    </p:animEffect>
                                  </p:childTnLst>
                                </p:cTn>
                              </p:par>
                            </p:childTnLst>
                          </p:cTn>
                        </p:par>
                        <p:par>
                          <p:cTn id="31" fill="hold">
                            <p:stCondLst>
                              <p:cond delay="2700"/>
                            </p:stCondLst>
                            <p:childTnLst>
                              <p:par>
                                <p:cTn id="32" presetID="34" presetClass="entr" presetSubtype="0" fill="hold" grpId="0" nodeType="afterEffect">
                                  <p:stCondLst>
                                    <p:cond delay="0"/>
                                  </p:stCondLst>
                                  <p:childTnLst>
                                    <p:set>
                                      <p:cBhvr>
                                        <p:cTn id="33" dur="1" fill="hold">
                                          <p:stCondLst>
                                            <p:cond delay="0"/>
                                          </p:stCondLst>
                                        </p:cTn>
                                        <p:tgtEl>
                                          <p:spTgt spid="5"/>
                                        </p:tgtEl>
                                        <p:attrNameLst>
                                          <p:attrName>style.visibility</p:attrName>
                                        </p:attrNameLst>
                                      </p:cBhvr>
                                      <p:to>
                                        <p:strVal val="visible"/>
                                      </p:to>
                                    </p:set>
                                    <p:anim from="(-#ppt_w/2)" to="(#ppt_x)" calcmode="lin" valueType="num">
                                      <p:cBhvr>
                                        <p:cTn id="34" dur="600" fill="hold">
                                          <p:stCondLst>
                                            <p:cond delay="0"/>
                                          </p:stCondLst>
                                        </p:cTn>
                                        <p:tgtEl>
                                          <p:spTgt spid="5"/>
                                        </p:tgtEl>
                                        <p:attrNameLst>
                                          <p:attrName>ppt_x</p:attrName>
                                        </p:attrNameLst>
                                      </p:cBhvr>
                                    </p:anim>
                                    <p:anim from="0" to="-1.0" calcmode="lin" valueType="num">
                                      <p:cBhvr>
                                        <p:cTn id="35" dur="200" decel="50000" autoRev="1" fill="hold">
                                          <p:stCondLst>
                                            <p:cond delay="600"/>
                                          </p:stCondLst>
                                        </p:cTn>
                                        <p:tgtEl>
                                          <p:spTgt spid="5"/>
                                        </p:tgtEl>
                                        <p:attrNameLst>
                                          <p:attrName>xshear</p:attrName>
                                        </p:attrNameLst>
                                      </p:cBhvr>
                                    </p:anim>
                                    <p:animScale>
                                      <p:cBhvr>
                                        <p:cTn id="36" dur="200" decel="100000" autoRev="1" fill="hold">
                                          <p:stCondLst>
                                            <p:cond delay="600"/>
                                          </p:stCondLst>
                                        </p:cTn>
                                        <p:tgtEl>
                                          <p:spTgt spid="5"/>
                                        </p:tgtEl>
                                      </p:cBhvr>
                                      <p:from x="100000" y="100000"/>
                                      <p:to x="80000" y="100000"/>
                                    </p:animScale>
                                    <p:anim by="(#ppt_h/3+#ppt_w*0.1)" calcmode="lin" valueType="num">
                                      <p:cBhvr additive="sum">
                                        <p:cTn id="37" dur="200" decel="100000" autoRev="1" fill="hold">
                                          <p:stCondLst>
                                            <p:cond delay="600"/>
                                          </p:stCondLst>
                                        </p:cTn>
                                        <p:tgtEl>
                                          <p:spTgt spid="5"/>
                                        </p:tgtEl>
                                        <p:attrNameLst>
                                          <p:attrName>ppt_x</p:attrName>
                                        </p:attrNameLst>
                                      </p:cBhvr>
                                    </p:anim>
                                  </p:childTnLst>
                                </p:cTn>
                              </p:par>
                            </p:childTnLst>
                          </p:cTn>
                        </p:par>
                        <p:par>
                          <p:cTn id="38" fill="hold">
                            <p:stCondLst>
                              <p:cond delay="3700"/>
                            </p:stCondLst>
                            <p:childTnLst>
                              <p:par>
                                <p:cTn id="39" presetID="49" presetClass="entr" presetSubtype="0" decel="100000" fill="hold" grpId="0" nodeType="afterEffect">
                                  <p:stCondLst>
                                    <p:cond delay="0"/>
                                  </p:stCondLst>
                                  <p:childTnLst>
                                    <p:set>
                                      <p:cBhvr>
                                        <p:cTn id="40" dur="1" fill="hold">
                                          <p:stCondLst>
                                            <p:cond delay="0"/>
                                          </p:stCondLst>
                                        </p:cTn>
                                        <p:tgtEl>
                                          <p:spTgt spid="8"/>
                                        </p:tgtEl>
                                        <p:attrNameLst>
                                          <p:attrName>style.visibility</p:attrName>
                                        </p:attrNameLst>
                                      </p:cBhvr>
                                      <p:to>
                                        <p:strVal val="visible"/>
                                      </p:to>
                                    </p:set>
                                    <p:anim calcmode="lin" valueType="num">
                                      <p:cBhvr>
                                        <p:cTn id="41" dur="500" fill="hold"/>
                                        <p:tgtEl>
                                          <p:spTgt spid="8"/>
                                        </p:tgtEl>
                                        <p:attrNameLst>
                                          <p:attrName>ppt_w</p:attrName>
                                        </p:attrNameLst>
                                      </p:cBhvr>
                                      <p:tavLst>
                                        <p:tav tm="0">
                                          <p:val>
                                            <p:fltVal val="0"/>
                                          </p:val>
                                        </p:tav>
                                        <p:tav tm="100000">
                                          <p:val>
                                            <p:strVal val="#ppt_w"/>
                                          </p:val>
                                        </p:tav>
                                      </p:tavLst>
                                    </p:anim>
                                    <p:anim calcmode="lin" valueType="num">
                                      <p:cBhvr>
                                        <p:cTn id="42" dur="500" fill="hold"/>
                                        <p:tgtEl>
                                          <p:spTgt spid="8"/>
                                        </p:tgtEl>
                                        <p:attrNameLst>
                                          <p:attrName>ppt_h</p:attrName>
                                        </p:attrNameLst>
                                      </p:cBhvr>
                                      <p:tavLst>
                                        <p:tav tm="0">
                                          <p:val>
                                            <p:fltVal val="0"/>
                                          </p:val>
                                        </p:tav>
                                        <p:tav tm="100000">
                                          <p:val>
                                            <p:strVal val="#ppt_h"/>
                                          </p:val>
                                        </p:tav>
                                      </p:tavLst>
                                    </p:anim>
                                    <p:anim calcmode="lin" valueType="num">
                                      <p:cBhvr>
                                        <p:cTn id="43" dur="500" fill="hold"/>
                                        <p:tgtEl>
                                          <p:spTgt spid="8"/>
                                        </p:tgtEl>
                                        <p:attrNameLst>
                                          <p:attrName>style.rotation</p:attrName>
                                        </p:attrNameLst>
                                      </p:cBhvr>
                                      <p:tavLst>
                                        <p:tav tm="0">
                                          <p:val>
                                            <p:fltVal val="360"/>
                                          </p:val>
                                        </p:tav>
                                        <p:tav tm="100000">
                                          <p:val>
                                            <p:fltVal val="0"/>
                                          </p:val>
                                        </p:tav>
                                      </p:tavLst>
                                    </p:anim>
                                    <p:animEffect transition="in" filter="fade">
                                      <p:cBhvr>
                                        <p:cTn id="44" dur="500"/>
                                        <p:tgtEl>
                                          <p:spTgt spid="8"/>
                                        </p:tgtEl>
                                      </p:cBhvr>
                                    </p:animEffect>
                                  </p:childTnLst>
                                </p:cTn>
                              </p:par>
                            </p:childTnLst>
                          </p:cTn>
                        </p:par>
                        <p:par>
                          <p:cTn id="45" fill="hold">
                            <p:stCondLst>
                              <p:cond delay="4200"/>
                            </p:stCondLst>
                            <p:childTnLst>
                              <p:par>
                                <p:cTn id="46" presetID="49" presetClass="entr" presetSubtype="0" decel="100000" fill="hold" grpId="0" nodeType="afterEffect">
                                  <p:stCondLst>
                                    <p:cond delay="0"/>
                                  </p:stCondLst>
                                  <p:childTnLst>
                                    <p:set>
                                      <p:cBhvr>
                                        <p:cTn id="47" dur="1" fill="hold">
                                          <p:stCondLst>
                                            <p:cond delay="0"/>
                                          </p:stCondLst>
                                        </p:cTn>
                                        <p:tgtEl>
                                          <p:spTgt spid="7"/>
                                        </p:tgtEl>
                                        <p:attrNameLst>
                                          <p:attrName>style.visibility</p:attrName>
                                        </p:attrNameLst>
                                      </p:cBhvr>
                                      <p:to>
                                        <p:strVal val="visible"/>
                                      </p:to>
                                    </p:set>
                                    <p:anim calcmode="lin" valueType="num">
                                      <p:cBhvr>
                                        <p:cTn id="48" dur="500" fill="hold"/>
                                        <p:tgtEl>
                                          <p:spTgt spid="7"/>
                                        </p:tgtEl>
                                        <p:attrNameLst>
                                          <p:attrName>ppt_w</p:attrName>
                                        </p:attrNameLst>
                                      </p:cBhvr>
                                      <p:tavLst>
                                        <p:tav tm="0">
                                          <p:val>
                                            <p:fltVal val="0"/>
                                          </p:val>
                                        </p:tav>
                                        <p:tav tm="100000">
                                          <p:val>
                                            <p:strVal val="#ppt_w"/>
                                          </p:val>
                                        </p:tav>
                                      </p:tavLst>
                                    </p:anim>
                                    <p:anim calcmode="lin" valueType="num">
                                      <p:cBhvr>
                                        <p:cTn id="49" dur="500" fill="hold"/>
                                        <p:tgtEl>
                                          <p:spTgt spid="7"/>
                                        </p:tgtEl>
                                        <p:attrNameLst>
                                          <p:attrName>ppt_h</p:attrName>
                                        </p:attrNameLst>
                                      </p:cBhvr>
                                      <p:tavLst>
                                        <p:tav tm="0">
                                          <p:val>
                                            <p:fltVal val="0"/>
                                          </p:val>
                                        </p:tav>
                                        <p:tav tm="100000">
                                          <p:val>
                                            <p:strVal val="#ppt_h"/>
                                          </p:val>
                                        </p:tav>
                                      </p:tavLst>
                                    </p:anim>
                                    <p:anim calcmode="lin" valueType="num">
                                      <p:cBhvr>
                                        <p:cTn id="50" dur="500" fill="hold"/>
                                        <p:tgtEl>
                                          <p:spTgt spid="7"/>
                                        </p:tgtEl>
                                        <p:attrNameLst>
                                          <p:attrName>style.rotation</p:attrName>
                                        </p:attrNameLst>
                                      </p:cBhvr>
                                      <p:tavLst>
                                        <p:tav tm="0">
                                          <p:val>
                                            <p:fltVal val="360"/>
                                          </p:val>
                                        </p:tav>
                                        <p:tav tm="100000">
                                          <p:val>
                                            <p:fltVal val="0"/>
                                          </p:val>
                                        </p:tav>
                                      </p:tavLst>
                                    </p:anim>
                                    <p:animEffect transition="in" filter="fade">
                                      <p:cBhvr>
                                        <p:cTn id="51" dur="500"/>
                                        <p:tgtEl>
                                          <p:spTgt spid="7"/>
                                        </p:tgtEl>
                                      </p:cBhvr>
                                    </p:animEffect>
                                  </p:childTnLst>
                                </p:cTn>
                              </p:par>
                            </p:childTnLst>
                          </p:cTn>
                        </p:par>
                        <p:par>
                          <p:cTn id="52" fill="hold">
                            <p:stCondLst>
                              <p:cond delay="4700"/>
                            </p:stCondLst>
                            <p:childTnLst>
                              <p:par>
                                <p:cTn id="53" presetID="49" presetClass="entr" presetSubtype="0" decel="100000" fill="hold" grpId="0" nodeType="afterEffect">
                                  <p:stCondLst>
                                    <p:cond delay="0"/>
                                  </p:stCondLst>
                                  <p:childTnLst>
                                    <p:set>
                                      <p:cBhvr>
                                        <p:cTn id="54" dur="1" fill="hold">
                                          <p:stCondLst>
                                            <p:cond delay="0"/>
                                          </p:stCondLst>
                                        </p:cTn>
                                        <p:tgtEl>
                                          <p:spTgt spid="6"/>
                                        </p:tgtEl>
                                        <p:attrNameLst>
                                          <p:attrName>style.visibility</p:attrName>
                                        </p:attrNameLst>
                                      </p:cBhvr>
                                      <p:to>
                                        <p:strVal val="visible"/>
                                      </p:to>
                                    </p:set>
                                    <p:anim calcmode="lin" valueType="num">
                                      <p:cBhvr>
                                        <p:cTn id="55" dur="500" fill="hold"/>
                                        <p:tgtEl>
                                          <p:spTgt spid="6"/>
                                        </p:tgtEl>
                                        <p:attrNameLst>
                                          <p:attrName>ppt_w</p:attrName>
                                        </p:attrNameLst>
                                      </p:cBhvr>
                                      <p:tavLst>
                                        <p:tav tm="0">
                                          <p:val>
                                            <p:fltVal val="0"/>
                                          </p:val>
                                        </p:tav>
                                        <p:tav tm="100000">
                                          <p:val>
                                            <p:strVal val="#ppt_w"/>
                                          </p:val>
                                        </p:tav>
                                      </p:tavLst>
                                    </p:anim>
                                    <p:anim calcmode="lin" valueType="num">
                                      <p:cBhvr>
                                        <p:cTn id="56" dur="500" fill="hold"/>
                                        <p:tgtEl>
                                          <p:spTgt spid="6"/>
                                        </p:tgtEl>
                                        <p:attrNameLst>
                                          <p:attrName>ppt_h</p:attrName>
                                        </p:attrNameLst>
                                      </p:cBhvr>
                                      <p:tavLst>
                                        <p:tav tm="0">
                                          <p:val>
                                            <p:fltVal val="0"/>
                                          </p:val>
                                        </p:tav>
                                        <p:tav tm="100000">
                                          <p:val>
                                            <p:strVal val="#ppt_h"/>
                                          </p:val>
                                        </p:tav>
                                      </p:tavLst>
                                    </p:anim>
                                    <p:anim calcmode="lin" valueType="num">
                                      <p:cBhvr>
                                        <p:cTn id="57" dur="500" fill="hold"/>
                                        <p:tgtEl>
                                          <p:spTgt spid="6"/>
                                        </p:tgtEl>
                                        <p:attrNameLst>
                                          <p:attrName>style.rotation</p:attrName>
                                        </p:attrNameLst>
                                      </p:cBhvr>
                                      <p:tavLst>
                                        <p:tav tm="0">
                                          <p:val>
                                            <p:fltVal val="360"/>
                                          </p:val>
                                        </p:tav>
                                        <p:tav tm="100000">
                                          <p:val>
                                            <p:fltVal val="0"/>
                                          </p:val>
                                        </p:tav>
                                      </p:tavLst>
                                    </p:anim>
                                    <p:animEffect transition="in" filter="fade">
                                      <p:cBhvr>
                                        <p:cTn id="58" dur="500"/>
                                        <p:tgtEl>
                                          <p:spTgt spid="6"/>
                                        </p:tgtEl>
                                      </p:cBhvr>
                                    </p:animEffect>
                                  </p:childTnLst>
                                </p:cTn>
                              </p:par>
                            </p:childTnLst>
                          </p:cTn>
                        </p:par>
                        <p:par>
                          <p:cTn id="59" fill="hold">
                            <p:stCondLst>
                              <p:cond delay="5200"/>
                            </p:stCondLst>
                            <p:childTnLst>
                              <p:par>
                                <p:cTn id="60" presetID="47" presetClass="entr" presetSubtype="0" fill="hold" grpId="0" nodeType="afterEffect">
                                  <p:stCondLst>
                                    <p:cond delay="0"/>
                                  </p:stCondLst>
                                  <p:childTnLst>
                                    <p:set>
                                      <p:cBhvr>
                                        <p:cTn id="61" dur="1" fill="hold">
                                          <p:stCondLst>
                                            <p:cond delay="0"/>
                                          </p:stCondLst>
                                        </p:cTn>
                                        <p:tgtEl>
                                          <p:spTgt spid="9"/>
                                        </p:tgtEl>
                                        <p:attrNameLst>
                                          <p:attrName>style.visibility</p:attrName>
                                        </p:attrNameLst>
                                      </p:cBhvr>
                                      <p:to>
                                        <p:strVal val="visible"/>
                                      </p:to>
                                    </p:set>
                                    <p:animEffect transition="in" filter="fade">
                                      <p:cBhvr>
                                        <p:cTn id="62" dur="1000"/>
                                        <p:tgtEl>
                                          <p:spTgt spid="9"/>
                                        </p:tgtEl>
                                      </p:cBhvr>
                                    </p:animEffect>
                                    <p:anim calcmode="lin" valueType="num">
                                      <p:cBhvr>
                                        <p:cTn id="63" dur="1000" fill="hold"/>
                                        <p:tgtEl>
                                          <p:spTgt spid="9"/>
                                        </p:tgtEl>
                                        <p:attrNameLst>
                                          <p:attrName>ppt_x</p:attrName>
                                        </p:attrNameLst>
                                      </p:cBhvr>
                                      <p:tavLst>
                                        <p:tav tm="0">
                                          <p:val>
                                            <p:strVal val="#ppt_x"/>
                                          </p:val>
                                        </p:tav>
                                        <p:tav tm="100000">
                                          <p:val>
                                            <p:strVal val="#ppt_x"/>
                                          </p:val>
                                        </p:tav>
                                      </p:tavLst>
                                    </p:anim>
                                    <p:anim calcmode="lin" valueType="num">
                                      <p:cBhvr>
                                        <p:cTn id="64" dur="1000" fill="hold"/>
                                        <p:tgtEl>
                                          <p:spTgt spid="9"/>
                                        </p:tgtEl>
                                        <p:attrNameLst>
                                          <p:attrName>ppt_y</p:attrName>
                                        </p:attrNameLst>
                                      </p:cBhvr>
                                      <p:tavLst>
                                        <p:tav tm="0">
                                          <p:val>
                                            <p:strVal val="#ppt_y-.1"/>
                                          </p:val>
                                        </p:tav>
                                        <p:tav tm="100000">
                                          <p:val>
                                            <p:strVal val="#ppt_y"/>
                                          </p:val>
                                        </p:tav>
                                      </p:tavLst>
                                    </p:anim>
                                  </p:childTnLst>
                                </p:cTn>
                              </p:par>
                              <p:par>
                                <p:cTn id="65" presetID="17" presetClass="entr" presetSubtype="10" fill="hold" grpId="0" nodeType="withEffect">
                                  <p:stCondLst>
                                    <p:cond delay="0"/>
                                  </p:stCondLst>
                                  <p:childTnLst>
                                    <p:set>
                                      <p:cBhvr>
                                        <p:cTn id="66" dur="1" fill="hold">
                                          <p:stCondLst>
                                            <p:cond delay="0"/>
                                          </p:stCondLst>
                                        </p:cTn>
                                        <p:tgtEl>
                                          <p:spTgt spid="10"/>
                                        </p:tgtEl>
                                        <p:attrNameLst>
                                          <p:attrName>style.visibility</p:attrName>
                                        </p:attrNameLst>
                                      </p:cBhvr>
                                      <p:to>
                                        <p:strVal val="visible"/>
                                      </p:to>
                                    </p:set>
                                    <p:anim calcmode="lin" valueType="num">
                                      <p:cBhvr>
                                        <p:cTn id="67" dur="500" fill="hold"/>
                                        <p:tgtEl>
                                          <p:spTgt spid="10"/>
                                        </p:tgtEl>
                                        <p:attrNameLst>
                                          <p:attrName>ppt_w</p:attrName>
                                        </p:attrNameLst>
                                      </p:cBhvr>
                                      <p:tavLst>
                                        <p:tav tm="0">
                                          <p:val>
                                            <p:fltVal val="0"/>
                                          </p:val>
                                        </p:tav>
                                        <p:tav tm="100000">
                                          <p:val>
                                            <p:strVal val="#ppt_w"/>
                                          </p:val>
                                        </p:tav>
                                      </p:tavLst>
                                    </p:anim>
                                    <p:anim calcmode="lin" valueType="num">
                                      <p:cBhvr>
                                        <p:cTn id="68" dur="500" fill="hold"/>
                                        <p:tgtEl>
                                          <p:spTgt spid="10"/>
                                        </p:tgtEl>
                                        <p:attrNameLst>
                                          <p:attrName>ppt_h</p:attrName>
                                        </p:attrNameLst>
                                      </p:cBhvr>
                                      <p:tavLst>
                                        <p:tav tm="0">
                                          <p:val>
                                            <p:strVal val="#ppt_h"/>
                                          </p:val>
                                        </p:tav>
                                        <p:tav tm="100000">
                                          <p:val>
                                            <p:strVal val="#ppt_h"/>
                                          </p:val>
                                        </p:tav>
                                      </p:tavLst>
                                    </p:anim>
                                  </p:childTnLst>
                                </p:cTn>
                              </p:par>
                              <p:par>
                                <p:cTn id="69" presetID="17" presetClass="entr" presetSubtype="10" fill="hold" grpId="0" nodeType="withEffect">
                                  <p:stCondLst>
                                    <p:cond delay="0"/>
                                  </p:stCondLst>
                                  <p:childTnLst>
                                    <p:set>
                                      <p:cBhvr>
                                        <p:cTn id="70" dur="1" fill="hold">
                                          <p:stCondLst>
                                            <p:cond delay="0"/>
                                          </p:stCondLst>
                                        </p:cTn>
                                        <p:tgtEl>
                                          <p:spTgt spid="11"/>
                                        </p:tgtEl>
                                        <p:attrNameLst>
                                          <p:attrName>style.visibility</p:attrName>
                                        </p:attrNameLst>
                                      </p:cBhvr>
                                      <p:to>
                                        <p:strVal val="visible"/>
                                      </p:to>
                                    </p:set>
                                    <p:anim calcmode="lin" valueType="num">
                                      <p:cBhvr>
                                        <p:cTn id="71" dur="500" fill="hold"/>
                                        <p:tgtEl>
                                          <p:spTgt spid="11"/>
                                        </p:tgtEl>
                                        <p:attrNameLst>
                                          <p:attrName>ppt_w</p:attrName>
                                        </p:attrNameLst>
                                      </p:cBhvr>
                                      <p:tavLst>
                                        <p:tav tm="0">
                                          <p:val>
                                            <p:fltVal val="0"/>
                                          </p:val>
                                        </p:tav>
                                        <p:tav tm="100000">
                                          <p:val>
                                            <p:strVal val="#ppt_w"/>
                                          </p:val>
                                        </p:tav>
                                      </p:tavLst>
                                    </p:anim>
                                    <p:anim calcmode="lin" valueType="num">
                                      <p:cBhvr>
                                        <p:cTn id="72" dur="500" fill="hold"/>
                                        <p:tgtEl>
                                          <p:spTgt spid="11"/>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9" grpId="0" animBg="1"/>
      <p:bldP spid="10" grpId="0"/>
      <p:bldP spid="11" grpId="0"/>
      <p:bldP spid="1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p:cNvSpPr txBox="1">
            <a:spLocks noChangeArrowheads="1"/>
          </p:cNvSpPr>
          <p:nvPr/>
        </p:nvSpPr>
        <p:spPr bwMode="auto">
          <a:xfrm>
            <a:off x="250825" y="1844675"/>
            <a:ext cx="8574088" cy="310854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r">
              <a:buClr>
                <a:srgbClr val="FFFF00"/>
              </a:buClr>
              <a:buFont typeface="Wingdings" panose="05000000000000000000" pitchFamily="2" charset="2"/>
              <a:buChar char="v"/>
            </a:pPr>
            <a:r>
              <a:rPr lang="fa-IR" sz="2800" dirty="0">
                <a:latin typeface="Arial" panose="020B0604020202020204" pitchFamily="34" charset="0"/>
              </a:rPr>
              <a:t> </a:t>
            </a:r>
            <a:r>
              <a:rPr lang="fa-IR" sz="2400" dirty="0">
                <a:latin typeface="Arial" panose="020B0604020202020204" pitchFamily="34" charset="0"/>
              </a:rPr>
              <a:t>حسابداری به عنوان یک سیستم اطلاعاتی مبتنی بر پردازش و تحلیل اطلاعات مالی است و هر نظام تحلیلی لازم است بر یک سلسله ازاصول و قواعد مشخص استوار باشد.اصول حسابداری برخاسته از میثاق ها ، قواعد و رویه هایی است که مورد قبول و پذیرش حسابداران است .</a:t>
            </a:r>
            <a:r>
              <a:rPr lang="fa-IR" sz="3200" b="0" dirty="0">
                <a:latin typeface="Arial" panose="020B0604020202020204" pitchFamily="34" charset="0"/>
              </a:rPr>
              <a:t> </a:t>
            </a:r>
          </a:p>
          <a:p>
            <a:pPr>
              <a:buClr>
                <a:srgbClr val="FFFF00"/>
              </a:buClr>
              <a:buFont typeface="Wingdings" panose="05000000000000000000" pitchFamily="2" charset="2"/>
              <a:buNone/>
            </a:pPr>
            <a:endParaRPr lang="fa-IR" sz="3200" b="0" dirty="0">
              <a:latin typeface="Arial" panose="020B0604020202020204" pitchFamily="34" charset="0"/>
            </a:endParaRPr>
          </a:p>
          <a:p>
            <a:pPr algn="r">
              <a:buClr>
                <a:srgbClr val="FFFF00"/>
              </a:buClr>
              <a:buFont typeface="Wingdings" panose="05000000000000000000" pitchFamily="2" charset="2"/>
              <a:buChar char="v"/>
            </a:pPr>
            <a:r>
              <a:rPr lang="fa-IR" sz="3200" b="0" dirty="0">
                <a:latin typeface="Arial" panose="020B0604020202020204" pitchFamily="34" charset="0"/>
              </a:rPr>
              <a:t> </a:t>
            </a:r>
            <a:r>
              <a:rPr lang="fa-IR" sz="2400" dirty="0">
                <a:latin typeface="Arial" panose="020B0604020202020204" pitchFamily="34" charset="0"/>
              </a:rPr>
              <a:t>اصول حسابداری در هر کشوری بر حسب نیازها و میزان توسعه یافتگی آن کشور توسط مجامع حرفه ای حسابداری تدوین می گردد</a:t>
            </a:r>
            <a:endParaRPr lang="en-US" sz="3200" dirty="0">
              <a:latin typeface="Arial" panose="020B0604020202020204" pitchFamily="34" charset="0"/>
            </a:endParaRPr>
          </a:p>
        </p:txBody>
      </p:sp>
      <p:sp>
        <p:nvSpPr>
          <p:cNvPr id="3" name="AutoShape 11"/>
          <p:cNvSpPr>
            <a:spLocks noChangeArrowheads="1"/>
          </p:cNvSpPr>
          <p:nvPr/>
        </p:nvSpPr>
        <p:spPr bwMode="auto">
          <a:xfrm>
            <a:off x="2843213" y="404813"/>
            <a:ext cx="5651500" cy="1368425"/>
          </a:xfrm>
          <a:prstGeom prst="horizontalScroll">
            <a:avLst>
              <a:gd name="adj" fmla="val 12500"/>
            </a:avLst>
          </a:prstGeom>
          <a:noFill/>
          <a:ln w="31750">
            <a:solidFill>
              <a:srgbClr val="FFFF00"/>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
        <p:nvSpPr>
          <p:cNvPr id="6" name="Rectangle 5"/>
          <p:cNvSpPr/>
          <p:nvPr/>
        </p:nvSpPr>
        <p:spPr>
          <a:xfrm>
            <a:off x="3419872" y="908720"/>
            <a:ext cx="4536504" cy="646331"/>
          </a:xfrm>
          <a:prstGeom prst="rect">
            <a:avLst/>
          </a:prstGeom>
        </p:spPr>
        <p:txBody>
          <a:bodyPr wrap="square">
            <a:spAutoFit/>
          </a:bodyPr>
          <a:lstStyle/>
          <a:p>
            <a:r>
              <a:rPr lang="fa-IR" sz="3600" dirty="0" smtClean="0"/>
              <a:t> </a:t>
            </a:r>
            <a:r>
              <a:rPr lang="fa-IR" sz="3600" dirty="0" smtClean="0">
                <a:solidFill>
                  <a:srgbClr val="FF0000"/>
                </a:solidFill>
              </a:rPr>
              <a:t>اصول و مفاهیم حسابداری</a:t>
            </a:r>
            <a:endParaRPr lang="en-US" sz="36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7" presetClass="entr" presetSubtype="4" fill="hold" nodeType="after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 calcmode="lin" valueType="num">
                                      <p:cBhvr additive="base">
                                        <p:cTn id="12"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500"/>
                            </p:stCondLst>
                            <p:childTnLst>
                              <p:par>
                                <p:cTn id="15" presetID="2" presetClass="entr" presetSubtype="4" fill="hold" nodeType="after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 calcmode="lin" valueType="num">
                                      <p:cBhvr additive="base">
                                        <p:cTn id="1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2771775" y="0"/>
            <a:ext cx="4319588" cy="519113"/>
          </a:xfrm>
          <a:prstGeom prst="rect">
            <a:avLst/>
          </a:prstGeom>
          <a:noFill/>
          <a:ln>
            <a:noFill/>
          </a:ln>
          <a:effectLst/>
          <a:extLst>
            <a:ext uri="{909E8E84-426E-40DD-AFC4-6F175D3DCCD1}">
              <a14:hiddenFill xmlns:a14="http://schemas.microsoft.com/office/drawing/2010/main" xmlns="">
                <a:gradFill rotWithShape="0">
                  <a:gsLst>
                    <a:gs pos="0">
                      <a:srgbClr val="FF0066"/>
                    </a:gs>
                    <a:gs pos="100000">
                      <a:srgbClr val="FF0066">
                        <a:gamma/>
                        <a:shade val="47843"/>
                        <a:invGamma/>
                      </a:srgbClr>
                    </a:gs>
                  </a:gsLst>
                  <a:lin ang="5400000" scaled="1"/>
                </a:gra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107763" dir="2700000" algn="ctr" rotWithShape="0">
                    <a:schemeClr val="bg2"/>
                  </a:outerShdw>
                </a:effectLst>
              </a14:hiddenEffects>
            </a:ext>
          </a:extLst>
        </p:spPr>
        <p:txBody>
          <a:bodyPr>
            <a:spAutoFit/>
          </a:bodyPr>
          <a:lstStyle/>
          <a:p>
            <a:pPr>
              <a:buClrTx/>
              <a:buFontTx/>
              <a:buNone/>
            </a:pPr>
            <a:r>
              <a:rPr lang="fa-IR" sz="2800" dirty="0">
                <a:solidFill>
                  <a:srgbClr val="FF0000"/>
                </a:solidFill>
                <a:latin typeface="Tahoma" panose="020B0604030504040204" pitchFamily="34" charset="0"/>
                <a:cs typeface="Times New Roman" panose="02020603050405020304" pitchFamily="18" charset="0"/>
              </a:rPr>
              <a:t>الف </a:t>
            </a:r>
            <a:r>
              <a:rPr lang="ar-SA" sz="2800" dirty="0">
                <a:solidFill>
                  <a:srgbClr val="FF0000"/>
                </a:solidFill>
                <a:latin typeface="Times New Roman" panose="02020603050405020304" pitchFamily="18" charset="0"/>
                <a:cs typeface="Times New Roman" panose="02020603050405020304" pitchFamily="18" charset="0"/>
              </a:rPr>
              <a:t>–</a:t>
            </a:r>
            <a:r>
              <a:rPr lang="fa-IR" sz="2800" dirty="0">
                <a:solidFill>
                  <a:srgbClr val="FF0000"/>
                </a:solidFill>
                <a:latin typeface="Tahoma" panose="020B0604030504040204" pitchFamily="34" charset="0"/>
                <a:cs typeface="Times New Roman" panose="02020603050405020304" pitchFamily="18" charset="0"/>
              </a:rPr>
              <a:t> مفاهیم </a:t>
            </a:r>
            <a:r>
              <a:rPr lang="fa-IR" sz="2800" dirty="0" smtClean="0">
                <a:solidFill>
                  <a:srgbClr val="FF0000"/>
                </a:solidFill>
                <a:latin typeface="Tahoma" panose="020B0604030504040204" pitchFamily="34" charset="0"/>
                <a:cs typeface="Times New Roman" panose="02020603050405020304" pitchFamily="18" charset="0"/>
              </a:rPr>
              <a:t>بنیادی </a:t>
            </a:r>
            <a:r>
              <a:rPr lang="fa-IR" sz="2800" dirty="0">
                <a:solidFill>
                  <a:srgbClr val="FF0000"/>
                </a:solidFill>
                <a:latin typeface="Tahoma" panose="020B0604030504040204" pitchFamily="34" charset="0"/>
                <a:cs typeface="Times New Roman" panose="02020603050405020304" pitchFamily="18" charset="0"/>
              </a:rPr>
              <a:t>حسابداری :</a:t>
            </a:r>
            <a:r>
              <a:rPr lang="ar-SA" sz="2800" dirty="0">
                <a:solidFill>
                  <a:srgbClr val="FF0000"/>
                </a:solidFill>
                <a:latin typeface="Tahoma" panose="020B0604030504040204" pitchFamily="34" charset="0"/>
                <a:cs typeface="Times New Roman" panose="02020603050405020304" pitchFamily="18" charset="0"/>
              </a:rPr>
              <a:t> </a:t>
            </a:r>
          </a:p>
        </p:txBody>
      </p:sp>
      <p:sp>
        <p:nvSpPr>
          <p:cNvPr id="3" name="Text Box 4"/>
          <p:cNvSpPr txBox="1">
            <a:spLocks noChangeArrowheads="1"/>
          </p:cNvSpPr>
          <p:nvPr/>
        </p:nvSpPr>
        <p:spPr bwMode="auto">
          <a:xfrm>
            <a:off x="3995936" y="2780928"/>
            <a:ext cx="2736304" cy="457200"/>
          </a:xfrm>
          <a:prstGeom prst="rect">
            <a:avLst/>
          </a:prstGeom>
          <a:noFill/>
          <a:ln>
            <a:noFill/>
          </a:ln>
          <a:effectLst/>
          <a:extLst>
            <a:ext uri="{909E8E84-426E-40DD-AFC4-6F175D3DCCD1}">
              <a14:hiddenFill xmlns:a14="http://schemas.microsoft.com/office/drawing/2010/main" xmlns="">
                <a:gradFill rotWithShape="0">
                  <a:gsLst>
                    <a:gs pos="0">
                      <a:srgbClr val="FF0066"/>
                    </a:gs>
                    <a:gs pos="100000">
                      <a:srgbClr val="FF0066">
                        <a:gamma/>
                        <a:shade val="47843"/>
                        <a:invGamma/>
                      </a:srgbClr>
                    </a:gs>
                  </a:gsLst>
                  <a:lin ang="5400000" scaled="1"/>
                </a:gra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107763" dir="2700000" algn="ctr" rotWithShape="0">
                    <a:schemeClr val="bg2"/>
                  </a:outerShdw>
                </a:effectLst>
              </a14:hiddenEffects>
            </a:ext>
          </a:extLst>
        </p:spPr>
        <p:txBody>
          <a:bodyPr wrap="square">
            <a:spAutoFit/>
          </a:bodyPr>
          <a:lstStyle/>
          <a:p>
            <a:pPr algn="r">
              <a:buClrTx/>
              <a:buFontTx/>
              <a:buNone/>
            </a:pPr>
            <a:r>
              <a:rPr lang="fa-IR" sz="2400" dirty="0">
                <a:solidFill>
                  <a:srgbClr val="FF0000"/>
                </a:solidFill>
                <a:latin typeface="Tahoma" panose="020B0604030504040204" pitchFamily="34" charset="0"/>
                <a:cs typeface="Times New Roman" panose="02020603050405020304" pitchFamily="18" charset="0"/>
              </a:rPr>
              <a:t>ب- اصول حسابداری :</a:t>
            </a:r>
            <a:endParaRPr lang="ar-SA" sz="2400" dirty="0">
              <a:solidFill>
                <a:srgbClr val="FF0000"/>
              </a:solidFill>
              <a:latin typeface="Tahoma" panose="020B0604030504040204" pitchFamily="34" charset="0"/>
              <a:cs typeface="Times New Roman" panose="02020603050405020304" pitchFamily="18" charset="0"/>
            </a:endParaRPr>
          </a:p>
        </p:txBody>
      </p:sp>
      <p:sp>
        <p:nvSpPr>
          <p:cNvPr id="4" name="Text Box 5"/>
          <p:cNvSpPr txBox="1">
            <a:spLocks noChangeArrowheads="1"/>
          </p:cNvSpPr>
          <p:nvPr/>
        </p:nvSpPr>
        <p:spPr bwMode="auto">
          <a:xfrm>
            <a:off x="3492500" y="5229225"/>
            <a:ext cx="3529013" cy="457200"/>
          </a:xfrm>
          <a:prstGeom prst="rect">
            <a:avLst/>
          </a:prstGeom>
          <a:noFill/>
          <a:ln>
            <a:noFill/>
          </a:ln>
          <a:effectLst/>
          <a:extLst>
            <a:ext uri="{909E8E84-426E-40DD-AFC4-6F175D3DCCD1}">
              <a14:hiddenFill xmlns:a14="http://schemas.microsoft.com/office/drawing/2010/main" xmlns="">
                <a:gradFill rotWithShape="0">
                  <a:gsLst>
                    <a:gs pos="0">
                      <a:srgbClr val="FF0066"/>
                    </a:gs>
                    <a:gs pos="100000">
                      <a:srgbClr val="FF0066">
                        <a:gamma/>
                        <a:shade val="47843"/>
                        <a:invGamma/>
                      </a:srgbClr>
                    </a:gs>
                  </a:gsLst>
                  <a:lin ang="5400000" scaled="1"/>
                </a:gra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107763" dir="2700000" algn="ctr" rotWithShape="0">
                    <a:schemeClr val="bg2"/>
                  </a:outerShdw>
                </a:effectLst>
              </a14:hiddenEffects>
            </a:ext>
          </a:extLst>
        </p:spPr>
        <p:txBody>
          <a:bodyPr>
            <a:spAutoFit/>
          </a:bodyPr>
          <a:lstStyle/>
          <a:p>
            <a:pPr>
              <a:buClrTx/>
              <a:buFontTx/>
              <a:buNone/>
            </a:pPr>
            <a:r>
              <a:rPr lang="fa-IR" sz="2400" dirty="0">
                <a:solidFill>
                  <a:srgbClr val="FF0000"/>
                </a:solidFill>
                <a:latin typeface="Tahoma" panose="020B0604030504040204" pitchFamily="34" charset="0"/>
                <a:cs typeface="Times New Roman" panose="02020603050405020304" pitchFamily="18" charset="0"/>
              </a:rPr>
              <a:t>ج- اصول محدودکننده حسابداری</a:t>
            </a:r>
            <a:endParaRPr lang="ar-SA" sz="2400" dirty="0">
              <a:solidFill>
                <a:srgbClr val="FF0000"/>
              </a:solidFill>
              <a:latin typeface="Tahoma" panose="020B0604030504040204" pitchFamily="34" charset="0"/>
              <a:cs typeface="Times New Roman" panose="02020603050405020304" pitchFamily="18" charset="0"/>
            </a:endParaRPr>
          </a:p>
        </p:txBody>
      </p:sp>
      <p:grpSp>
        <p:nvGrpSpPr>
          <p:cNvPr id="5" name="Group 36"/>
          <p:cNvGrpSpPr>
            <a:grpSpLocks/>
          </p:cNvGrpSpPr>
          <p:nvPr/>
        </p:nvGrpSpPr>
        <p:grpSpPr bwMode="auto">
          <a:xfrm>
            <a:off x="2268538" y="620713"/>
            <a:ext cx="4933950" cy="2238375"/>
            <a:chOff x="-374" y="1370"/>
            <a:chExt cx="2829" cy="1410"/>
          </a:xfrm>
        </p:grpSpPr>
        <p:sp>
          <p:nvSpPr>
            <p:cNvPr id="6" name="Text Box 37"/>
            <p:cNvSpPr txBox="1">
              <a:spLocks noChangeArrowheads="1"/>
            </p:cNvSpPr>
            <p:nvPr/>
          </p:nvSpPr>
          <p:spPr bwMode="auto">
            <a:xfrm>
              <a:off x="-240" y="1911"/>
              <a:ext cx="2426" cy="288"/>
            </a:xfrm>
            <a:prstGeom prst="rect">
              <a:avLst/>
            </a:prstGeom>
            <a:noFill/>
            <a:ln>
              <a:noFill/>
            </a:ln>
            <a:effectLst/>
            <a:extLst>
              <a:ext uri="{909E8E84-426E-40DD-AFC4-6F175D3DCCD1}">
                <a14:hiddenFill xmlns:a14="http://schemas.microsoft.com/office/drawing/2010/main" xmlns="">
                  <a:gradFill rotWithShape="0">
                    <a:gsLst>
                      <a:gs pos="0">
                        <a:srgbClr val="FF0066"/>
                      </a:gs>
                      <a:gs pos="100000">
                        <a:srgbClr val="FF0066">
                          <a:gamma/>
                          <a:shade val="47843"/>
                          <a:invGamma/>
                        </a:srgbClr>
                      </a:gs>
                    </a:gsLst>
                    <a:lin ang="5400000" scaled="1"/>
                  </a:gra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107763" dir="2700000" algn="ctr" rotWithShape="0">
                      <a:schemeClr val="bg2"/>
                    </a:outerShdw>
                  </a:effectLst>
                </a14:hiddenEffects>
              </a:ext>
            </a:extLst>
          </p:spPr>
          <p:txBody>
            <a:bodyPr>
              <a:spAutoFit/>
            </a:bodyPr>
            <a:lstStyle/>
            <a:p>
              <a:pPr algn="r" eaLnBrk="0" hangingPunct="0">
                <a:spcBef>
                  <a:spcPct val="50000"/>
                </a:spcBef>
                <a:buClrTx/>
                <a:buFontTx/>
                <a:buNone/>
              </a:pPr>
              <a:r>
                <a:rPr lang="fa-IR" sz="2400" dirty="0">
                  <a:latin typeface="Tahoma" panose="020B0604030504040204" pitchFamily="34" charset="0"/>
                  <a:cs typeface="Times New Roman" panose="02020603050405020304" pitchFamily="18" charset="0"/>
                </a:rPr>
                <a:t>3-فرض واحد </a:t>
              </a:r>
              <a:r>
                <a:rPr lang="fa-IR" sz="2400" dirty="0" smtClean="0">
                  <a:latin typeface="Tahoma" panose="020B0604030504040204" pitchFamily="34" charset="0"/>
                  <a:cs typeface="Times New Roman" panose="02020603050405020304" pitchFamily="18" charset="0"/>
                </a:rPr>
                <a:t>شسنجشش </a:t>
              </a:r>
              <a:r>
                <a:rPr lang="fa-IR" sz="2400" dirty="0">
                  <a:latin typeface="Tahoma" panose="020B0604030504040204" pitchFamily="34" charset="0"/>
                  <a:cs typeface="Times New Roman" panose="02020603050405020304" pitchFamily="18" charset="0"/>
                </a:rPr>
                <a:t>(اندازه گیری</a:t>
              </a:r>
              <a:r>
                <a:rPr lang="fa-IR" sz="2400" dirty="0">
                  <a:latin typeface="Tahoma" panose="020B0604030504040204" pitchFamily="34" charset="0"/>
                  <a:cs typeface="Titr" panose="00000700000000000000" pitchFamily="2" charset="-78"/>
                </a:rPr>
                <a:t> )</a:t>
              </a:r>
              <a:endParaRPr lang="en-US" sz="2400" dirty="0">
                <a:latin typeface="Tahoma" panose="020B0604030504040204" pitchFamily="34" charset="0"/>
                <a:cs typeface="Titr" panose="00000700000000000000" pitchFamily="2" charset="-78"/>
              </a:endParaRPr>
            </a:p>
          </p:txBody>
        </p:sp>
        <p:sp>
          <p:nvSpPr>
            <p:cNvPr id="7" name="Text Box 38"/>
            <p:cNvSpPr txBox="1">
              <a:spLocks noChangeArrowheads="1"/>
            </p:cNvSpPr>
            <p:nvPr/>
          </p:nvSpPr>
          <p:spPr bwMode="auto">
            <a:xfrm>
              <a:off x="-374" y="1654"/>
              <a:ext cx="2562" cy="288"/>
            </a:xfrm>
            <a:prstGeom prst="rect">
              <a:avLst/>
            </a:prstGeom>
            <a:noFill/>
            <a:ln>
              <a:noFill/>
            </a:ln>
            <a:effectLst/>
            <a:extLst>
              <a:ext uri="{909E8E84-426E-40DD-AFC4-6F175D3DCCD1}">
                <a14:hiddenFill xmlns:a14="http://schemas.microsoft.com/office/drawing/2010/main" xmlns="">
                  <a:gradFill rotWithShape="0">
                    <a:gsLst>
                      <a:gs pos="0">
                        <a:srgbClr val="FF0066"/>
                      </a:gs>
                      <a:gs pos="100000">
                        <a:srgbClr val="FF0066">
                          <a:gamma/>
                          <a:shade val="47843"/>
                          <a:invGamma/>
                        </a:srgbClr>
                      </a:gs>
                    </a:gsLst>
                    <a:lin ang="5400000" scaled="1"/>
                  </a:gra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107763" dir="2700000" algn="ctr" rotWithShape="0">
                      <a:schemeClr val="bg2"/>
                    </a:outerShdw>
                  </a:effectLst>
                </a14:hiddenEffects>
              </a:ext>
            </a:extLst>
          </p:spPr>
          <p:txBody>
            <a:bodyPr>
              <a:spAutoFit/>
            </a:bodyPr>
            <a:lstStyle/>
            <a:p>
              <a:pPr algn="r" eaLnBrk="0" hangingPunct="0">
                <a:spcBef>
                  <a:spcPct val="50000"/>
                </a:spcBef>
                <a:buClrTx/>
                <a:buFontTx/>
                <a:buNone/>
              </a:pPr>
              <a:r>
                <a:rPr lang="fa-IR" sz="2400" dirty="0">
                  <a:latin typeface="Times New Roman" panose="02020603050405020304" pitchFamily="18" charset="0"/>
                  <a:cs typeface="Times New Roman" panose="02020603050405020304" pitchFamily="18" charset="0"/>
                </a:rPr>
                <a:t>2- فرض تداوم فعالیت</a:t>
              </a:r>
              <a:endParaRPr lang="en-US" sz="2400" dirty="0">
                <a:latin typeface="Times New Roman" panose="02020603050405020304" pitchFamily="18" charset="0"/>
                <a:cs typeface="Times New Roman" panose="02020603050405020304" pitchFamily="18" charset="0"/>
              </a:endParaRPr>
            </a:p>
          </p:txBody>
        </p:sp>
        <p:sp>
          <p:nvSpPr>
            <p:cNvPr id="8" name="Text Box 39"/>
            <p:cNvSpPr txBox="1">
              <a:spLocks noChangeArrowheads="1"/>
            </p:cNvSpPr>
            <p:nvPr/>
          </p:nvSpPr>
          <p:spPr bwMode="auto">
            <a:xfrm>
              <a:off x="0" y="1370"/>
              <a:ext cx="2190" cy="288"/>
            </a:xfrm>
            <a:prstGeom prst="rect">
              <a:avLst/>
            </a:prstGeom>
            <a:noFill/>
            <a:ln>
              <a:noFill/>
            </a:ln>
            <a:effectLst/>
            <a:extLst>
              <a:ext uri="{909E8E84-426E-40DD-AFC4-6F175D3DCCD1}">
                <a14:hiddenFill xmlns:a14="http://schemas.microsoft.com/office/drawing/2010/main" xmlns="">
                  <a:gradFill rotWithShape="0">
                    <a:gsLst>
                      <a:gs pos="0">
                        <a:srgbClr val="FF0066"/>
                      </a:gs>
                      <a:gs pos="100000">
                        <a:srgbClr val="FF0066">
                          <a:gamma/>
                          <a:shade val="47843"/>
                          <a:invGamma/>
                        </a:srgbClr>
                      </a:gs>
                    </a:gsLst>
                    <a:lin ang="5400000" scaled="1"/>
                  </a:gra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107763" dir="2700000" algn="ctr" rotWithShape="0">
                      <a:schemeClr val="bg2"/>
                    </a:outerShdw>
                  </a:effectLst>
                </a14:hiddenEffects>
              </a:ext>
            </a:extLst>
          </p:spPr>
          <p:txBody>
            <a:bodyPr>
              <a:spAutoFit/>
            </a:bodyPr>
            <a:lstStyle/>
            <a:p>
              <a:pPr algn="r" eaLnBrk="0" hangingPunct="0">
                <a:spcBef>
                  <a:spcPct val="50000"/>
                </a:spcBef>
                <a:buClrTx/>
                <a:buFontTx/>
                <a:buNone/>
              </a:pPr>
              <a:r>
                <a:rPr lang="fa-IR" sz="2400" dirty="0">
                  <a:latin typeface="Times New Roman" panose="02020603050405020304" pitchFamily="18" charset="0"/>
                  <a:cs typeface="Times New Roman" panose="02020603050405020304" pitchFamily="18" charset="0"/>
                </a:rPr>
                <a:t>1- فرض تفکیک شخصیت</a:t>
              </a:r>
              <a:endParaRPr lang="en-US" sz="2400" dirty="0">
                <a:latin typeface="Times New Roman" panose="02020603050405020304" pitchFamily="18" charset="0"/>
                <a:cs typeface="Times New Roman" panose="02020603050405020304" pitchFamily="18" charset="0"/>
              </a:endParaRPr>
            </a:p>
          </p:txBody>
        </p:sp>
        <p:sp>
          <p:nvSpPr>
            <p:cNvPr id="9" name="Text Box 40"/>
            <p:cNvSpPr txBox="1">
              <a:spLocks noChangeArrowheads="1"/>
            </p:cNvSpPr>
            <p:nvPr/>
          </p:nvSpPr>
          <p:spPr bwMode="auto">
            <a:xfrm>
              <a:off x="-252" y="2186"/>
              <a:ext cx="2441" cy="288"/>
            </a:xfrm>
            <a:prstGeom prst="rect">
              <a:avLst/>
            </a:prstGeom>
            <a:noFill/>
            <a:ln>
              <a:noFill/>
            </a:ln>
            <a:effectLst/>
            <a:extLst>
              <a:ext uri="{909E8E84-426E-40DD-AFC4-6F175D3DCCD1}">
                <a14:hiddenFill xmlns:a14="http://schemas.microsoft.com/office/drawing/2010/main" xmlns="">
                  <a:gradFill rotWithShape="0">
                    <a:gsLst>
                      <a:gs pos="0">
                        <a:srgbClr val="FF0066"/>
                      </a:gs>
                      <a:gs pos="100000">
                        <a:srgbClr val="FF0066">
                          <a:gamma/>
                          <a:shade val="47843"/>
                          <a:invGamma/>
                        </a:srgbClr>
                      </a:gs>
                    </a:gsLst>
                    <a:lin ang="5400000" scaled="1"/>
                  </a:gra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107763" dir="2700000" algn="ctr" rotWithShape="0">
                      <a:schemeClr val="bg2"/>
                    </a:outerShdw>
                  </a:effectLst>
                </a14:hiddenEffects>
              </a:ext>
            </a:extLst>
          </p:spPr>
          <p:txBody>
            <a:bodyPr>
              <a:spAutoFit/>
            </a:bodyPr>
            <a:lstStyle/>
            <a:p>
              <a:pPr algn="r" eaLnBrk="0" hangingPunct="0">
                <a:spcBef>
                  <a:spcPct val="50000"/>
                </a:spcBef>
                <a:buClrTx/>
                <a:buFontTx/>
                <a:buNone/>
              </a:pPr>
              <a:r>
                <a:rPr lang="fa-IR" sz="2400" dirty="0">
                  <a:latin typeface="Times New Roman" panose="02020603050405020304" pitchFamily="18" charset="0"/>
                  <a:cs typeface="Times New Roman" panose="02020603050405020304" pitchFamily="18" charset="0"/>
                </a:rPr>
                <a:t>4- فرض دوره مالی</a:t>
              </a:r>
              <a:endParaRPr lang="en-US" sz="2400" dirty="0">
                <a:latin typeface="Times New Roman" panose="02020603050405020304" pitchFamily="18" charset="0"/>
                <a:cs typeface="Times New Roman" panose="02020603050405020304" pitchFamily="18" charset="0"/>
              </a:endParaRPr>
            </a:p>
          </p:txBody>
        </p:sp>
        <p:sp>
          <p:nvSpPr>
            <p:cNvPr id="10" name="Text Box 41"/>
            <p:cNvSpPr txBox="1">
              <a:spLocks noChangeArrowheads="1"/>
            </p:cNvSpPr>
            <p:nvPr/>
          </p:nvSpPr>
          <p:spPr bwMode="auto">
            <a:xfrm>
              <a:off x="19" y="2492"/>
              <a:ext cx="2182" cy="288"/>
            </a:xfrm>
            <a:prstGeom prst="rect">
              <a:avLst/>
            </a:prstGeom>
            <a:noFill/>
            <a:ln>
              <a:noFill/>
            </a:ln>
            <a:effectLst/>
            <a:extLst>
              <a:ext uri="{909E8E84-426E-40DD-AFC4-6F175D3DCCD1}">
                <a14:hiddenFill xmlns:a14="http://schemas.microsoft.com/office/drawing/2010/main" xmlns="">
                  <a:gradFill rotWithShape="0">
                    <a:gsLst>
                      <a:gs pos="0">
                        <a:srgbClr val="FF0066"/>
                      </a:gs>
                      <a:gs pos="100000">
                        <a:srgbClr val="FF0066">
                          <a:gamma/>
                          <a:shade val="47843"/>
                          <a:invGamma/>
                        </a:srgbClr>
                      </a:gs>
                    </a:gsLst>
                    <a:lin ang="5400000" scaled="1"/>
                  </a:gra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107763" dir="2700000" algn="ctr" rotWithShape="0">
                      <a:schemeClr val="bg2"/>
                    </a:outerShdw>
                  </a:effectLst>
                </a14:hiddenEffects>
              </a:ext>
            </a:extLst>
          </p:spPr>
          <p:txBody>
            <a:bodyPr>
              <a:spAutoFit/>
            </a:bodyPr>
            <a:lstStyle/>
            <a:p>
              <a:pPr algn="r" eaLnBrk="0" hangingPunct="0">
                <a:spcBef>
                  <a:spcPct val="50000"/>
                </a:spcBef>
                <a:buClrTx/>
                <a:buFontTx/>
                <a:buNone/>
              </a:pPr>
              <a:r>
                <a:rPr lang="fa-IR" sz="2400">
                  <a:latin typeface="Tahoma" panose="020B0604030504040204" pitchFamily="34" charset="0"/>
                  <a:cs typeface="Titr" panose="00000700000000000000" pitchFamily="2" charset="-78"/>
                </a:rPr>
                <a:t>5- </a:t>
              </a:r>
              <a:r>
                <a:rPr lang="fa-IR" sz="2400">
                  <a:latin typeface="Times New Roman" panose="02020603050405020304" pitchFamily="18" charset="0"/>
                  <a:cs typeface="Times New Roman" panose="02020603050405020304" pitchFamily="18" charset="0"/>
                </a:rPr>
                <a:t>فرض تعهدی</a:t>
              </a:r>
              <a:endParaRPr lang="en-US" sz="2400">
                <a:latin typeface="Times New Roman" panose="02020603050405020304" pitchFamily="18" charset="0"/>
                <a:cs typeface="Times New Roman" panose="02020603050405020304" pitchFamily="18" charset="0"/>
              </a:endParaRPr>
            </a:p>
          </p:txBody>
        </p:sp>
        <p:grpSp>
          <p:nvGrpSpPr>
            <p:cNvPr id="11" name="Group 42"/>
            <p:cNvGrpSpPr>
              <a:grpSpLocks/>
            </p:cNvGrpSpPr>
            <p:nvPr/>
          </p:nvGrpSpPr>
          <p:grpSpPr bwMode="auto">
            <a:xfrm>
              <a:off x="2188" y="1413"/>
              <a:ext cx="267" cy="1146"/>
              <a:chOff x="2188" y="1413"/>
              <a:chExt cx="267" cy="1146"/>
            </a:xfrm>
          </p:grpSpPr>
          <p:sp>
            <p:nvSpPr>
              <p:cNvPr id="12" name="Line 43"/>
              <p:cNvSpPr>
                <a:spLocks noChangeShapeType="1"/>
              </p:cNvSpPr>
              <p:nvPr/>
            </p:nvSpPr>
            <p:spPr bwMode="auto">
              <a:xfrm flipV="1">
                <a:off x="2336" y="1413"/>
                <a:ext cx="0" cy="1146"/>
              </a:xfrm>
              <a:prstGeom prst="line">
                <a:avLst/>
              </a:prstGeom>
              <a:noFill/>
              <a:ln w="57150">
                <a:pattFill prst="horzBrick">
                  <a:fgClr>
                    <a:srgbClr val="0000FF"/>
                  </a:fgClr>
                  <a:bgClr>
                    <a:schemeClr val="accent2"/>
                  </a:bgClr>
                </a:patt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107763" dir="2700000" algn="ctr" rotWithShape="0">
                        <a:schemeClr val="bg2"/>
                      </a:outerShdw>
                    </a:effectLst>
                  </a14:hiddenEffects>
                </a:ext>
              </a:extLst>
            </p:spPr>
            <p:txBody>
              <a:bodyPr>
                <a:spAutoFit/>
              </a:bodyPr>
              <a:lstStyle/>
              <a:p>
                <a:endParaRPr lang="fa-IR"/>
              </a:p>
            </p:txBody>
          </p:sp>
          <p:sp>
            <p:nvSpPr>
              <p:cNvPr id="13" name="Line 44"/>
              <p:cNvSpPr>
                <a:spLocks noChangeShapeType="1"/>
              </p:cNvSpPr>
              <p:nvPr/>
            </p:nvSpPr>
            <p:spPr bwMode="auto">
              <a:xfrm>
                <a:off x="2188" y="1422"/>
                <a:ext cx="177" cy="0"/>
              </a:xfrm>
              <a:prstGeom prst="line">
                <a:avLst/>
              </a:prstGeom>
              <a:noFill/>
              <a:ln w="57150">
                <a:pattFill prst="horzBrick">
                  <a:fgClr>
                    <a:srgbClr val="0000FF"/>
                  </a:fgClr>
                  <a:bgClr>
                    <a:schemeClr val="accent2"/>
                  </a:bgClr>
                </a:patt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107763" dir="2700000" algn="ctr" rotWithShape="0">
                        <a:schemeClr val="bg2"/>
                      </a:outerShdw>
                    </a:effectLst>
                  </a14:hiddenEffects>
                </a:ext>
              </a:extLst>
            </p:spPr>
            <p:txBody>
              <a:bodyPr>
                <a:spAutoFit/>
              </a:bodyPr>
              <a:lstStyle/>
              <a:p>
                <a:endParaRPr lang="fa-IR"/>
              </a:p>
            </p:txBody>
          </p:sp>
          <p:sp>
            <p:nvSpPr>
              <p:cNvPr id="14" name="Line 45"/>
              <p:cNvSpPr>
                <a:spLocks noChangeShapeType="1"/>
              </p:cNvSpPr>
              <p:nvPr/>
            </p:nvSpPr>
            <p:spPr bwMode="auto">
              <a:xfrm>
                <a:off x="2188" y="1729"/>
                <a:ext cx="177" cy="0"/>
              </a:xfrm>
              <a:prstGeom prst="line">
                <a:avLst/>
              </a:prstGeom>
              <a:noFill/>
              <a:ln w="57150">
                <a:pattFill prst="horzBrick">
                  <a:fgClr>
                    <a:srgbClr val="0000FF"/>
                  </a:fgClr>
                  <a:bgClr>
                    <a:schemeClr val="accent2"/>
                  </a:bgClr>
                </a:patt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107763" dir="2700000" algn="ctr" rotWithShape="0">
                        <a:schemeClr val="bg2"/>
                      </a:outerShdw>
                    </a:effectLst>
                  </a14:hiddenEffects>
                </a:ext>
              </a:extLst>
            </p:spPr>
            <p:txBody>
              <a:bodyPr>
                <a:spAutoFit/>
              </a:bodyPr>
              <a:lstStyle/>
              <a:p>
                <a:endParaRPr lang="fa-IR"/>
              </a:p>
            </p:txBody>
          </p:sp>
          <p:sp>
            <p:nvSpPr>
              <p:cNvPr id="15" name="Line 46"/>
              <p:cNvSpPr>
                <a:spLocks noChangeShapeType="1"/>
              </p:cNvSpPr>
              <p:nvPr/>
            </p:nvSpPr>
            <p:spPr bwMode="auto">
              <a:xfrm>
                <a:off x="2188" y="2284"/>
                <a:ext cx="177" cy="0"/>
              </a:xfrm>
              <a:prstGeom prst="line">
                <a:avLst/>
              </a:prstGeom>
              <a:noFill/>
              <a:ln w="57150">
                <a:pattFill prst="horzBrick">
                  <a:fgClr>
                    <a:srgbClr val="0000FF"/>
                  </a:fgClr>
                  <a:bgClr>
                    <a:schemeClr val="accent2"/>
                  </a:bgClr>
                </a:patt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107763" dir="2700000" algn="ctr" rotWithShape="0">
                        <a:schemeClr val="bg2"/>
                      </a:outerShdw>
                    </a:effectLst>
                  </a14:hiddenEffects>
                </a:ext>
              </a:extLst>
            </p:spPr>
            <p:txBody>
              <a:bodyPr>
                <a:spAutoFit/>
              </a:bodyPr>
              <a:lstStyle/>
              <a:p>
                <a:endParaRPr lang="fa-IR"/>
              </a:p>
            </p:txBody>
          </p:sp>
          <p:sp>
            <p:nvSpPr>
              <p:cNvPr id="16" name="Line 47"/>
              <p:cNvSpPr>
                <a:spLocks noChangeShapeType="1"/>
              </p:cNvSpPr>
              <p:nvPr/>
            </p:nvSpPr>
            <p:spPr bwMode="auto">
              <a:xfrm>
                <a:off x="2188" y="2556"/>
                <a:ext cx="177" cy="0"/>
              </a:xfrm>
              <a:prstGeom prst="line">
                <a:avLst/>
              </a:prstGeom>
              <a:noFill/>
              <a:ln w="57150">
                <a:pattFill prst="horzBrick">
                  <a:fgClr>
                    <a:srgbClr val="0000FF"/>
                  </a:fgClr>
                  <a:bgClr>
                    <a:schemeClr val="accent2"/>
                  </a:bgClr>
                </a:patt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107763" dir="2700000" algn="ctr" rotWithShape="0">
                        <a:schemeClr val="bg2"/>
                      </a:outerShdw>
                    </a:effectLst>
                  </a14:hiddenEffects>
                </a:ext>
              </a:extLst>
            </p:spPr>
            <p:txBody>
              <a:bodyPr>
                <a:spAutoFit/>
              </a:bodyPr>
              <a:lstStyle/>
              <a:p>
                <a:endParaRPr lang="fa-IR"/>
              </a:p>
            </p:txBody>
          </p:sp>
          <p:sp>
            <p:nvSpPr>
              <p:cNvPr id="17" name="Line 48"/>
              <p:cNvSpPr>
                <a:spLocks noChangeShapeType="1"/>
              </p:cNvSpPr>
              <p:nvPr/>
            </p:nvSpPr>
            <p:spPr bwMode="auto">
              <a:xfrm>
                <a:off x="2188" y="2012"/>
                <a:ext cx="177" cy="0"/>
              </a:xfrm>
              <a:prstGeom prst="line">
                <a:avLst/>
              </a:prstGeom>
              <a:noFill/>
              <a:ln w="57150">
                <a:pattFill prst="horzBrick">
                  <a:fgClr>
                    <a:srgbClr val="0000FF"/>
                  </a:fgClr>
                  <a:bgClr>
                    <a:schemeClr val="accent2"/>
                  </a:bgClr>
                </a:patt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107763" dir="2700000" algn="ctr" rotWithShape="0">
                        <a:schemeClr val="bg2"/>
                      </a:outerShdw>
                    </a:effectLst>
                  </a14:hiddenEffects>
                </a:ext>
              </a:extLst>
            </p:spPr>
            <p:txBody>
              <a:bodyPr>
                <a:spAutoFit/>
              </a:bodyPr>
              <a:lstStyle/>
              <a:p>
                <a:endParaRPr lang="fa-IR"/>
              </a:p>
            </p:txBody>
          </p:sp>
          <p:sp>
            <p:nvSpPr>
              <p:cNvPr id="18" name="Line 49"/>
              <p:cNvSpPr>
                <a:spLocks noChangeShapeType="1"/>
              </p:cNvSpPr>
              <p:nvPr/>
            </p:nvSpPr>
            <p:spPr bwMode="auto">
              <a:xfrm>
                <a:off x="2278" y="2012"/>
                <a:ext cx="177" cy="0"/>
              </a:xfrm>
              <a:prstGeom prst="line">
                <a:avLst/>
              </a:prstGeom>
              <a:noFill/>
              <a:ln w="57150">
                <a:pattFill prst="horzBrick">
                  <a:fgClr>
                    <a:srgbClr val="0000FF"/>
                  </a:fgClr>
                  <a:bgClr>
                    <a:schemeClr val="accent2"/>
                  </a:bgClr>
                </a:patt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107763" dir="2700000" algn="ctr" rotWithShape="0">
                        <a:schemeClr val="bg2"/>
                      </a:outerShdw>
                    </a:effectLst>
                  </a14:hiddenEffects>
                </a:ext>
              </a:extLst>
            </p:spPr>
            <p:txBody>
              <a:bodyPr>
                <a:spAutoFit/>
              </a:bodyPr>
              <a:lstStyle/>
              <a:p>
                <a:endParaRPr lang="fa-IR"/>
              </a:p>
            </p:txBody>
          </p:sp>
        </p:grpSp>
      </p:grpSp>
      <p:sp>
        <p:nvSpPr>
          <p:cNvPr id="19" name="AutoShape 50"/>
          <p:cNvSpPr>
            <a:spLocks noChangeArrowheads="1"/>
          </p:cNvSpPr>
          <p:nvPr/>
        </p:nvSpPr>
        <p:spPr bwMode="auto">
          <a:xfrm>
            <a:off x="7451725" y="2492375"/>
            <a:ext cx="1470025" cy="1689021"/>
          </a:xfrm>
          <a:prstGeom prst="doubleWave">
            <a:avLst>
              <a:gd name="adj1" fmla="val 6500"/>
              <a:gd name="adj2" fmla="val 0"/>
            </a:avLst>
          </a:prstGeom>
          <a:gradFill rotWithShape="1">
            <a:gsLst>
              <a:gs pos="0">
                <a:srgbClr val="FF00FF"/>
              </a:gs>
              <a:gs pos="100000">
                <a:schemeClr val="hlink"/>
              </a:gs>
            </a:gsLst>
            <a:lin ang="18900000" scaled="1"/>
          </a:gradFill>
          <a:ln>
            <a:noFill/>
          </a:ln>
          <a:effectLst/>
          <a:extLs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107763" dir="2700000" algn="ctr" rotWithShape="0">
                    <a:schemeClr val="bg2"/>
                  </a:outerShdw>
                </a:effectLst>
              </a14:hiddenEffects>
            </a:ext>
          </a:extLst>
        </p:spPr>
        <p:txBody>
          <a:bodyPr>
            <a:spAutoFit/>
          </a:bodyPr>
          <a:lstStyle/>
          <a:p>
            <a:pPr algn="ctr">
              <a:buClrTx/>
              <a:buFontTx/>
              <a:buNone/>
            </a:pPr>
            <a:r>
              <a:rPr lang="fa-IR" sz="2400" dirty="0" smtClean="0">
                <a:solidFill>
                  <a:srgbClr val="000000"/>
                </a:solidFill>
                <a:latin typeface="Tahoma" panose="020B0604030504040204" pitchFamily="34" charset="0"/>
                <a:cs typeface="Times New Roman" panose="02020603050405020304" pitchFamily="18" charset="0"/>
              </a:rPr>
              <a:t>اصول و مفروضات </a:t>
            </a:r>
            <a:r>
              <a:rPr lang="fa-IR" sz="2800" dirty="0">
                <a:solidFill>
                  <a:srgbClr val="000000"/>
                </a:solidFill>
                <a:latin typeface="Tahoma" panose="020B0604030504040204" pitchFamily="34" charset="0"/>
                <a:cs typeface="Times New Roman" panose="02020603050405020304" pitchFamily="18" charset="0"/>
              </a:rPr>
              <a:t>حسابداری</a:t>
            </a:r>
            <a:endParaRPr lang="en-US" sz="2800" dirty="0">
              <a:solidFill>
                <a:srgbClr val="000000"/>
              </a:solidFill>
              <a:latin typeface="Tahoma" panose="020B0604030504040204" pitchFamily="34" charset="0"/>
              <a:cs typeface="Times New Roman" panose="02020603050405020304" pitchFamily="18" charset="0"/>
            </a:endParaRPr>
          </a:p>
        </p:txBody>
      </p:sp>
      <p:sp>
        <p:nvSpPr>
          <p:cNvPr id="20" name="Line 54"/>
          <p:cNvSpPr>
            <a:spLocks noChangeShapeType="1"/>
          </p:cNvSpPr>
          <p:nvPr/>
        </p:nvSpPr>
        <p:spPr bwMode="auto">
          <a:xfrm>
            <a:off x="7451725" y="260350"/>
            <a:ext cx="0" cy="5256213"/>
          </a:xfrm>
          <a:prstGeom prst="line">
            <a:avLst/>
          </a:prstGeom>
          <a:noFill/>
          <a:ln w="28575">
            <a:solidFill>
              <a:srgbClr val="FFFF00"/>
            </a:solidFill>
            <a:round/>
            <a:headEnd type="oval" w="med" len="med"/>
            <a:tailEnd type="oval"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fa-IR"/>
          </a:p>
        </p:txBody>
      </p:sp>
      <p:grpSp>
        <p:nvGrpSpPr>
          <p:cNvPr id="21" name="Group 69"/>
          <p:cNvGrpSpPr>
            <a:grpSpLocks/>
          </p:cNvGrpSpPr>
          <p:nvPr/>
        </p:nvGrpSpPr>
        <p:grpSpPr bwMode="auto">
          <a:xfrm>
            <a:off x="6732588" y="3429000"/>
            <a:ext cx="481012" cy="1584325"/>
            <a:chOff x="2126" y="663"/>
            <a:chExt cx="303" cy="1292"/>
          </a:xfrm>
        </p:grpSpPr>
        <p:sp>
          <p:nvSpPr>
            <p:cNvPr id="22" name="Line 70"/>
            <p:cNvSpPr>
              <a:spLocks noChangeShapeType="1"/>
            </p:cNvSpPr>
            <p:nvPr/>
          </p:nvSpPr>
          <p:spPr bwMode="auto">
            <a:xfrm>
              <a:off x="2278" y="663"/>
              <a:ext cx="0" cy="1292"/>
            </a:xfrm>
            <a:prstGeom prst="line">
              <a:avLst/>
            </a:prstGeom>
            <a:noFill/>
            <a:ln w="38100">
              <a:pattFill prst="horzBrick">
                <a:fgClr>
                  <a:srgbClr val="0000FF"/>
                </a:fgClr>
                <a:bgClr>
                  <a:srgbClr val="00CC00"/>
                </a:bgClr>
              </a:pattFill>
              <a:round/>
              <a:headEnd/>
              <a:tailEnd/>
            </a:ln>
            <a:effectLst>
              <a:outerShdw dist="107763" dir="2700000" algn="ctr" rotWithShape="0">
                <a:schemeClr val="bg2">
                  <a:alpha val="50000"/>
                </a:schemeClr>
              </a:outerShdw>
            </a:effectLst>
            <a:extLst>
              <a:ext uri="{909E8E84-426E-40DD-AFC4-6F175D3DCCD1}">
                <a14:hiddenFill xmlns:a14="http://schemas.microsoft.com/office/drawing/2010/main" xmlns="">
                  <a:noFill/>
                </a14:hiddenFill>
              </a:ext>
            </a:extLst>
          </p:spPr>
          <p:txBody>
            <a:bodyPr wrap="none" anchor="ctr"/>
            <a:lstStyle/>
            <a:p>
              <a:endParaRPr lang="fa-IR"/>
            </a:p>
          </p:txBody>
        </p:sp>
        <p:sp>
          <p:nvSpPr>
            <p:cNvPr id="23" name="Line 71"/>
            <p:cNvSpPr>
              <a:spLocks noChangeShapeType="1"/>
            </p:cNvSpPr>
            <p:nvPr/>
          </p:nvSpPr>
          <p:spPr bwMode="auto">
            <a:xfrm>
              <a:off x="2279" y="1338"/>
              <a:ext cx="150" cy="0"/>
            </a:xfrm>
            <a:prstGeom prst="line">
              <a:avLst/>
            </a:prstGeom>
            <a:noFill/>
            <a:ln w="38100">
              <a:pattFill prst="horzBrick">
                <a:fgClr>
                  <a:srgbClr val="0000FF"/>
                </a:fgClr>
                <a:bgClr>
                  <a:srgbClr val="00CC00"/>
                </a:bgClr>
              </a:pattFill>
              <a:round/>
              <a:headEnd/>
              <a:tailEnd/>
            </a:ln>
            <a:effectLst>
              <a:outerShdw dist="107763" dir="2700000" algn="ctr" rotWithShape="0">
                <a:schemeClr val="bg2">
                  <a:alpha val="50000"/>
                </a:schemeClr>
              </a:outerShdw>
            </a:effectLst>
            <a:extLst>
              <a:ext uri="{909E8E84-426E-40DD-AFC4-6F175D3DCCD1}">
                <a14:hiddenFill xmlns:a14="http://schemas.microsoft.com/office/drawing/2010/main" xmlns="">
                  <a:noFill/>
                </a14:hiddenFill>
              </a:ext>
            </a:extLst>
          </p:spPr>
          <p:txBody>
            <a:bodyPr wrap="none" anchor="ctr"/>
            <a:lstStyle/>
            <a:p>
              <a:endParaRPr lang="fa-IR"/>
            </a:p>
          </p:txBody>
        </p:sp>
        <p:sp>
          <p:nvSpPr>
            <p:cNvPr id="24" name="Line 72"/>
            <p:cNvSpPr>
              <a:spLocks noChangeShapeType="1"/>
            </p:cNvSpPr>
            <p:nvPr/>
          </p:nvSpPr>
          <p:spPr bwMode="auto">
            <a:xfrm>
              <a:off x="2128" y="665"/>
              <a:ext cx="150" cy="0"/>
            </a:xfrm>
            <a:prstGeom prst="line">
              <a:avLst/>
            </a:prstGeom>
            <a:noFill/>
            <a:ln w="38100">
              <a:pattFill prst="horzBrick">
                <a:fgClr>
                  <a:srgbClr val="0000FF"/>
                </a:fgClr>
                <a:bgClr>
                  <a:srgbClr val="00CC00"/>
                </a:bgClr>
              </a:pattFill>
              <a:round/>
              <a:headEnd/>
              <a:tailEnd/>
            </a:ln>
            <a:effectLst>
              <a:outerShdw dist="107763" dir="2700000" algn="ctr" rotWithShape="0">
                <a:schemeClr val="bg2">
                  <a:alpha val="50000"/>
                </a:schemeClr>
              </a:outerShdw>
            </a:effectLst>
            <a:extLst>
              <a:ext uri="{909E8E84-426E-40DD-AFC4-6F175D3DCCD1}">
                <a14:hiddenFill xmlns:a14="http://schemas.microsoft.com/office/drawing/2010/main" xmlns="">
                  <a:noFill/>
                </a14:hiddenFill>
              </a:ext>
            </a:extLst>
          </p:spPr>
          <p:txBody>
            <a:bodyPr wrap="none" anchor="ctr"/>
            <a:lstStyle/>
            <a:p>
              <a:endParaRPr lang="fa-IR"/>
            </a:p>
          </p:txBody>
        </p:sp>
        <p:sp>
          <p:nvSpPr>
            <p:cNvPr id="25" name="Line 73"/>
            <p:cNvSpPr>
              <a:spLocks noChangeShapeType="1"/>
            </p:cNvSpPr>
            <p:nvPr/>
          </p:nvSpPr>
          <p:spPr bwMode="auto">
            <a:xfrm>
              <a:off x="2127" y="1951"/>
              <a:ext cx="150" cy="0"/>
            </a:xfrm>
            <a:prstGeom prst="line">
              <a:avLst/>
            </a:prstGeom>
            <a:noFill/>
            <a:ln w="38100">
              <a:pattFill prst="horzBrick">
                <a:fgClr>
                  <a:srgbClr val="0000FF"/>
                </a:fgClr>
                <a:bgClr>
                  <a:srgbClr val="00CC00"/>
                </a:bgClr>
              </a:pattFill>
              <a:round/>
              <a:headEnd/>
              <a:tailEnd/>
            </a:ln>
            <a:effectLst>
              <a:outerShdw dist="107763" dir="2700000" algn="ctr" rotWithShape="0">
                <a:schemeClr val="bg2">
                  <a:alpha val="50000"/>
                </a:schemeClr>
              </a:outerShdw>
            </a:effectLst>
            <a:extLst>
              <a:ext uri="{909E8E84-426E-40DD-AFC4-6F175D3DCCD1}">
                <a14:hiddenFill xmlns:a14="http://schemas.microsoft.com/office/drawing/2010/main" xmlns="">
                  <a:noFill/>
                </a14:hiddenFill>
              </a:ext>
            </a:extLst>
          </p:spPr>
          <p:txBody>
            <a:bodyPr wrap="none" anchor="ctr"/>
            <a:lstStyle/>
            <a:p>
              <a:endParaRPr lang="fa-IR"/>
            </a:p>
          </p:txBody>
        </p:sp>
        <p:sp>
          <p:nvSpPr>
            <p:cNvPr id="26" name="Line 74"/>
            <p:cNvSpPr>
              <a:spLocks noChangeShapeType="1"/>
            </p:cNvSpPr>
            <p:nvPr/>
          </p:nvSpPr>
          <p:spPr bwMode="auto">
            <a:xfrm>
              <a:off x="2126" y="1117"/>
              <a:ext cx="150" cy="0"/>
            </a:xfrm>
            <a:prstGeom prst="line">
              <a:avLst/>
            </a:prstGeom>
            <a:noFill/>
            <a:ln w="38100">
              <a:pattFill prst="horzBrick">
                <a:fgClr>
                  <a:srgbClr val="0000FF"/>
                </a:fgClr>
                <a:bgClr>
                  <a:srgbClr val="00CC00"/>
                </a:bgClr>
              </a:pattFill>
              <a:round/>
              <a:headEnd/>
              <a:tailEnd/>
            </a:ln>
            <a:effectLst>
              <a:outerShdw dist="107763" dir="2700000" algn="ctr" rotWithShape="0">
                <a:schemeClr val="bg2">
                  <a:alpha val="50000"/>
                </a:schemeClr>
              </a:outerShdw>
            </a:effectLst>
            <a:extLst>
              <a:ext uri="{909E8E84-426E-40DD-AFC4-6F175D3DCCD1}">
                <a14:hiddenFill xmlns:a14="http://schemas.microsoft.com/office/drawing/2010/main" xmlns="">
                  <a:noFill/>
                </a14:hiddenFill>
              </a:ext>
            </a:extLst>
          </p:spPr>
          <p:txBody>
            <a:bodyPr wrap="none" anchor="ctr"/>
            <a:lstStyle/>
            <a:p>
              <a:endParaRPr lang="fa-IR"/>
            </a:p>
          </p:txBody>
        </p:sp>
        <p:sp>
          <p:nvSpPr>
            <p:cNvPr id="27" name="Line 75"/>
            <p:cNvSpPr>
              <a:spLocks noChangeShapeType="1"/>
            </p:cNvSpPr>
            <p:nvPr/>
          </p:nvSpPr>
          <p:spPr bwMode="auto">
            <a:xfrm>
              <a:off x="2128" y="1570"/>
              <a:ext cx="150" cy="0"/>
            </a:xfrm>
            <a:prstGeom prst="line">
              <a:avLst/>
            </a:prstGeom>
            <a:noFill/>
            <a:ln w="38100">
              <a:pattFill prst="horzBrick">
                <a:fgClr>
                  <a:srgbClr val="0000FF"/>
                </a:fgClr>
                <a:bgClr>
                  <a:srgbClr val="00CC00"/>
                </a:bgClr>
              </a:pattFill>
              <a:round/>
              <a:headEnd/>
              <a:tailEnd/>
            </a:ln>
            <a:effectLst>
              <a:outerShdw dist="107763" dir="2700000" algn="ctr" rotWithShape="0">
                <a:schemeClr val="bg2">
                  <a:alpha val="50000"/>
                </a:schemeClr>
              </a:outerShdw>
            </a:effectLst>
            <a:extLst>
              <a:ext uri="{909E8E84-426E-40DD-AFC4-6F175D3DCCD1}">
                <a14:hiddenFill xmlns:a14="http://schemas.microsoft.com/office/drawing/2010/main" xmlns="">
                  <a:noFill/>
                </a14:hiddenFill>
              </a:ext>
            </a:extLst>
          </p:spPr>
          <p:txBody>
            <a:bodyPr wrap="none" anchor="ctr"/>
            <a:lstStyle/>
            <a:p>
              <a:endParaRPr lang="fa-IR"/>
            </a:p>
          </p:txBody>
        </p:sp>
      </p:grpSp>
      <p:sp>
        <p:nvSpPr>
          <p:cNvPr id="28" name="Line 76"/>
          <p:cNvSpPr>
            <a:spLocks noChangeShapeType="1"/>
          </p:cNvSpPr>
          <p:nvPr/>
        </p:nvSpPr>
        <p:spPr bwMode="auto">
          <a:xfrm flipH="1">
            <a:off x="7235825" y="5516563"/>
            <a:ext cx="215900" cy="0"/>
          </a:xfrm>
          <a:prstGeom prst="line">
            <a:avLst/>
          </a:prstGeom>
          <a:noFill/>
          <a:ln w="28575">
            <a:solidFill>
              <a:srgbClr val="FFFF00"/>
            </a:solidFill>
            <a:round/>
            <a:headEnd type="oval" w="med" len="med"/>
            <a:tailEnd type="oval"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fa-IR"/>
          </a:p>
        </p:txBody>
      </p:sp>
      <p:sp>
        <p:nvSpPr>
          <p:cNvPr id="29" name="Rectangle 93"/>
          <p:cNvSpPr>
            <a:spLocks noChangeArrowheads="1"/>
          </p:cNvSpPr>
          <p:nvPr/>
        </p:nvSpPr>
        <p:spPr bwMode="auto">
          <a:xfrm>
            <a:off x="3635375" y="4221163"/>
            <a:ext cx="3163888"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buClrTx/>
              <a:buFontTx/>
              <a:buNone/>
            </a:pPr>
            <a:r>
              <a:rPr lang="fa-IR" sz="2400" dirty="0">
                <a:latin typeface="Arial" panose="020B0604020202020204" pitchFamily="34" charset="0"/>
              </a:rPr>
              <a:t>3- اصل تطابق درآمد با هزینه</a:t>
            </a:r>
            <a:endParaRPr lang="en-US" sz="2400" dirty="0">
              <a:latin typeface="Arial" panose="020B0604020202020204" pitchFamily="34" charset="0"/>
            </a:endParaRPr>
          </a:p>
        </p:txBody>
      </p:sp>
      <p:sp>
        <p:nvSpPr>
          <p:cNvPr id="30" name="Rectangle 94"/>
          <p:cNvSpPr>
            <a:spLocks noChangeArrowheads="1"/>
          </p:cNvSpPr>
          <p:nvPr/>
        </p:nvSpPr>
        <p:spPr bwMode="auto">
          <a:xfrm>
            <a:off x="4067175" y="4724400"/>
            <a:ext cx="2720975"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r">
              <a:buClrTx/>
              <a:buFontTx/>
              <a:buNone/>
            </a:pPr>
            <a:r>
              <a:rPr lang="fa-IR" sz="2400" dirty="0">
                <a:latin typeface="Arial" panose="020B0604020202020204" pitchFamily="34" charset="0"/>
              </a:rPr>
              <a:t>4- اصل افشاء </a:t>
            </a:r>
            <a:endParaRPr lang="en-US" sz="1800" dirty="0">
              <a:latin typeface="Arial" panose="020B0604020202020204" pitchFamily="34" charset="0"/>
            </a:endParaRPr>
          </a:p>
        </p:txBody>
      </p:sp>
      <p:grpSp>
        <p:nvGrpSpPr>
          <p:cNvPr id="31" name="Group 96"/>
          <p:cNvGrpSpPr>
            <a:grpSpLocks/>
          </p:cNvGrpSpPr>
          <p:nvPr/>
        </p:nvGrpSpPr>
        <p:grpSpPr bwMode="auto">
          <a:xfrm>
            <a:off x="2987675" y="4724400"/>
            <a:ext cx="481013" cy="1584325"/>
            <a:chOff x="2126" y="663"/>
            <a:chExt cx="303" cy="1292"/>
          </a:xfrm>
        </p:grpSpPr>
        <p:sp>
          <p:nvSpPr>
            <p:cNvPr id="32" name="Line 97"/>
            <p:cNvSpPr>
              <a:spLocks noChangeShapeType="1"/>
            </p:cNvSpPr>
            <p:nvPr/>
          </p:nvSpPr>
          <p:spPr bwMode="auto">
            <a:xfrm>
              <a:off x="2278" y="663"/>
              <a:ext cx="0" cy="1292"/>
            </a:xfrm>
            <a:prstGeom prst="line">
              <a:avLst/>
            </a:prstGeom>
            <a:noFill/>
            <a:ln w="38100">
              <a:pattFill prst="horzBrick">
                <a:fgClr>
                  <a:srgbClr val="0000FF"/>
                </a:fgClr>
                <a:bgClr>
                  <a:srgbClr val="00CC00"/>
                </a:bgClr>
              </a:pattFill>
              <a:round/>
              <a:headEnd/>
              <a:tailEnd/>
            </a:ln>
            <a:effectLst>
              <a:outerShdw dist="107763" dir="2700000" algn="ctr" rotWithShape="0">
                <a:schemeClr val="bg2">
                  <a:alpha val="50000"/>
                </a:schemeClr>
              </a:outerShdw>
            </a:effectLst>
            <a:extLst>
              <a:ext uri="{909E8E84-426E-40DD-AFC4-6F175D3DCCD1}">
                <a14:hiddenFill xmlns:a14="http://schemas.microsoft.com/office/drawing/2010/main" xmlns="">
                  <a:noFill/>
                </a14:hiddenFill>
              </a:ext>
            </a:extLst>
          </p:spPr>
          <p:txBody>
            <a:bodyPr wrap="none" anchor="ctr"/>
            <a:lstStyle/>
            <a:p>
              <a:endParaRPr lang="fa-IR"/>
            </a:p>
          </p:txBody>
        </p:sp>
        <p:sp>
          <p:nvSpPr>
            <p:cNvPr id="33" name="Line 98"/>
            <p:cNvSpPr>
              <a:spLocks noChangeShapeType="1"/>
            </p:cNvSpPr>
            <p:nvPr/>
          </p:nvSpPr>
          <p:spPr bwMode="auto">
            <a:xfrm>
              <a:off x="2279" y="1338"/>
              <a:ext cx="150" cy="0"/>
            </a:xfrm>
            <a:prstGeom prst="line">
              <a:avLst/>
            </a:prstGeom>
            <a:noFill/>
            <a:ln w="38100">
              <a:pattFill prst="horzBrick">
                <a:fgClr>
                  <a:srgbClr val="0000FF"/>
                </a:fgClr>
                <a:bgClr>
                  <a:srgbClr val="00CC00"/>
                </a:bgClr>
              </a:pattFill>
              <a:round/>
              <a:headEnd/>
              <a:tailEnd/>
            </a:ln>
            <a:effectLst>
              <a:outerShdw dist="107763" dir="2700000" algn="ctr" rotWithShape="0">
                <a:schemeClr val="bg2">
                  <a:alpha val="50000"/>
                </a:schemeClr>
              </a:outerShdw>
            </a:effectLst>
            <a:extLst>
              <a:ext uri="{909E8E84-426E-40DD-AFC4-6F175D3DCCD1}">
                <a14:hiddenFill xmlns:a14="http://schemas.microsoft.com/office/drawing/2010/main" xmlns="">
                  <a:noFill/>
                </a14:hiddenFill>
              </a:ext>
            </a:extLst>
          </p:spPr>
          <p:txBody>
            <a:bodyPr wrap="none" anchor="ctr"/>
            <a:lstStyle/>
            <a:p>
              <a:endParaRPr lang="fa-IR"/>
            </a:p>
          </p:txBody>
        </p:sp>
        <p:sp>
          <p:nvSpPr>
            <p:cNvPr id="34" name="Line 99"/>
            <p:cNvSpPr>
              <a:spLocks noChangeShapeType="1"/>
            </p:cNvSpPr>
            <p:nvPr/>
          </p:nvSpPr>
          <p:spPr bwMode="auto">
            <a:xfrm>
              <a:off x="2128" y="665"/>
              <a:ext cx="150" cy="0"/>
            </a:xfrm>
            <a:prstGeom prst="line">
              <a:avLst/>
            </a:prstGeom>
            <a:noFill/>
            <a:ln w="38100">
              <a:pattFill prst="horzBrick">
                <a:fgClr>
                  <a:srgbClr val="0000FF"/>
                </a:fgClr>
                <a:bgClr>
                  <a:srgbClr val="00CC00"/>
                </a:bgClr>
              </a:pattFill>
              <a:round/>
              <a:headEnd/>
              <a:tailEnd/>
            </a:ln>
            <a:effectLst>
              <a:outerShdw dist="107763" dir="2700000" algn="ctr" rotWithShape="0">
                <a:schemeClr val="bg2">
                  <a:alpha val="50000"/>
                </a:schemeClr>
              </a:outerShdw>
            </a:effectLst>
            <a:extLst>
              <a:ext uri="{909E8E84-426E-40DD-AFC4-6F175D3DCCD1}">
                <a14:hiddenFill xmlns:a14="http://schemas.microsoft.com/office/drawing/2010/main" xmlns="">
                  <a:noFill/>
                </a14:hiddenFill>
              </a:ext>
            </a:extLst>
          </p:spPr>
          <p:txBody>
            <a:bodyPr wrap="none" anchor="ctr"/>
            <a:lstStyle/>
            <a:p>
              <a:endParaRPr lang="fa-IR"/>
            </a:p>
          </p:txBody>
        </p:sp>
        <p:sp>
          <p:nvSpPr>
            <p:cNvPr id="35" name="Line 100"/>
            <p:cNvSpPr>
              <a:spLocks noChangeShapeType="1"/>
            </p:cNvSpPr>
            <p:nvPr/>
          </p:nvSpPr>
          <p:spPr bwMode="auto">
            <a:xfrm>
              <a:off x="2127" y="1951"/>
              <a:ext cx="150" cy="0"/>
            </a:xfrm>
            <a:prstGeom prst="line">
              <a:avLst/>
            </a:prstGeom>
            <a:noFill/>
            <a:ln w="38100">
              <a:pattFill prst="horzBrick">
                <a:fgClr>
                  <a:srgbClr val="0000FF"/>
                </a:fgClr>
                <a:bgClr>
                  <a:srgbClr val="00CC00"/>
                </a:bgClr>
              </a:pattFill>
              <a:round/>
              <a:headEnd/>
              <a:tailEnd/>
            </a:ln>
            <a:effectLst>
              <a:outerShdw dist="107763" dir="2700000" algn="ctr" rotWithShape="0">
                <a:schemeClr val="bg2">
                  <a:alpha val="50000"/>
                </a:schemeClr>
              </a:outerShdw>
            </a:effectLst>
            <a:extLst>
              <a:ext uri="{909E8E84-426E-40DD-AFC4-6F175D3DCCD1}">
                <a14:hiddenFill xmlns:a14="http://schemas.microsoft.com/office/drawing/2010/main" xmlns="">
                  <a:noFill/>
                </a14:hiddenFill>
              </a:ext>
            </a:extLst>
          </p:spPr>
          <p:txBody>
            <a:bodyPr wrap="none" anchor="ctr"/>
            <a:lstStyle/>
            <a:p>
              <a:endParaRPr lang="fa-IR"/>
            </a:p>
          </p:txBody>
        </p:sp>
        <p:sp>
          <p:nvSpPr>
            <p:cNvPr id="36" name="Line 101"/>
            <p:cNvSpPr>
              <a:spLocks noChangeShapeType="1"/>
            </p:cNvSpPr>
            <p:nvPr/>
          </p:nvSpPr>
          <p:spPr bwMode="auto">
            <a:xfrm>
              <a:off x="2126" y="1117"/>
              <a:ext cx="150" cy="0"/>
            </a:xfrm>
            <a:prstGeom prst="line">
              <a:avLst/>
            </a:prstGeom>
            <a:noFill/>
            <a:ln w="38100">
              <a:pattFill prst="horzBrick">
                <a:fgClr>
                  <a:srgbClr val="0000FF"/>
                </a:fgClr>
                <a:bgClr>
                  <a:srgbClr val="00CC00"/>
                </a:bgClr>
              </a:pattFill>
              <a:round/>
              <a:headEnd/>
              <a:tailEnd/>
            </a:ln>
            <a:effectLst>
              <a:outerShdw dist="107763" dir="2700000" algn="ctr" rotWithShape="0">
                <a:schemeClr val="bg2">
                  <a:alpha val="50000"/>
                </a:schemeClr>
              </a:outerShdw>
            </a:effectLst>
            <a:extLst>
              <a:ext uri="{909E8E84-426E-40DD-AFC4-6F175D3DCCD1}">
                <a14:hiddenFill xmlns:a14="http://schemas.microsoft.com/office/drawing/2010/main" xmlns="">
                  <a:noFill/>
                </a14:hiddenFill>
              </a:ext>
            </a:extLst>
          </p:spPr>
          <p:txBody>
            <a:bodyPr wrap="none" anchor="ctr"/>
            <a:lstStyle/>
            <a:p>
              <a:endParaRPr lang="fa-IR"/>
            </a:p>
          </p:txBody>
        </p:sp>
        <p:sp>
          <p:nvSpPr>
            <p:cNvPr id="37" name="Line 102"/>
            <p:cNvSpPr>
              <a:spLocks noChangeShapeType="1"/>
            </p:cNvSpPr>
            <p:nvPr/>
          </p:nvSpPr>
          <p:spPr bwMode="auto">
            <a:xfrm>
              <a:off x="2128" y="1570"/>
              <a:ext cx="150" cy="0"/>
            </a:xfrm>
            <a:prstGeom prst="line">
              <a:avLst/>
            </a:prstGeom>
            <a:noFill/>
            <a:ln w="38100">
              <a:pattFill prst="horzBrick">
                <a:fgClr>
                  <a:srgbClr val="0000FF"/>
                </a:fgClr>
                <a:bgClr>
                  <a:srgbClr val="00CC00"/>
                </a:bgClr>
              </a:pattFill>
              <a:round/>
              <a:headEnd/>
              <a:tailEnd/>
            </a:ln>
            <a:effectLst>
              <a:outerShdw dist="107763" dir="2700000" algn="ctr" rotWithShape="0">
                <a:schemeClr val="bg2">
                  <a:alpha val="50000"/>
                </a:schemeClr>
              </a:outerShdw>
            </a:effectLst>
            <a:extLst>
              <a:ext uri="{909E8E84-426E-40DD-AFC4-6F175D3DCCD1}">
                <a14:hiddenFill xmlns:a14="http://schemas.microsoft.com/office/drawing/2010/main" xmlns="">
                  <a:noFill/>
                </a14:hiddenFill>
              </a:ext>
            </a:extLst>
          </p:spPr>
          <p:txBody>
            <a:bodyPr wrap="none" anchor="ctr"/>
            <a:lstStyle/>
            <a:p>
              <a:endParaRPr lang="fa-IR"/>
            </a:p>
          </p:txBody>
        </p:sp>
      </p:grpSp>
      <p:sp>
        <p:nvSpPr>
          <p:cNvPr id="38" name="Rectangle 103"/>
          <p:cNvSpPr>
            <a:spLocks noChangeArrowheads="1"/>
          </p:cNvSpPr>
          <p:nvPr/>
        </p:nvSpPr>
        <p:spPr bwMode="auto">
          <a:xfrm>
            <a:off x="180975" y="4435475"/>
            <a:ext cx="28067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r">
              <a:buClrTx/>
              <a:buFontTx/>
              <a:buNone/>
            </a:pPr>
            <a:r>
              <a:rPr lang="fa-IR" sz="2400" dirty="0">
                <a:latin typeface="Arial" panose="020B0604020202020204" pitchFamily="34" charset="0"/>
              </a:rPr>
              <a:t>1- فزونی منافع بر مخارج</a:t>
            </a:r>
            <a:endParaRPr lang="en-US" sz="2400" dirty="0">
              <a:latin typeface="Arial" panose="020B0604020202020204" pitchFamily="34" charset="0"/>
            </a:endParaRPr>
          </a:p>
        </p:txBody>
      </p:sp>
      <p:sp>
        <p:nvSpPr>
          <p:cNvPr id="39" name="Rectangle 104"/>
          <p:cNvSpPr>
            <a:spLocks noChangeArrowheads="1"/>
          </p:cNvSpPr>
          <p:nvPr/>
        </p:nvSpPr>
        <p:spPr bwMode="auto">
          <a:xfrm>
            <a:off x="1835150" y="4941888"/>
            <a:ext cx="1158875"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buClrTx/>
              <a:buFontTx/>
              <a:buNone/>
            </a:pPr>
            <a:r>
              <a:rPr lang="fa-IR" sz="2400">
                <a:latin typeface="Arial" panose="020B0604020202020204" pitchFamily="34" charset="0"/>
              </a:rPr>
              <a:t>2- اهمیت</a:t>
            </a:r>
            <a:endParaRPr lang="en-US" sz="2400">
              <a:latin typeface="Arial" panose="020B0604020202020204" pitchFamily="34" charset="0"/>
            </a:endParaRPr>
          </a:p>
        </p:txBody>
      </p:sp>
      <p:sp>
        <p:nvSpPr>
          <p:cNvPr id="40" name="Rectangle 105"/>
          <p:cNvSpPr>
            <a:spLocks noChangeArrowheads="1"/>
          </p:cNvSpPr>
          <p:nvPr/>
        </p:nvSpPr>
        <p:spPr bwMode="auto">
          <a:xfrm>
            <a:off x="684213" y="5516563"/>
            <a:ext cx="2476960"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buClrTx/>
              <a:buFontTx/>
              <a:buNone/>
            </a:pPr>
            <a:r>
              <a:rPr lang="fa-IR" sz="2400">
                <a:latin typeface="Arial" panose="020B0604020202020204" pitchFamily="34" charset="0"/>
              </a:rPr>
              <a:t>3- خصوصیات صنعت</a:t>
            </a:r>
            <a:endParaRPr lang="en-US" sz="2400">
              <a:latin typeface="Arial" panose="020B0604020202020204" pitchFamily="34" charset="0"/>
            </a:endParaRPr>
          </a:p>
        </p:txBody>
      </p:sp>
      <p:sp>
        <p:nvSpPr>
          <p:cNvPr id="41" name="Rectangle 106"/>
          <p:cNvSpPr>
            <a:spLocks noChangeArrowheads="1"/>
          </p:cNvSpPr>
          <p:nvPr/>
        </p:nvSpPr>
        <p:spPr bwMode="auto">
          <a:xfrm flipH="1">
            <a:off x="179388" y="6021388"/>
            <a:ext cx="28829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r">
              <a:buClrTx/>
              <a:buFontTx/>
              <a:buNone/>
            </a:pPr>
            <a:r>
              <a:rPr lang="fa-IR" sz="2400" dirty="0">
                <a:latin typeface="Arial" panose="020B0604020202020204" pitchFamily="34" charset="0"/>
              </a:rPr>
              <a:t>4- محافظه کاری(احتیاط)</a:t>
            </a:r>
            <a:endParaRPr lang="en-US" sz="2400" dirty="0">
              <a:latin typeface="Arial" panose="020B0604020202020204" pitchFamily="34" charset="0"/>
            </a:endParaRPr>
          </a:p>
        </p:txBody>
      </p:sp>
      <p:sp>
        <p:nvSpPr>
          <p:cNvPr id="42" name="Rectangle 91"/>
          <p:cNvSpPr>
            <a:spLocks noChangeArrowheads="1"/>
          </p:cNvSpPr>
          <p:nvPr/>
        </p:nvSpPr>
        <p:spPr bwMode="auto">
          <a:xfrm>
            <a:off x="4140200" y="3213100"/>
            <a:ext cx="2695575"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r" eaLnBrk="0" hangingPunct="0">
              <a:spcBef>
                <a:spcPct val="50000"/>
              </a:spcBef>
              <a:buClrTx/>
              <a:buFontTx/>
              <a:buNone/>
            </a:pPr>
            <a:r>
              <a:rPr lang="fa-IR" sz="2400" dirty="0">
                <a:latin typeface="Times New Roman" panose="02020603050405020304" pitchFamily="18" charset="0"/>
                <a:cs typeface="Times New Roman" panose="02020603050405020304" pitchFamily="18" charset="0"/>
              </a:rPr>
              <a:t>1- اصل بهای تمام شده</a:t>
            </a:r>
            <a:endParaRPr lang="en-US" sz="2400" dirty="0">
              <a:latin typeface="Times New Roman" panose="02020603050405020304" pitchFamily="18" charset="0"/>
              <a:cs typeface="Times New Roman" panose="02020603050405020304" pitchFamily="18" charset="0"/>
            </a:endParaRPr>
          </a:p>
        </p:txBody>
      </p:sp>
      <p:sp>
        <p:nvSpPr>
          <p:cNvPr id="43" name="Rectangle 92"/>
          <p:cNvSpPr>
            <a:spLocks noChangeArrowheads="1"/>
          </p:cNvSpPr>
          <p:nvPr/>
        </p:nvSpPr>
        <p:spPr bwMode="auto">
          <a:xfrm>
            <a:off x="4572000" y="3716338"/>
            <a:ext cx="2212975"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buClrTx/>
              <a:buFontTx/>
              <a:buNone/>
            </a:pPr>
            <a:r>
              <a:rPr lang="fa-IR" sz="2400">
                <a:latin typeface="Arial" panose="020B0604020202020204" pitchFamily="34" charset="0"/>
              </a:rPr>
              <a:t>2- اصل تحقق درامد</a:t>
            </a:r>
            <a:endParaRPr lang="en-US" sz="2400">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p:cTn id="7" dur="500" fill="hold"/>
                                        <p:tgtEl>
                                          <p:spTgt spid="19"/>
                                        </p:tgtEl>
                                        <p:attrNameLst>
                                          <p:attrName>ppt_w</p:attrName>
                                        </p:attrNameLst>
                                      </p:cBhvr>
                                      <p:tavLst>
                                        <p:tav tm="0">
                                          <p:val>
                                            <p:fltVal val="0"/>
                                          </p:val>
                                        </p:tav>
                                        <p:tav tm="100000">
                                          <p:val>
                                            <p:strVal val="#ppt_w"/>
                                          </p:val>
                                        </p:tav>
                                      </p:tavLst>
                                    </p:anim>
                                    <p:anim calcmode="lin" valueType="num">
                                      <p:cBhvr>
                                        <p:cTn id="8" dur="500" fill="hold"/>
                                        <p:tgtEl>
                                          <p:spTgt spid="19"/>
                                        </p:tgtEl>
                                        <p:attrNameLst>
                                          <p:attrName>ppt_h</p:attrName>
                                        </p:attrNameLst>
                                      </p:cBhvr>
                                      <p:tavLst>
                                        <p:tav tm="0">
                                          <p:val>
                                            <p:fltVal val="0"/>
                                          </p:val>
                                        </p:tav>
                                        <p:tav tm="100000">
                                          <p:val>
                                            <p:strVal val="#ppt_h"/>
                                          </p:val>
                                        </p:tav>
                                      </p:tavLst>
                                    </p:anim>
                                    <p:animEffect transition="in" filter="fade">
                                      <p:cBhvr>
                                        <p:cTn id="9" dur="500"/>
                                        <p:tgtEl>
                                          <p:spTgt spid="19"/>
                                        </p:tgtEl>
                                      </p:cBhvr>
                                    </p:animEffect>
                                  </p:childTnLst>
                                </p:cTn>
                              </p:par>
                            </p:childTnLst>
                          </p:cTn>
                        </p:par>
                        <p:par>
                          <p:cTn id="10" fill="hold">
                            <p:stCondLst>
                              <p:cond delay="500"/>
                            </p:stCondLst>
                            <p:childTnLst>
                              <p:par>
                                <p:cTn id="11" presetID="39" presetClass="entr" presetSubtype="0" accel="100000" fill="hold" grpId="0" nodeType="afterEffect">
                                  <p:stCondLst>
                                    <p:cond delay="0"/>
                                  </p:stCondLst>
                                  <p:childTnLst>
                                    <p:set>
                                      <p:cBhvr>
                                        <p:cTn id="12" dur="1" fill="hold">
                                          <p:stCondLst>
                                            <p:cond delay="0"/>
                                          </p:stCondLst>
                                        </p:cTn>
                                        <p:tgtEl>
                                          <p:spTgt spid="20"/>
                                        </p:tgtEl>
                                        <p:attrNameLst>
                                          <p:attrName>style.visibility</p:attrName>
                                        </p:attrNameLst>
                                      </p:cBhvr>
                                      <p:to>
                                        <p:strVal val="visible"/>
                                      </p:to>
                                    </p:set>
                                    <p:anim calcmode="lin" valueType="num">
                                      <p:cBhvr>
                                        <p:cTn id="13" dur="500" fill="hold"/>
                                        <p:tgtEl>
                                          <p:spTgt spid="20"/>
                                        </p:tgtEl>
                                        <p:attrNameLst>
                                          <p:attrName>ppt_h</p:attrName>
                                        </p:attrNameLst>
                                      </p:cBhvr>
                                      <p:tavLst>
                                        <p:tav tm="0">
                                          <p:val>
                                            <p:strVal val="#ppt_h/20"/>
                                          </p:val>
                                        </p:tav>
                                        <p:tav tm="50000">
                                          <p:val>
                                            <p:strVal val="#ppt_h/20"/>
                                          </p:val>
                                        </p:tav>
                                        <p:tav tm="100000">
                                          <p:val>
                                            <p:strVal val="#ppt_h"/>
                                          </p:val>
                                        </p:tav>
                                      </p:tavLst>
                                    </p:anim>
                                    <p:anim calcmode="lin" valueType="num">
                                      <p:cBhvr>
                                        <p:cTn id="14" dur="500" fill="hold"/>
                                        <p:tgtEl>
                                          <p:spTgt spid="20"/>
                                        </p:tgtEl>
                                        <p:attrNameLst>
                                          <p:attrName>ppt_w</p:attrName>
                                        </p:attrNameLst>
                                      </p:cBhvr>
                                      <p:tavLst>
                                        <p:tav tm="0">
                                          <p:val>
                                            <p:strVal val="#ppt_w+.3"/>
                                          </p:val>
                                        </p:tav>
                                        <p:tav tm="50000">
                                          <p:val>
                                            <p:strVal val="#ppt_w+.3"/>
                                          </p:val>
                                        </p:tav>
                                        <p:tav tm="100000">
                                          <p:val>
                                            <p:strVal val="#ppt_w"/>
                                          </p:val>
                                        </p:tav>
                                      </p:tavLst>
                                    </p:anim>
                                    <p:anim calcmode="lin" valueType="num">
                                      <p:cBhvr>
                                        <p:cTn id="15" dur="500" fill="hold"/>
                                        <p:tgtEl>
                                          <p:spTgt spid="20"/>
                                        </p:tgtEl>
                                        <p:attrNameLst>
                                          <p:attrName>ppt_x</p:attrName>
                                        </p:attrNameLst>
                                      </p:cBhvr>
                                      <p:tavLst>
                                        <p:tav tm="0">
                                          <p:val>
                                            <p:strVal val="#ppt_x-.3"/>
                                          </p:val>
                                        </p:tav>
                                        <p:tav tm="50000">
                                          <p:val>
                                            <p:strVal val="#ppt_x"/>
                                          </p:val>
                                        </p:tav>
                                        <p:tav tm="100000">
                                          <p:val>
                                            <p:strVal val="#ppt_x"/>
                                          </p:val>
                                        </p:tav>
                                      </p:tavLst>
                                    </p:anim>
                                    <p:anim calcmode="lin" valueType="num">
                                      <p:cBhvr>
                                        <p:cTn id="16" dur="500" fill="hold"/>
                                        <p:tgtEl>
                                          <p:spTgt spid="20"/>
                                        </p:tgtEl>
                                        <p:attrNameLst>
                                          <p:attrName>ppt_y</p:attrName>
                                        </p:attrNameLst>
                                      </p:cBhvr>
                                      <p:tavLst>
                                        <p:tav tm="0">
                                          <p:val>
                                            <p:strVal val="#ppt_y"/>
                                          </p:val>
                                        </p:tav>
                                        <p:tav tm="100000">
                                          <p:val>
                                            <p:strVal val="#ppt_y"/>
                                          </p:val>
                                        </p:tav>
                                      </p:tavLst>
                                    </p:anim>
                                  </p:childTnLst>
                                </p:cTn>
                              </p:par>
                              <p:par>
                                <p:cTn id="17" presetID="54" presetClass="entr" presetSubtype="0" accel="100000" fill="hold" grpId="0" nodeType="withEffect">
                                  <p:stCondLst>
                                    <p:cond delay="0"/>
                                  </p:stCondLst>
                                  <p:childTnLst>
                                    <p:set>
                                      <p:cBhvr>
                                        <p:cTn id="18" dur="1" fill="hold">
                                          <p:stCondLst>
                                            <p:cond delay="0"/>
                                          </p:stCondLst>
                                        </p:cTn>
                                        <p:tgtEl>
                                          <p:spTgt spid="28"/>
                                        </p:tgtEl>
                                        <p:attrNameLst>
                                          <p:attrName>style.visibility</p:attrName>
                                        </p:attrNameLst>
                                      </p:cBhvr>
                                      <p:to>
                                        <p:strVal val="visible"/>
                                      </p:to>
                                    </p:set>
                                    <p:anim calcmode="lin" valueType="num">
                                      <p:cBhvr>
                                        <p:cTn id="19" dur="500" fill="hold"/>
                                        <p:tgtEl>
                                          <p:spTgt spid="28"/>
                                        </p:tgtEl>
                                        <p:attrNameLst>
                                          <p:attrName>ppt_w</p:attrName>
                                        </p:attrNameLst>
                                      </p:cBhvr>
                                      <p:tavLst>
                                        <p:tav tm="0">
                                          <p:val>
                                            <p:strVal val="#ppt_w*0.05"/>
                                          </p:val>
                                        </p:tav>
                                        <p:tav tm="100000">
                                          <p:val>
                                            <p:strVal val="#ppt_w"/>
                                          </p:val>
                                        </p:tav>
                                      </p:tavLst>
                                    </p:anim>
                                    <p:anim calcmode="lin" valueType="num">
                                      <p:cBhvr>
                                        <p:cTn id="20" dur="500" fill="hold"/>
                                        <p:tgtEl>
                                          <p:spTgt spid="28"/>
                                        </p:tgtEl>
                                        <p:attrNameLst>
                                          <p:attrName>ppt_h</p:attrName>
                                        </p:attrNameLst>
                                      </p:cBhvr>
                                      <p:tavLst>
                                        <p:tav tm="0">
                                          <p:val>
                                            <p:strVal val="#ppt_h"/>
                                          </p:val>
                                        </p:tav>
                                        <p:tav tm="100000">
                                          <p:val>
                                            <p:strVal val="#ppt_h"/>
                                          </p:val>
                                        </p:tav>
                                      </p:tavLst>
                                    </p:anim>
                                    <p:anim calcmode="lin" valueType="num">
                                      <p:cBhvr>
                                        <p:cTn id="21" dur="500" fill="hold"/>
                                        <p:tgtEl>
                                          <p:spTgt spid="28"/>
                                        </p:tgtEl>
                                        <p:attrNameLst>
                                          <p:attrName>ppt_x</p:attrName>
                                        </p:attrNameLst>
                                      </p:cBhvr>
                                      <p:tavLst>
                                        <p:tav tm="0">
                                          <p:val>
                                            <p:strVal val="#ppt_x-.2"/>
                                          </p:val>
                                        </p:tav>
                                        <p:tav tm="100000">
                                          <p:val>
                                            <p:strVal val="#ppt_x"/>
                                          </p:val>
                                        </p:tav>
                                      </p:tavLst>
                                    </p:anim>
                                    <p:anim calcmode="lin" valueType="num">
                                      <p:cBhvr>
                                        <p:cTn id="22" dur="500" fill="hold"/>
                                        <p:tgtEl>
                                          <p:spTgt spid="28"/>
                                        </p:tgtEl>
                                        <p:attrNameLst>
                                          <p:attrName>ppt_y</p:attrName>
                                        </p:attrNameLst>
                                      </p:cBhvr>
                                      <p:tavLst>
                                        <p:tav tm="0">
                                          <p:val>
                                            <p:strVal val="#ppt_y"/>
                                          </p:val>
                                        </p:tav>
                                        <p:tav tm="100000">
                                          <p:val>
                                            <p:strVal val="#ppt_y"/>
                                          </p:val>
                                        </p:tav>
                                      </p:tavLst>
                                    </p:anim>
                                    <p:animEffect transition="in" filter="fade">
                                      <p:cBhvr>
                                        <p:cTn id="23" dur="500"/>
                                        <p:tgtEl>
                                          <p:spTgt spid="28"/>
                                        </p:tgtEl>
                                      </p:cBhvr>
                                    </p:animEffect>
                                  </p:childTnLst>
                                </p:cTn>
                              </p:par>
                            </p:childTnLst>
                          </p:cTn>
                        </p:par>
                        <p:par>
                          <p:cTn id="24" fill="hold">
                            <p:stCondLst>
                              <p:cond delay="1000"/>
                            </p:stCondLst>
                            <p:childTnLst>
                              <p:par>
                                <p:cTn id="25" presetID="41" presetClass="entr" presetSubtype="0" fill="hold" grpId="0" nodeType="afterEffect">
                                  <p:stCondLst>
                                    <p:cond delay="0"/>
                                  </p:stCondLst>
                                  <p:iterate type="lt">
                                    <p:tmPct val="10000"/>
                                  </p:iterate>
                                  <p:childTnLst>
                                    <p:set>
                                      <p:cBhvr>
                                        <p:cTn id="26" dur="1" fill="hold">
                                          <p:stCondLst>
                                            <p:cond delay="0"/>
                                          </p:stCondLst>
                                        </p:cTn>
                                        <p:tgtEl>
                                          <p:spTgt spid="2"/>
                                        </p:tgtEl>
                                        <p:attrNameLst>
                                          <p:attrName>style.visibility</p:attrName>
                                        </p:attrNameLst>
                                      </p:cBhvr>
                                      <p:to>
                                        <p:strVal val="visible"/>
                                      </p:to>
                                    </p:set>
                                    <p:anim calcmode="lin" valueType="num">
                                      <p:cBhvr>
                                        <p:cTn id="2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28" dur="500" fill="hold"/>
                                        <p:tgtEl>
                                          <p:spTgt spid="2"/>
                                        </p:tgtEl>
                                        <p:attrNameLst>
                                          <p:attrName>ppt_y</p:attrName>
                                        </p:attrNameLst>
                                      </p:cBhvr>
                                      <p:tavLst>
                                        <p:tav tm="0">
                                          <p:val>
                                            <p:strVal val="#ppt_y"/>
                                          </p:val>
                                        </p:tav>
                                        <p:tav tm="100000">
                                          <p:val>
                                            <p:strVal val="#ppt_y"/>
                                          </p:val>
                                        </p:tav>
                                      </p:tavLst>
                                    </p:anim>
                                    <p:anim calcmode="lin" valueType="num">
                                      <p:cBhvr>
                                        <p:cTn id="2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3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31" dur="500" tmFilter="0,0; .5, 1; 1, 1"/>
                                        <p:tgtEl>
                                          <p:spTgt spid="2"/>
                                        </p:tgtEl>
                                      </p:cBhvr>
                                    </p:animEffect>
                                  </p:childTnLst>
                                </p:cTn>
                              </p:par>
                              <p:par>
                                <p:cTn id="32" presetID="41" presetClass="entr" presetSubtype="0" fill="hold" grpId="0" nodeType="withEffect">
                                  <p:stCondLst>
                                    <p:cond delay="0"/>
                                  </p:stCondLst>
                                  <p:iterate type="lt">
                                    <p:tmPct val="10000"/>
                                  </p:iterate>
                                  <p:childTnLst>
                                    <p:set>
                                      <p:cBhvr>
                                        <p:cTn id="33" dur="1" fill="hold">
                                          <p:stCondLst>
                                            <p:cond delay="0"/>
                                          </p:stCondLst>
                                        </p:cTn>
                                        <p:tgtEl>
                                          <p:spTgt spid="3"/>
                                        </p:tgtEl>
                                        <p:attrNameLst>
                                          <p:attrName>style.visibility</p:attrName>
                                        </p:attrNameLst>
                                      </p:cBhvr>
                                      <p:to>
                                        <p:strVal val="visible"/>
                                      </p:to>
                                    </p:set>
                                    <p:anim calcmode="lin" valueType="num">
                                      <p:cBhvr>
                                        <p:cTn id="34" dur="500" fill="hold"/>
                                        <p:tgtEl>
                                          <p:spTgt spid="3"/>
                                        </p:tgtEl>
                                        <p:attrNameLst>
                                          <p:attrName>ppt_x</p:attrName>
                                        </p:attrNameLst>
                                      </p:cBhvr>
                                      <p:tavLst>
                                        <p:tav tm="0">
                                          <p:val>
                                            <p:strVal val="#ppt_x"/>
                                          </p:val>
                                        </p:tav>
                                        <p:tav tm="50000">
                                          <p:val>
                                            <p:strVal val="#ppt_x+.1"/>
                                          </p:val>
                                        </p:tav>
                                        <p:tav tm="100000">
                                          <p:val>
                                            <p:strVal val="#ppt_x"/>
                                          </p:val>
                                        </p:tav>
                                      </p:tavLst>
                                    </p:anim>
                                    <p:anim calcmode="lin" valueType="num">
                                      <p:cBhvr>
                                        <p:cTn id="35" dur="500" fill="hold"/>
                                        <p:tgtEl>
                                          <p:spTgt spid="3"/>
                                        </p:tgtEl>
                                        <p:attrNameLst>
                                          <p:attrName>ppt_y</p:attrName>
                                        </p:attrNameLst>
                                      </p:cBhvr>
                                      <p:tavLst>
                                        <p:tav tm="0">
                                          <p:val>
                                            <p:strVal val="#ppt_y"/>
                                          </p:val>
                                        </p:tav>
                                        <p:tav tm="100000">
                                          <p:val>
                                            <p:strVal val="#ppt_y"/>
                                          </p:val>
                                        </p:tav>
                                      </p:tavLst>
                                    </p:anim>
                                    <p:anim calcmode="lin" valueType="num">
                                      <p:cBhvr>
                                        <p:cTn id="36" dur="500" fill="hold"/>
                                        <p:tgtEl>
                                          <p:spTgt spid="3"/>
                                        </p:tgtEl>
                                        <p:attrNameLst>
                                          <p:attrName>ppt_h</p:attrName>
                                        </p:attrNameLst>
                                      </p:cBhvr>
                                      <p:tavLst>
                                        <p:tav tm="0">
                                          <p:val>
                                            <p:strVal val="#ppt_h/10"/>
                                          </p:val>
                                        </p:tav>
                                        <p:tav tm="50000">
                                          <p:val>
                                            <p:strVal val="#ppt_h+.01"/>
                                          </p:val>
                                        </p:tav>
                                        <p:tav tm="100000">
                                          <p:val>
                                            <p:strVal val="#ppt_h"/>
                                          </p:val>
                                        </p:tav>
                                      </p:tavLst>
                                    </p:anim>
                                    <p:anim calcmode="lin" valueType="num">
                                      <p:cBhvr>
                                        <p:cTn id="37" dur="500" fill="hold"/>
                                        <p:tgtEl>
                                          <p:spTgt spid="3"/>
                                        </p:tgtEl>
                                        <p:attrNameLst>
                                          <p:attrName>ppt_w</p:attrName>
                                        </p:attrNameLst>
                                      </p:cBhvr>
                                      <p:tavLst>
                                        <p:tav tm="0">
                                          <p:val>
                                            <p:strVal val="#ppt_w/10"/>
                                          </p:val>
                                        </p:tav>
                                        <p:tav tm="50000">
                                          <p:val>
                                            <p:strVal val="#ppt_w+.01"/>
                                          </p:val>
                                        </p:tav>
                                        <p:tav tm="100000">
                                          <p:val>
                                            <p:strVal val="#ppt_w"/>
                                          </p:val>
                                        </p:tav>
                                      </p:tavLst>
                                    </p:anim>
                                    <p:animEffect transition="in" filter="fade">
                                      <p:cBhvr>
                                        <p:cTn id="38" dur="500" tmFilter="0,0; .5, 1; 1, 1"/>
                                        <p:tgtEl>
                                          <p:spTgt spid="3"/>
                                        </p:tgtEl>
                                      </p:cBhvr>
                                    </p:animEffect>
                                  </p:childTnLst>
                                </p:cTn>
                              </p:par>
                              <p:par>
                                <p:cTn id="39" presetID="41" presetClass="entr" presetSubtype="0" fill="hold" grpId="0" nodeType="withEffect">
                                  <p:stCondLst>
                                    <p:cond delay="0"/>
                                  </p:stCondLst>
                                  <p:iterate type="lt">
                                    <p:tmPct val="10000"/>
                                  </p:iterate>
                                  <p:childTnLst>
                                    <p:set>
                                      <p:cBhvr>
                                        <p:cTn id="40" dur="1" fill="hold">
                                          <p:stCondLst>
                                            <p:cond delay="0"/>
                                          </p:stCondLst>
                                        </p:cTn>
                                        <p:tgtEl>
                                          <p:spTgt spid="4"/>
                                        </p:tgtEl>
                                        <p:attrNameLst>
                                          <p:attrName>style.visibility</p:attrName>
                                        </p:attrNameLst>
                                      </p:cBhvr>
                                      <p:to>
                                        <p:strVal val="visible"/>
                                      </p:to>
                                    </p:set>
                                    <p:anim calcmode="lin" valueType="num">
                                      <p:cBhvr>
                                        <p:cTn id="41" dur="500" fill="hold"/>
                                        <p:tgtEl>
                                          <p:spTgt spid="4"/>
                                        </p:tgtEl>
                                        <p:attrNameLst>
                                          <p:attrName>ppt_x</p:attrName>
                                        </p:attrNameLst>
                                      </p:cBhvr>
                                      <p:tavLst>
                                        <p:tav tm="0">
                                          <p:val>
                                            <p:strVal val="#ppt_x"/>
                                          </p:val>
                                        </p:tav>
                                        <p:tav tm="50000">
                                          <p:val>
                                            <p:strVal val="#ppt_x+.1"/>
                                          </p:val>
                                        </p:tav>
                                        <p:tav tm="100000">
                                          <p:val>
                                            <p:strVal val="#ppt_x"/>
                                          </p:val>
                                        </p:tav>
                                      </p:tavLst>
                                    </p:anim>
                                    <p:anim calcmode="lin" valueType="num">
                                      <p:cBhvr>
                                        <p:cTn id="42" dur="500" fill="hold"/>
                                        <p:tgtEl>
                                          <p:spTgt spid="4"/>
                                        </p:tgtEl>
                                        <p:attrNameLst>
                                          <p:attrName>ppt_y</p:attrName>
                                        </p:attrNameLst>
                                      </p:cBhvr>
                                      <p:tavLst>
                                        <p:tav tm="0">
                                          <p:val>
                                            <p:strVal val="#ppt_y"/>
                                          </p:val>
                                        </p:tav>
                                        <p:tav tm="100000">
                                          <p:val>
                                            <p:strVal val="#ppt_y"/>
                                          </p:val>
                                        </p:tav>
                                      </p:tavLst>
                                    </p:anim>
                                    <p:anim calcmode="lin" valueType="num">
                                      <p:cBhvr>
                                        <p:cTn id="43" dur="500" fill="hold"/>
                                        <p:tgtEl>
                                          <p:spTgt spid="4"/>
                                        </p:tgtEl>
                                        <p:attrNameLst>
                                          <p:attrName>ppt_h</p:attrName>
                                        </p:attrNameLst>
                                      </p:cBhvr>
                                      <p:tavLst>
                                        <p:tav tm="0">
                                          <p:val>
                                            <p:strVal val="#ppt_h/10"/>
                                          </p:val>
                                        </p:tav>
                                        <p:tav tm="50000">
                                          <p:val>
                                            <p:strVal val="#ppt_h+.01"/>
                                          </p:val>
                                        </p:tav>
                                        <p:tav tm="100000">
                                          <p:val>
                                            <p:strVal val="#ppt_h"/>
                                          </p:val>
                                        </p:tav>
                                      </p:tavLst>
                                    </p:anim>
                                    <p:anim calcmode="lin" valueType="num">
                                      <p:cBhvr>
                                        <p:cTn id="44" dur="500" fill="hold"/>
                                        <p:tgtEl>
                                          <p:spTgt spid="4"/>
                                        </p:tgtEl>
                                        <p:attrNameLst>
                                          <p:attrName>ppt_w</p:attrName>
                                        </p:attrNameLst>
                                      </p:cBhvr>
                                      <p:tavLst>
                                        <p:tav tm="0">
                                          <p:val>
                                            <p:strVal val="#ppt_w/10"/>
                                          </p:val>
                                        </p:tav>
                                        <p:tav tm="50000">
                                          <p:val>
                                            <p:strVal val="#ppt_w+.01"/>
                                          </p:val>
                                        </p:tav>
                                        <p:tav tm="100000">
                                          <p:val>
                                            <p:strVal val="#ppt_w"/>
                                          </p:val>
                                        </p:tav>
                                      </p:tavLst>
                                    </p:anim>
                                    <p:animEffect transition="in" filter="fade">
                                      <p:cBhvr>
                                        <p:cTn id="45" dur="500" tmFilter="0,0; .5, 1; 1, 1"/>
                                        <p:tgtEl>
                                          <p:spTgt spid="4"/>
                                        </p:tgtEl>
                                      </p:cBhvr>
                                    </p:animEffect>
                                  </p:childTnLst>
                                </p:cTn>
                              </p:par>
                            </p:childTnLst>
                          </p:cTn>
                        </p:par>
                      </p:childTnLst>
                    </p:cTn>
                  </p:par>
                  <p:par>
                    <p:cTn id="46" fill="hold">
                      <p:stCondLst>
                        <p:cond delay="indefinite"/>
                      </p:stCondLst>
                      <p:childTnLst>
                        <p:par>
                          <p:cTn id="47" fill="hold">
                            <p:stCondLst>
                              <p:cond delay="0"/>
                            </p:stCondLst>
                            <p:childTnLst>
                              <p:par>
                                <p:cTn id="48" presetID="35" presetClass="entr" presetSubtype="0" fill="hold" nodeType="clickEffect">
                                  <p:stCondLst>
                                    <p:cond delay="0"/>
                                  </p:stCondLst>
                                  <p:childTnLst>
                                    <p:set>
                                      <p:cBhvr>
                                        <p:cTn id="49" dur="1" fill="hold">
                                          <p:stCondLst>
                                            <p:cond delay="0"/>
                                          </p:stCondLst>
                                        </p:cTn>
                                        <p:tgtEl>
                                          <p:spTgt spid="5"/>
                                        </p:tgtEl>
                                        <p:attrNameLst>
                                          <p:attrName>style.visibility</p:attrName>
                                        </p:attrNameLst>
                                      </p:cBhvr>
                                      <p:to>
                                        <p:strVal val="visible"/>
                                      </p:to>
                                    </p:set>
                                    <p:animEffect transition="in" filter="fade">
                                      <p:cBhvr>
                                        <p:cTn id="50" dur="2000"/>
                                        <p:tgtEl>
                                          <p:spTgt spid="5"/>
                                        </p:tgtEl>
                                      </p:cBhvr>
                                    </p:animEffect>
                                    <p:anim calcmode="lin" valueType="num">
                                      <p:cBhvr>
                                        <p:cTn id="51" dur="2000" fill="hold"/>
                                        <p:tgtEl>
                                          <p:spTgt spid="5"/>
                                        </p:tgtEl>
                                        <p:attrNameLst>
                                          <p:attrName>style.rotation</p:attrName>
                                        </p:attrNameLst>
                                      </p:cBhvr>
                                      <p:tavLst>
                                        <p:tav tm="0">
                                          <p:val>
                                            <p:fltVal val="720"/>
                                          </p:val>
                                        </p:tav>
                                        <p:tav tm="100000">
                                          <p:val>
                                            <p:fltVal val="0"/>
                                          </p:val>
                                        </p:tav>
                                      </p:tavLst>
                                    </p:anim>
                                    <p:anim calcmode="lin" valueType="num">
                                      <p:cBhvr>
                                        <p:cTn id="52" dur="2000" fill="hold"/>
                                        <p:tgtEl>
                                          <p:spTgt spid="5"/>
                                        </p:tgtEl>
                                        <p:attrNameLst>
                                          <p:attrName>ppt_h</p:attrName>
                                        </p:attrNameLst>
                                      </p:cBhvr>
                                      <p:tavLst>
                                        <p:tav tm="0">
                                          <p:val>
                                            <p:fltVal val="0"/>
                                          </p:val>
                                        </p:tav>
                                        <p:tav tm="100000">
                                          <p:val>
                                            <p:strVal val="#ppt_h"/>
                                          </p:val>
                                        </p:tav>
                                      </p:tavLst>
                                    </p:anim>
                                    <p:anim calcmode="lin" valueType="num">
                                      <p:cBhvr>
                                        <p:cTn id="53" dur="2000" fill="hold"/>
                                        <p:tgtEl>
                                          <p:spTgt spid="5"/>
                                        </p:tgtEl>
                                        <p:attrNameLst>
                                          <p:attrName>ppt_w</p:attrName>
                                        </p:attrNameLst>
                                      </p:cBhvr>
                                      <p:tavLst>
                                        <p:tav tm="0">
                                          <p:val>
                                            <p:fltVal val="0"/>
                                          </p:val>
                                        </p:tav>
                                        <p:tav tm="100000">
                                          <p:val>
                                            <p:strVal val="#ppt_w"/>
                                          </p:val>
                                        </p:tav>
                                      </p:tavLst>
                                    </p:anim>
                                  </p:childTnLst>
                                </p:cTn>
                              </p:par>
                            </p:childTnLst>
                          </p:cTn>
                        </p:par>
                      </p:childTnLst>
                    </p:cTn>
                  </p:par>
                  <p:par>
                    <p:cTn id="54" fill="hold">
                      <p:stCondLst>
                        <p:cond delay="indefinite"/>
                      </p:stCondLst>
                      <p:childTnLst>
                        <p:par>
                          <p:cTn id="55" fill="hold">
                            <p:stCondLst>
                              <p:cond delay="0"/>
                            </p:stCondLst>
                            <p:childTnLst>
                              <p:par>
                                <p:cTn id="56" presetID="35" presetClass="entr" presetSubtype="0" fill="hold" nodeType="clickEffect">
                                  <p:stCondLst>
                                    <p:cond delay="0"/>
                                  </p:stCondLst>
                                  <p:childTnLst>
                                    <p:set>
                                      <p:cBhvr>
                                        <p:cTn id="57" dur="1" fill="hold">
                                          <p:stCondLst>
                                            <p:cond delay="0"/>
                                          </p:stCondLst>
                                        </p:cTn>
                                        <p:tgtEl>
                                          <p:spTgt spid="21"/>
                                        </p:tgtEl>
                                        <p:attrNameLst>
                                          <p:attrName>style.visibility</p:attrName>
                                        </p:attrNameLst>
                                      </p:cBhvr>
                                      <p:to>
                                        <p:strVal val="visible"/>
                                      </p:to>
                                    </p:set>
                                    <p:animEffect transition="in" filter="fade">
                                      <p:cBhvr>
                                        <p:cTn id="58" dur="2000"/>
                                        <p:tgtEl>
                                          <p:spTgt spid="21"/>
                                        </p:tgtEl>
                                      </p:cBhvr>
                                    </p:animEffect>
                                    <p:anim calcmode="lin" valueType="num">
                                      <p:cBhvr>
                                        <p:cTn id="59" dur="2000" fill="hold"/>
                                        <p:tgtEl>
                                          <p:spTgt spid="21"/>
                                        </p:tgtEl>
                                        <p:attrNameLst>
                                          <p:attrName>style.rotation</p:attrName>
                                        </p:attrNameLst>
                                      </p:cBhvr>
                                      <p:tavLst>
                                        <p:tav tm="0">
                                          <p:val>
                                            <p:fltVal val="720"/>
                                          </p:val>
                                        </p:tav>
                                        <p:tav tm="100000">
                                          <p:val>
                                            <p:fltVal val="0"/>
                                          </p:val>
                                        </p:tav>
                                      </p:tavLst>
                                    </p:anim>
                                    <p:anim calcmode="lin" valueType="num">
                                      <p:cBhvr>
                                        <p:cTn id="60" dur="2000" fill="hold"/>
                                        <p:tgtEl>
                                          <p:spTgt spid="21"/>
                                        </p:tgtEl>
                                        <p:attrNameLst>
                                          <p:attrName>ppt_h</p:attrName>
                                        </p:attrNameLst>
                                      </p:cBhvr>
                                      <p:tavLst>
                                        <p:tav tm="0">
                                          <p:val>
                                            <p:fltVal val="0"/>
                                          </p:val>
                                        </p:tav>
                                        <p:tav tm="100000">
                                          <p:val>
                                            <p:strVal val="#ppt_h"/>
                                          </p:val>
                                        </p:tav>
                                      </p:tavLst>
                                    </p:anim>
                                    <p:anim calcmode="lin" valueType="num">
                                      <p:cBhvr>
                                        <p:cTn id="61" dur="2000" fill="hold"/>
                                        <p:tgtEl>
                                          <p:spTgt spid="21"/>
                                        </p:tgtEl>
                                        <p:attrNameLst>
                                          <p:attrName>ppt_w</p:attrName>
                                        </p:attrNameLst>
                                      </p:cBhvr>
                                      <p:tavLst>
                                        <p:tav tm="0">
                                          <p:val>
                                            <p:fltVal val="0"/>
                                          </p:val>
                                        </p:tav>
                                        <p:tav tm="100000">
                                          <p:val>
                                            <p:strVal val="#ppt_w"/>
                                          </p:val>
                                        </p:tav>
                                      </p:tavLst>
                                    </p:anim>
                                  </p:childTnLst>
                                </p:cTn>
                              </p:par>
                              <p:par>
                                <p:cTn id="62" presetID="35" presetClass="entr" presetSubtype="0" fill="hold" grpId="0" nodeType="withEffect">
                                  <p:stCondLst>
                                    <p:cond delay="0"/>
                                  </p:stCondLst>
                                  <p:childTnLst>
                                    <p:set>
                                      <p:cBhvr>
                                        <p:cTn id="63" dur="1" fill="hold">
                                          <p:stCondLst>
                                            <p:cond delay="0"/>
                                          </p:stCondLst>
                                        </p:cTn>
                                        <p:tgtEl>
                                          <p:spTgt spid="29"/>
                                        </p:tgtEl>
                                        <p:attrNameLst>
                                          <p:attrName>style.visibility</p:attrName>
                                        </p:attrNameLst>
                                      </p:cBhvr>
                                      <p:to>
                                        <p:strVal val="visible"/>
                                      </p:to>
                                    </p:set>
                                    <p:animEffect transition="in" filter="fade">
                                      <p:cBhvr>
                                        <p:cTn id="64" dur="2000"/>
                                        <p:tgtEl>
                                          <p:spTgt spid="29"/>
                                        </p:tgtEl>
                                      </p:cBhvr>
                                    </p:animEffect>
                                    <p:anim calcmode="lin" valueType="num">
                                      <p:cBhvr>
                                        <p:cTn id="65" dur="2000" fill="hold"/>
                                        <p:tgtEl>
                                          <p:spTgt spid="29"/>
                                        </p:tgtEl>
                                        <p:attrNameLst>
                                          <p:attrName>style.rotation</p:attrName>
                                        </p:attrNameLst>
                                      </p:cBhvr>
                                      <p:tavLst>
                                        <p:tav tm="0">
                                          <p:val>
                                            <p:fltVal val="720"/>
                                          </p:val>
                                        </p:tav>
                                        <p:tav tm="100000">
                                          <p:val>
                                            <p:fltVal val="0"/>
                                          </p:val>
                                        </p:tav>
                                      </p:tavLst>
                                    </p:anim>
                                    <p:anim calcmode="lin" valueType="num">
                                      <p:cBhvr>
                                        <p:cTn id="66" dur="2000" fill="hold"/>
                                        <p:tgtEl>
                                          <p:spTgt spid="29"/>
                                        </p:tgtEl>
                                        <p:attrNameLst>
                                          <p:attrName>ppt_h</p:attrName>
                                        </p:attrNameLst>
                                      </p:cBhvr>
                                      <p:tavLst>
                                        <p:tav tm="0">
                                          <p:val>
                                            <p:fltVal val="0"/>
                                          </p:val>
                                        </p:tav>
                                        <p:tav tm="100000">
                                          <p:val>
                                            <p:strVal val="#ppt_h"/>
                                          </p:val>
                                        </p:tav>
                                      </p:tavLst>
                                    </p:anim>
                                    <p:anim calcmode="lin" valueType="num">
                                      <p:cBhvr>
                                        <p:cTn id="67" dur="2000" fill="hold"/>
                                        <p:tgtEl>
                                          <p:spTgt spid="29"/>
                                        </p:tgtEl>
                                        <p:attrNameLst>
                                          <p:attrName>ppt_w</p:attrName>
                                        </p:attrNameLst>
                                      </p:cBhvr>
                                      <p:tavLst>
                                        <p:tav tm="0">
                                          <p:val>
                                            <p:fltVal val="0"/>
                                          </p:val>
                                        </p:tav>
                                        <p:tav tm="100000">
                                          <p:val>
                                            <p:strVal val="#ppt_w"/>
                                          </p:val>
                                        </p:tav>
                                      </p:tavLst>
                                    </p:anim>
                                  </p:childTnLst>
                                </p:cTn>
                              </p:par>
                              <p:par>
                                <p:cTn id="68" presetID="35" presetClass="entr" presetSubtype="0" fill="hold" grpId="0" nodeType="withEffect">
                                  <p:stCondLst>
                                    <p:cond delay="0"/>
                                  </p:stCondLst>
                                  <p:childTnLst>
                                    <p:set>
                                      <p:cBhvr>
                                        <p:cTn id="69" dur="1" fill="hold">
                                          <p:stCondLst>
                                            <p:cond delay="0"/>
                                          </p:stCondLst>
                                        </p:cTn>
                                        <p:tgtEl>
                                          <p:spTgt spid="30"/>
                                        </p:tgtEl>
                                        <p:attrNameLst>
                                          <p:attrName>style.visibility</p:attrName>
                                        </p:attrNameLst>
                                      </p:cBhvr>
                                      <p:to>
                                        <p:strVal val="visible"/>
                                      </p:to>
                                    </p:set>
                                    <p:animEffect transition="in" filter="fade">
                                      <p:cBhvr>
                                        <p:cTn id="70" dur="2000"/>
                                        <p:tgtEl>
                                          <p:spTgt spid="30"/>
                                        </p:tgtEl>
                                      </p:cBhvr>
                                    </p:animEffect>
                                    <p:anim calcmode="lin" valueType="num">
                                      <p:cBhvr>
                                        <p:cTn id="71" dur="2000" fill="hold"/>
                                        <p:tgtEl>
                                          <p:spTgt spid="30"/>
                                        </p:tgtEl>
                                        <p:attrNameLst>
                                          <p:attrName>style.rotation</p:attrName>
                                        </p:attrNameLst>
                                      </p:cBhvr>
                                      <p:tavLst>
                                        <p:tav tm="0">
                                          <p:val>
                                            <p:fltVal val="720"/>
                                          </p:val>
                                        </p:tav>
                                        <p:tav tm="100000">
                                          <p:val>
                                            <p:fltVal val="0"/>
                                          </p:val>
                                        </p:tav>
                                      </p:tavLst>
                                    </p:anim>
                                    <p:anim calcmode="lin" valueType="num">
                                      <p:cBhvr>
                                        <p:cTn id="72" dur="2000" fill="hold"/>
                                        <p:tgtEl>
                                          <p:spTgt spid="30"/>
                                        </p:tgtEl>
                                        <p:attrNameLst>
                                          <p:attrName>ppt_h</p:attrName>
                                        </p:attrNameLst>
                                      </p:cBhvr>
                                      <p:tavLst>
                                        <p:tav tm="0">
                                          <p:val>
                                            <p:fltVal val="0"/>
                                          </p:val>
                                        </p:tav>
                                        <p:tav tm="100000">
                                          <p:val>
                                            <p:strVal val="#ppt_h"/>
                                          </p:val>
                                        </p:tav>
                                      </p:tavLst>
                                    </p:anim>
                                    <p:anim calcmode="lin" valueType="num">
                                      <p:cBhvr>
                                        <p:cTn id="73" dur="2000" fill="hold"/>
                                        <p:tgtEl>
                                          <p:spTgt spid="30"/>
                                        </p:tgtEl>
                                        <p:attrNameLst>
                                          <p:attrName>ppt_w</p:attrName>
                                        </p:attrNameLst>
                                      </p:cBhvr>
                                      <p:tavLst>
                                        <p:tav tm="0">
                                          <p:val>
                                            <p:fltVal val="0"/>
                                          </p:val>
                                        </p:tav>
                                        <p:tav tm="100000">
                                          <p:val>
                                            <p:strVal val="#ppt_w"/>
                                          </p:val>
                                        </p:tav>
                                      </p:tavLst>
                                    </p:anim>
                                  </p:childTnLst>
                                </p:cTn>
                              </p:par>
                            </p:childTnLst>
                          </p:cTn>
                        </p:par>
                      </p:childTnLst>
                    </p:cTn>
                  </p:par>
                  <p:par>
                    <p:cTn id="74" fill="hold">
                      <p:stCondLst>
                        <p:cond delay="indefinite"/>
                      </p:stCondLst>
                      <p:childTnLst>
                        <p:par>
                          <p:cTn id="75" fill="hold">
                            <p:stCondLst>
                              <p:cond delay="0"/>
                            </p:stCondLst>
                            <p:childTnLst>
                              <p:par>
                                <p:cTn id="76" presetID="35" presetClass="entr" presetSubtype="0" fill="hold" nodeType="clickEffect">
                                  <p:stCondLst>
                                    <p:cond delay="0"/>
                                  </p:stCondLst>
                                  <p:childTnLst>
                                    <p:set>
                                      <p:cBhvr>
                                        <p:cTn id="77" dur="1" fill="hold">
                                          <p:stCondLst>
                                            <p:cond delay="0"/>
                                          </p:stCondLst>
                                        </p:cTn>
                                        <p:tgtEl>
                                          <p:spTgt spid="31"/>
                                        </p:tgtEl>
                                        <p:attrNameLst>
                                          <p:attrName>style.visibility</p:attrName>
                                        </p:attrNameLst>
                                      </p:cBhvr>
                                      <p:to>
                                        <p:strVal val="visible"/>
                                      </p:to>
                                    </p:set>
                                    <p:animEffect transition="in" filter="fade">
                                      <p:cBhvr>
                                        <p:cTn id="78" dur="2000"/>
                                        <p:tgtEl>
                                          <p:spTgt spid="31"/>
                                        </p:tgtEl>
                                      </p:cBhvr>
                                    </p:animEffect>
                                    <p:anim calcmode="lin" valueType="num">
                                      <p:cBhvr>
                                        <p:cTn id="79" dur="2000" fill="hold"/>
                                        <p:tgtEl>
                                          <p:spTgt spid="31"/>
                                        </p:tgtEl>
                                        <p:attrNameLst>
                                          <p:attrName>style.rotation</p:attrName>
                                        </p:attrNameLst>
                                      </p:cBhvr>
                                      <p:tavLst>
                                        <p:tav tm="0">
                                          <p:val>
                                            <p:fltVal val="720"/>
                                          </p:val>
                                        </p:tav>
                                        <p:tav tm="100000">
                                          <p:val>
                                            <p:fltVal val="0"/>
                                          </p:val>
                                        </p:tav>
                                      </p:tavLst>
                                    </p:anim>
                                    <p:anim calcmode="lin" valueType="num">
                                      <p:cBhvr>
                                        <p:cTn id="80" dur="2000" fill="hold"/>
                                        <p:tgtEl>
                                          <p:spTgt spid="31"/>
                                        </p:tgtEl>
                                        <p:attrNameLst>
                                          <p:attrName>ppt_h</p:attrName>
                                        </p:attrNameLst>
                                      </p:cBhvr>
                                      <p:tavLst>
                                        <p:tav tm="0">
                                          <p:val>
                                            <p:fltVal val="0"/>
                                          </p:val>
                                        </p:tav>
                                        <p:tav tm="100000">
                                          <p:val>
                                            <p:strVal val="#ppt_h"/>
                                          </p:val>
                                        </p:tav>
                                      </p:tavLst>
                                    </p:anim>
                                    <p:anim calcmode="lin" valueType="num">
                                      <p:cBhvr>
                                        <p:cTn id="81" dur="2000" fill="hold"/>
                                        <p:tgtEl>
                                          <p:spTgt spid="31"/>
                                        </p:tgtEl>
                                        <p:attrNameLst>
                                          <p:attrName>ppt_w</p:attrName>
                                        </p:attrNameLst>
                                      </p:cBhvr>
                                      <p:tavLst>
                                        <p:tav tm="0">
                                          <p:val>
                                            <p:fltVal val="0"/>
                                          </p:val>
                                        </p:tav>
                                        <p:tav tm="100000">
                                          <p:val>
                                            <p:strVal val="#ppt_w"/>
                                          </p:val>
                                        </p:tav>
                                      </p:tavLst>
                                    </p:anim>
                                  </p:childTnLst>
                                </p:cTn>
                              </p:par>
                              <p:par>
                                <p:cTn id="82" presetID="35" presetClass="entr" presetSubtype="0" fill="hold" grpId="0" nodeType="withEffect">
                                  <p:stCondLst>
                                    <p:cond delay="0"/>
                                  </p:stCondLst>
                                  <p:childTnLst>
                                    <p:set>
                                      <p:cBhvr>
                                        <p:cTn id="83" dur="1" fill="hold">
                                          <p:stCondLst>
                                            <p:cond delay="0"/>
                                          </p:stCondLst>
                                        </p:cTn>
                                        <p:tgtEl>
                                          <p:spTgt spid="38"/>
                                        </p:tgtEl>
                                        <p:attrNameLst>
                                          <p:attrName>style.visibility</p:attrName>
                                        </p:attrNameLst>
                                      </p:cBhvr>
                                      <p:to>
                                        <p:strVal val="visible"/>
                                      </p:to>
                                    </p:set>
                                    <p:animEffect transition="in" filter="fade">
                                      <p:cBhvr>
                                        <p:cTn id="84" dur="2000"/>
                                        <p:tgtEl>
                                          <p:spTgt spid="38"/>
                                        </p:tgtEl>
                                      </p:cBhvr>
                                    </p:animEffect>
                                    <p:anim calcmode="lin" valueType="num">
                                      <p:cBhvr>
                                        <p:cTn id="85" dur="2000" fill="hold"/>
                                        <p:tgtEl>
                                          <p:spTgt spid="38"/>
                                        </p:tgtEl>
                                        <p:attrNameLst>
                                          <p:attrName>style.rotation</p:attrName>
                                        </p:attrNameLst>
                                      </p:cBhvr>
                                      <p:tavLst>
                                        <p:tav tm="0">
                                          <p:val>
                                            <p:fltVal val="720"/>
                                          </p:val>
                                        </p:tav>
                                        <p:tav tm="100000">
                                          <p:val>
                                            <p:fltVal val="0"/>
                                          </p:val>
                                        </p:tav>
                                      </p:tavLst>
                                    </p:anim>
                                    <p:anim calcmode="lin" valueType="num">
                                      <p:cBhvr>
                                        <p:cTn id="86" dur="2000" fill="hold"/>
                                        <p:tgtEl>
                                          <p:spTgt spid="38"/>
                                        </p:tgtEl>
                                        <p:attrNameLst>
                                          <p:attrName>ppt_h</p:attrName>
                                        </p:attrNameLst>
                                      </p:cBhvr>
                                      <p:tavLst>
                                        <p:tav tm="0">
                                          <p:val>
                                            <p:fltVal val="0"/>
                                          </p:val>
                                        </p:tav>
                                        <p:tav tm="100000">
                                          <p:val>
                                            <p:strVal val="#ppt_h"/>
                                          </p:val>
                                        </p:tav>
                                      </p:tavLst>
                                    </p:anim>
                                    <p:anim calcmode="lin" valueType="num">
                                      <p:cBhvr>
                                        <p:cTn id="87" dur="2000" fill="hold"/>
                                        <p:tgtEl>
                                          <p:spTgt spid="38"/>
                                        </p:tgtEl>
                                        <p:attrNameLst>
                                          <p:attrName>ppt_w</p:attrName>
                                        </p:attrNameLst>
                                      </p:cBhvr>
                                      <p:tavLst>
                                        <p:tav tm="0">
                                          <p:val>
                                            <p:fltVal val="0"/>
                                          </p:val>
                                        </p:tav>
                                        <p:tav tm="100000">
                                          <p:val>
                                            <p:strVal val="#ppt_w"/>
                                          </p:val>
                                        </p:tav>
                                      </p:tavLst>
                                    </p:anim>
                                  </p:childTnLst>
                                </p:cTn>
                              </p:par>
                              <p:par>
                                <p:cTn id="88" presetID="35" presetClass="entr" presetSubtype="0" fill="hold" grpId="0" nodeType="withEffect">
                                  <p:stCondLst>
                                    <p:cond delay="0"/>
                                  </p:stCondLst>
                                  <p:childTnLst>
                                    <p:set>
                                      <p:cBhvr>
                                        <p:cTn id="89" dur="1" fill="hold">
                                          <p:stCondLst>
                                            <p:cond delay="0"/>
                                          </p:stCondLst>
                                        </p:cTn>
                                        <p:tgtEl>
                                          <p:spTgt spid="39"/>
                                        </p:tgtEl>
                                        <p:attrNameLst>
                                          <p:attrName>style.visibility</p:attrName>
                                        </p:attrNameLst>
                                      </p:cBhvr>
                                      <p:to>
                                        <p:strVal val="visible"/>
                                      </p:to>
                                    </p:set>
                                    <p:animEffect transition="in" filter="fade">
                                      <p:cBhvr>
                                        <p:cTn id="90" dur="2000"/>
                                        <p:tgtEl>
                                          <p:spTgt spid="39"/>
                                        </p:tgtEl>
                                      </p:cBhvr>
                                    </p:animEffect>
                                    <p:anim calcmode="lin" valueType="num">
                                      <p:cBhvr>
                                        <p:cTn id="91" dur="2000" fill="hold"/>
                                        <p:tgtEl>
                                          <p:spTgt spid="39"/>
                                        </p:tgtEl>
                                        <p:attrNameLst>
                                          <p:attrName>style.rotation</p:attrName>
                                        </p:attrNameLst>
                                      </p:cBhvr>
                                      <p:tavLst>
                                        <p:tav tm="0">
                                          <p:val>
                                            <p:fltVal val="720"/>
                                          </p:val>
                                        </p:tav>
                                        <p:tav tm="100000">
                                          <p:val>
                                            <p:fltVal val="0"/>
                                          </p:val>
                                        </p:tav>
                                      </p:tavLst>
                                    </p:anim>
                                    <p:anim calcmode="lin" valueType="num">
                                      <p:cBhvr>
                                        <p:cTn id="92" dur="2000" fill="hold"/>
                                        <p:tgtEl>
                                          <p:spTgt spid="39"/>
                                        </p:tgtEl>
                                        <p:attrNameLst>
                                          <p:attrName>ppt_h</p:attrName>
                                        </p:attrNameLst>
                                      </p:cBhvr>
                                      <p:tavLst>
                                        <p:tav tm="0">
                                          <p:val>
                                            <p:fltVal val="0"/>
                                          </p:val>
                                        </p:tav>
                                        <p:tav tm="100000">
                                          <p:val>
                                            <p:strVal val="#ppt_h"/>
                                          </p:val>
                                        </p:tav>
                                      </p:tavLst>
                                    </p:anim>
                                    <p:anim calcmode="lin" valueType="num">
                                      <p:cBhvr>
                                        <p:cTn id="93" dur="2000" fill="hold"/>
                                        <p:tgtEl>
                                          <p:spTgt spid="39"/>
                                        </p:tgtEl>
                                        <p:attrNameLst>
                                          <p:attrName>ppt_w</p:attrName>
                                        </p:attrNameLst>
                                      </p:cBhvr>
                                      <p:tavLst>
                                        <p:tav tm="0">
                                          <p:val>
                                            <p:fltVal val="0"/>
                                          </p:val>
                                        </p:tav>
                                        <p:tav tm="100000">
                                          <p:val>
                                            <p:strVal val="#ppt_w"/>
                                          </p:val>
                                        </p:tav>
                                      </p:tavLst>
                                    </p:anim>
                                  </p:childTnLst>
                                </p:cTn>
                              </p:par>
                              <p:par>
                                <p:cTn id="94" presetID="35" presetClass="entr" presetSubtype="0" fill="hold" grpId="0" nodeType="withEffect">
                                  <p:stCondLst>
                                    <p:cond delay="0"/>
                                  </p:stCondLst>
                                  <p:childTnLst>
                                    <p:set>
                                      <p:cBhvr>
                                        <p:cTn id="95" dur="1" fill="hold">
                                          <p:stCondLst>
                                            <p:cond delay="0"/>
                                          </p:stCondLst>
                                        </p:cTn>
                                        <p:tgtEl>
                                          <p:spTgt spid="40"/>
                                        </p:tgtEl>
                                        <p:attrNameLst>
                                          <p:attrName>style.visibility</p:attrName>
                                        </p:attrNameLst>
                                      </p:cBhvr>
                                      <p:to>
                                        <p:strVal val="visible"/>
                                      </p:to>
                                    </p:set>
                                    <p:animEffect transition="in" filter="fade">
                                      <p:cBhvr>
                                        <p:cTn id="96" dur="2000"/>
                                        <p:tgtEl>
                                          <p:spTgt spid="40"/>
                                        </p:tgtEl>
                                      </p:cBhvr>
                                    </p:animEffect>
                                    <p:anim calcmode="lin" valueType="num">
                                      <p:cBhvr>
                                        <p:cTn id="97" dur="2000" fill="hold"/>
                                        <p:tgtEl>
                                          <p:spTgt spid="40"/>
                                        </p:tgtEl>
                                        <p:attrNameLst>
                                          <p:attrName>style.rotation</p:attrName>
                                        </p:attrNameLst>
                                      </p:cBhvr>
                                      <p:tavLst>
                                        <p:tav tm="0">
                                          <p:val>
                                            <p:fltVal val="720"/>
                                          </p:val>
                                        </p:tav>
                                        <p:tav tm="100000">
                                          <p:val>
                                            <p:fltVal val="0"/>
                                          </p:val>
                                        </p:tav>
                                      </p:tavLst>
                                    </p:anim>
                                    <p:anim calcmode="lin" valueType="num">
                                      <p:cBhvr>
                                        <p:cTn id="98" dur="2000" fill="hold"/>
                                        <p:tgtEl>
                                          <p:spTgt spid="40"/>
                                        </p:tgtEl>
                                        <p:attrNameLst>
                                          <p:attrName>ppt_h</p:attrName>
                                        </p:attrNameLst>
                                      </p:cBhvr>
                                      <p:tavLst>
                                        <p:tav tm="0">
                                          <p:val>
                                            <p:fltVal val="0"/>
                                          </p:val>
                                        </p:tav>
                                        <p:tav tm="100000">
                                          <p:val>
                                            <p:strVal val="#ppt_h"/>
                                          </p:val>
                                        </p:tav>
                                      </p:tavLst>
                                    </p:anim>
                                    <p:anim calcmode="lin" valueType="num">
                                      <p:cBhvr>
                                        <p:cTn id="99" dur="2000" fill="hold"/>
                                        <p:tgtEl>
                                          <p:spTgt spid="40"/>
                                        </p:tgtEl>
                                        <p:attrNameLst>
                                          <p:attrName>ppt_w</p:attrName>
                                        </p:attrNameLst>
                                      </p:cBhvr>
                                      <p:tavLst>
                                        <p:tav tm="0">
                                          <p:val>
                                            <p:fltVal val="0"/>
                                          </p:val>
                                        </p:tav>
                                        <p:tav tm="100000">
                                          <p:val>
                                            <p:strVal val="#ppt_w"/>
                                          </p:val>
                                        </p:tav>
                                      </p:tavLst>
                                    </p:anim>
                                  </p:childTnLst>
                                </p:cTn>
                              </p:par>
                              <p:par>
                                <p:cTn id="100" presetID="35" presetClass="entr" presetSubtype="0" fill="hold" grpId="0" nodeType="withEffect">
                                  <p:stCondLst>
                                    <p:cond delay="0"/>
                                  </p:stCondLst>
                                  <p:childTnLst>
                                    <p:set>
                                      <p:cBhvr>
                                        <p:cTn id="101" dur="1" fill="hold">
                                          <p:stCondLst>
                                            <p:cond delay="0"/>
                                          </p:stCondLst>
                                        </p:cTn>
                                        <p:tgtEl>
                                          <p:spTgt spid="41"/>
                                        </p:tgtEl>
                                        <p:attrNameLst>
                                          <p:attrName>style.visibility</p:attrName>
                                        </p:attrNameLst>
                                      </p:cBhvr>
                                      <p:to>
                                        <p:strVal val="visible"/>
                                      </p:to>
                                    </p:set>
                                    <p:animEffect transition="in" filter="fade">
                                      <p:cBhvr>
                                        <p:cTn id="102" dur="2000"/>
                                        <p:tgtEl>
                                          <p:spTgt spid="41"/>
                                        </p:tgtEl>
                                      </p:cBhvr>
                                    </p:animEffect>
                                    <p:anim calcmode="lin" valueType="num">
                                      <p:cBhvr>
                                        <p:cTn id="103" dur="2000" fill="hold"/>
                                        <p:tgtEl>
                                          <p:spTgt spid="41"/>
                                        </p:tgtEl>
                                        <p:attrNameLst>
                                          <p:attrName>style.rotation</p:attrName>
                                        </p:attrNameLst>
                                      </p:cBhvr>
                                      <p:tavLst>
                                        <p:tav tm="0">
                                          <p:val>
                                            <p:fltVal val="720"/>
                                          </p:val>
                                        </p:tav>
                                        <p:tav tm="100000">
                                          <p:val>
                                            <p:fltVal val="0"/>
                                          </p:val>
                                        </p:tav>
                                      </p:tavLst>
                                    </p:anim>
                                    <p:anim calcmode="lin" valueType="num">
                                      <p:cBhvr>
                                        <p:cTn id="104" dur="2000" fill="hold"/>
                                        <p:tgtEl>
                                          <p:spTgt spid="41"/>
                                        </p:tgtEl>
                                        <p:attrNameLst>
                                          <p:attrName>ppt_h</p:attrName>
                                        </p:attrNameLst>
                                      </p:cBhvr>
                                      <p:tavLst>
                                        <p:tav tm="0">
                                          <p:val>
                                            <p:fltVal val="0"/>
                                          </p:val>
                                        </p:tav>
                                        <p:tav tm="100000">
                                          <p:val>
                                            <p:strVal val="#ppt_h"/>
                                          </p:val>
                                        </p:tav>
                                      </p:tavLst>
                                    </p:anim>
                                    <p:anim calcmode="lin" valueType="num">
                                      <p:cBhvr>
                                        <p:cTn id="105" dur="2000" fill="hold"/>
                                        <p:tgtEl>
                                          <p:spTgt spid="41"/>
                                        </p:tgtEl>
                                        <p:attrNameLst>
                                          <p:attrName>ppt_w</p:attrName>
                                        </p:attrNameLst>
                                      </p:cBhvr>
                                      <p:tavLst>
                                        <p:tav tm="0">
                                          <p:val>
                                            <p:fltVal val="0"/>
                                          </p:val>
                                        </p:tav>
                                        <p:tav tm="100000">
                                          <p:val>
                                            <p:strVal val="#ppt_w"/>
                                          </p:val>
                                        </p:tav>
                                      </p:tavLst>
                                    </p:anim>
                                  </p:childTnLst>
                                </p:cTn>
                              </p:par>
                              <p:par>
                                <p:cTn id="106" presetID="35" presetClass="entr" presetSubtype="0" fill="hold" grpId="0" nodeType="withEffect">
                                  <p:stCondLst>
                                    <p:cond delay="0"/>
                                  </p:stCondLst>
                                  <p:childTnLst>
                                    <p:set>
                                      <p:cBhvr>
                                        <p:cTn id="107" dur="1" fill="hold">
                                          <p:stCondLst>
                                            <p:cond delay="0"/>
                                          </p:stCondLst>
                                        </p:cTn>
                                        <p:tgtEl>
                                          <p:spTgt spid="42"/>
                                        </p:tgtEl>
                                        <p:attrNameLst>
                                          <p:attrName>style.visibility</p:attrName>
                                        </p:attrNameLst>
                                      </p:cBhvr>
                                      <p:to>
                                        <p:strVal val="visible"/>
                                      </p:to>
                                    </p:set>
                                    <p:animEffect transition="in" filter="fade">
                                      <p:cBhvr>
                                        <p:cTn id="108" dur="2000"/>
                                        <p:tgtEl>
                                          <p:spTgt spid="42"/>
                                        </p:tgtEl>
                                      </p:cBhvr>
                                    </p:animEffect>
                                    <p:anim calcmode="lin" valueType="num">
                                      <p:cBhvr>
                                        <p:cTn id="109" dur="2000" fill="hold"/>
                                        <p:tgtEl>
                                          <p:spTgt spid="42"/>
                                        </p:tgtEl>
                                        <p:attrNameLst>
                                          <p:attrName>style.rotation</p:attrName>
                                        </p:attrNameLst>
                                      </p:cBhvr>
                                      <p:tavLst>
                                        <p:tav tm="0">
                                          <p:val>
                                            <p:fltVal val="720"/>
                                          </p:val>
                                        </p:tav>
                                        <p:tav tm="100000">
                                          <p:val>
                                            <p:fltVal val="0"/>
                                          </p:val>
                                        </p:tav>
                                      </p:tavLst>
                                    </p:anim>
                                    <p:anim calcmode="lin" valueType="num">
                                      <p:cBhvr>
                                        <p:cTn id="110" dur="2000" fill="hold"/>
                                        <p:tgtEl>
                                          <p:spTgt spid="42"/>
                                        </p:tgtEl>
                                        <p:attrNameLst>
                                          <p:attrName>ppt_h</p:attrName>
                                        </p:attrNameLst>
                                      </p:cBhvr>
                                      <p:tavLst>
                                        <p:tav tm="0">
                                          <p:val>
                                            <p:fltVal val="0"/>
                                          </p:val>
                                        </p:tav>
                                        <p:tav tm="100000">
                                          <p:val>
                                            <p:strVal val="#ppt_h"/>
                                          </p:val>
                                        </p:tav>
                                      </p:tavLst>
                                    </p:anim>
                                    <p:anim calcmode="lin" valueType="num">
                                      <p:cBhvr>
                                        <p:cTn id="111" dur="2000" fill="hold"/>
                                        <p:tgtEl>
                                          <p:spTgt spid="42"/>
                                        </p:tgtEl>
                                        <p:attrNameLst>
                                          <p:attrName>ppt_w</p:attrName>
                                        </p:attrNameLst>
                                      </p:cBhvr>
                                      <p:tavLst>
                                        <p:tav tm="0">
                                          <p:val>
                                            <p:fltVal val="0"/>
                                          </p:val>
                                        </p:tav>
                                        <p:tav tm="100000">
                                          <p:val>
                                            <p:strVal val="#ppt_w"/>
                                          </p:val>
                                        </p:tav>
                                      </p:tavLst>
                                    </p:anim>
                                  </p:childTnLst>
                                </p:cTn>
                              </p:par>
                              <p:par>
                                <p:cTn id="112" presetID="35" presetClass="entr" presetSubtype="0" fill="hold" grpId="0" nodeType="withEffect">
                                  <p:stCondLst>
                                    <p:cond delay="0"/>
                                  </p:stCondLst>
                                  <p:childTnLst>
                                    <p:set>
                                      <p:cBhvr>
                                        <p:cTn id="113" dur="1" fill="hold">
                                          <p:stCondLst>
                                            <p:cond delay="0"/>
                                          </p:stCondLst>
                                        </p:cTn>
                                        <p:tgtEl>
                                          <p:spTgt spid="43"/>
                                        </p:tgtEl>
                                        <p:attrNameLst>
                                          <p:attrName>style.visibility</p:attrName>
                                        </p:attrNameLst>
                                      </p:cBhvr>
                                      <p:to>
                                        <p:strVal val="visible"/>
                                      </p:to>
                                    </p:set>
                                    <p:animEffect transition="in" filter="fade">
                                      <p:cBhvr>
                                        <p:cTn id="114" dur="2000"/>
                                        <p:tgtEl>
                                          <p:spTgt spid="43"/>
                                        </p:tgtEl>
                                      </p:cBhvr>
                                    </p:animEffect>
                                    <p:anim calcmode="lin" valueType="num">
                                      <p:cBhvr>
                                        <p:cTn id="115" dur="2000" fill="hold"/>
                                        <p:tgtEl>
                                          <p:spTgt spid="43"/>
                                        </p:tgtEl>
                                        <p:attrNameLst>
                                          <p:attrName>style.rotation</p:attrName>
                                        </p:attrNameLst>
                                      </p:cBhvr>
                                      <p:tavLst>
                                        <p:tav tm="0">
                                          <p:val>
                                            <p:fltVal val="720"/>
                                          </p:val>
                                        </p:tav>
                                        <p:tav tm="100000">
                                          <p:val>
                                            <p:fltVal val="0"/>
                                          </p:val>
                                        </p:tav>
                                      </p:tavLst>
                                    </p:anim>
                                    <p:anim calcmode="lin" valueType="num">
                                      <p:cBhvr>
                                        <p:cTn id="116" dur="2000" fill="hold"/>
                                        <p:tgtEl>
                                          <p:spTgt spid="43"/>
                                        </p:tgtEl>
                                        <p:attrNameLst>
                                          <p:attrName>ppt_h</p:attrName>
                                        </p:attrNameLst>
                                      </p:cBhvr>
                                      <p:tavLst>
                                        <p:tav tm="0">
                                          <p:val>
                                            <p:fltVal val="0"/>
                                          </p:val>
                                        </p:tav>
                                        <p:tav tm="100000">
                                          <p:val>
                                            <p:strVal val="#ppt_h"/>
                                          </p:val>
                                        </p:tav>
                                      </p:tavLst>
                                    </p:anim>
                                    <p:anim calcmode="lin" valueType="num">
                                      <p:cBhvr>
                                        <p:cTn id="117" dur="2000" fill="hold"/>
                                        <p:tgtEl>
                                          <p:spTgt spid="43"/>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19" grpId="0" animBg="1"/>
      <p:bldP spid="20" grpId="0" animBg="1"/>
      <p:bldP spid="28" grpId="0" animBg="1"/>
      <p:bldP spid="29" grpId="0"/>
      <p:bldP spid="30" grpId="0"/>
      <p:bldP spid="38" grpId="0"/>
      <p:bldP spid="39" grpId="0"/>
      <p:bldP spid="40" grpId="0"/>
      <p:bldP spid="41" grpId="0"/>
      <p:bldP spid="42" grpId="0"/>
      <p:bldP spid="4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TotalTime>
  <Words>1710</Words>
  <Application>Microsoft Office PowerPoint</Application>
  <PresentationFormat>On-screen Show (4:3)</PresentationFormat>
  <Paragraphs>249</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mahdi</dc:creator>
  <cp:lastModifiedBy>mahdi</cp:lastModifiedBy>
  <cp:revision>42</cp:revision>
  <dcterms:created xsi:type="dcterms:W3CDTF">2020-03-11T16:52:57Z</dcterms:created>
  <dcterms:modified xsi:type="dcterms:W3CDTF">2020-03-11T18:16:18Z</dcterms:modified>
</cp:coreProperties>
</file>