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ags/tag1.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Lst>
  <p:sldIdLst>
    <p:sldId id="256" r:id="rId2"/>
    <p:sldId id="259" r:id="rId3"/>
    <p:sldId id="260" r:id="rId4"/>
    <p:sldId id="261" r:id="rId5"/>
    <p:sldId id="262" r:id="rId6"/>
    <p:sldId id="257" r:id="rId7"/>
    <p:sldId id="258" r:id="rId8"/>
    <p:sldId id="263" r:id="rId9"/>
    <p:sldId id="264" r:id="rId10"/>
    <p:sldId id="265" r:id="rId11"/>
    <p:sldId id="266" r:id="rId12"/>
    <p:sldId id="267" r:id="rId13"/>
    <p:sldId id="268" r:id="rId14"/>
    <p:sldId id="269"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3" d="100"/>
          <a:sy n="73" d="100"/>
        </p:scale>
        <p:origin x="61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59E6461-4D90-4A5D-BC1E-A4BCB59E7FA2}" type="doc">
      <dgm:prSet loTypeId="urn:microsoft.com/office/officeart/2005/8/layout/arrow1" loCatId="process" qsTypeId="urn:microsoft.com/office/officeart/2005/8/quickstyle/3d1" qsCatId="3D" csTypeId="urn:microsoft.com/office/officeart/2005/8/colors/colorful2" csCatId="colorful" phldr="1"/>
      <dgm:spPr/>
      <dgm:t>
        <a:bodyPr/>
        <a:lstStyle/>
        <a:p>
          <a:endParaRPr lang="en-US"/>
        </a:p>
      </dgm:t>
    </dgm:pt>
    <dgm:pt modelId="{AC5751E3-4572-40B5-84F3-0D66F5990ED8}">
      <dgm:prSet/>
      <dgm:spPr/>
      <dgm:t>
        <a:bodyPr/>
        <a:lstStyle/>
        <a:p>
          <a:pPr rtl="0"/>
          <a:r>
            <a:rPr lang="fa-IR" smtClean="0"/>
            <a:t>1- قيمت خود كالا</a:t>
          </a:r>
          <a:endParaRPr lang="fa-IR"/>
        </a:p>
      </dgm:t>
    </dgm:pt>
    <dgm:pt modelId="{DCAE0736-3A51-4544-8909-B4AE39E4756D}" type="parTrans" cxnId="{3949AAA3-427D-4BFC-801E-D9FF860DDFE1}">
      <dgm:prSet/>
      <dgm:spPr/>
      <dgm:t>
        <a:bodyPr/>
        <a:lstStyle/>
        <a:p>
          <a:endParaRPr lang="en-US"/>
        </a:p>
      </dgm:t>
    </dgm:pt>
    <dgm:pt modelId="{E6CF4843-3BEE-41A3-AD8A-1BAF99261112}" type="sibTrans" cxnId="{3949AAA3-427D-4BFC-801E-D9FF860DDFE1}">
      <dgm:prSet/>
      <dgm:spPr/>
      <dgm:t>
        <a:bodyPr/>
        <a:lstStyle/>
        <a:p>
          <a:endParaRPr lang="en-US"/>
        </a:p>
      </dgm:t>
    </dgm:pt>
    <dgm:pt modelId="{8225F0F0-77EE-471C-9B1F-6E47B50F095B}">
      <dgm:prSet/>
      <dgm:spPr/>
      <dgm:t>
        <a:bodyPr/>
        <a:lstStyle/>
        <a:p>
          <a:pPr rtl="0"/>
          <a:r>
            <a:rPr lang="fa-IR" smtClean="0"/>
            <a:t>2-  درآمد شخص</a:t>
          </a:r>
          <a:endParaRPr lang="en-US"/>
        </a:p>
      </dgm:t>
    </dgm:pt>
    <dgm:pt modelId="{142D40D5-EE1A-470E-84A9-E53F68BB21EF}" type="parTrans" cxnId="{6D32F69E-92B3-461E-856A-E922DB9C0E73}">
      <dgm:prSet/>
      <dgm:spPr/>
      <dgm:t>
        <a:bodyPr/>
        <a:lstStyle/>
        <a:p>
          <a:endParaRPr lang="en-US"/>
        </a:p>
      </dgm:t>
    </dgm:pt>
    <dgm:pt modelId="{ABD86B00-3EDF-4005-9CE2-382D0EC8CD72}" type="sibTrans" cxnId="{6D32F69E-92B3-461E-856A-E922DB9C0E73}">
      <dgm:prSet/>
      <dgm:spPr/>
      <dgm:t>
        <a:bodyPr/>
        <a:lstStyle/>
        <a:p>
          <a:endParaRPr lang="en-US"/>
        </a:p>
      </dgm:t>
    </dgm:pt>
    <dgm:pt modelId="{2A4250C7-1B4D-4B95-99E1-06C2AC782217}">
      <dgm:prSet/>
      <dgm:spPr/>
      <dgm:t>
        <a:bodyPr/>
        <a:lstStyle/>
        <a:p>
          <a:pPr rtl="0"/>
          <a:r>
            <a:rPr lang="fa-IR" smtClean="0"/>
            <a:t>3-  قيمت كالاهاي وابسته</a:t>
          </a:r>
          <a:endParaRPr lang="en-US"/>
        </a:p>
      </dgm:t>
    </dgm:pt>
    <dgm:pt modelId="{CD14E512-451A-40C3-9290-73A594931BAE}" type="parTrans" cxnId="{242DA02D-AE7A-4FEE-BFDA-43993614FF9F}">
      <dgm:prSet/>
      <dgm:spPr/>
      <dgm:t>
        <a:bodyPr/>
        <a:lstStyle/>
        <a:p>
          <a:endParaRPr lang="en-US"/>
        </a:p>
      </dgm:t>
    </dgm:pt>
    <dgm:pt modelId="{B356C5E4-D3BD-41D3-B7E3-768E14740D26}" type="sibTrans" cxnId="{242DA02D-AE7A-4FEE-BFDA-43993614FF9F}">
      <dgm:prSet/>
      <dgm:spPr/>
      <dgm:t>
        <a:bodyPr/>
        <a:lstStyle/>
        <a:p>
          <a:endParaRPr lang="en-US"/>
        </a:p>
      </dgm:t>
    </dgm:pt>
    <dgm:pt modelId="{F44BCFF4-1F44-44C7-8670-557810C7E9E6}">
      <dgm:prSet/>
      <dgm:spPr/>
      <dgm:t>
        <a:bodyPr/>
        <a:lstStyle/>
        <a:p>
          <a:pPr rtl="0"/>
          <a:r>
            <a:rPr lang="fa-IR" smtClean="0"/>
            <a:t>4-  سليقه و ترجيحات</a:t>
          </a:r>
          <a:endParaRPr lang="en-US"/>
        </a:p>
      </dgm:t>
    </dgm:pt>
    <dgm:pt modelId="{DF1A69A9-94C2-40F7-B619-2F337B781D9C}" type="parTrans" cxnId="{CDA6CC5F-5D19-4915-8AE4-DAAC5EF04AA9}">
      <dgm:prSet/>
      <dgm:spPr/>
      <dgm:t>
        <a:bodyPr/>
        <a:lstStyle/>
        <a:p>
          <a:endParaRPr lang="en-US"/>
        </a:p>
      </dgm:t>
    </dgm:pt>
    <dgm:pt modelId="{6B947FA8-5BEF-454D-9315-D42F230E9210}" type="sibTrans" cxnId="{CDA6CC5F-5D19-4915-8AE4-DAAC5EF04AA9}">
      <dgm:prSet/>
      <dgm:spPr/>
      <dgm:t>
        <a:bodyPr/>
        <a:lstStyle/>
        <a:p>
          <a:endParaRPr lang="en-US"/>
        </a:p>
      </dgm:t>
    </dgm:pt>
    <dgm:pt modelId="{60957D11-1924-4136-A389-A1643FFC4B98}">
      <dgm:prSet/>
      <dgm:spPr/>
      <dgm:t>
        <a:bodyPr/>
        <a:lstStyle/>
        <a:p>
          <a:pPr rtl="0"/>
          <a:r>
            <a:rPr lang="fa-IR" smtClean="0"/>
            <a:t>5- انتظارات در مورد قيمت هاي نسبي آينده </a:t>
          </a:r>
          <a:endParaRPr lang="en-US"/>
        </a:p>
      </dgm:t>
    </dgm:pt>
    <dgm:pt modelId="{D2A6A202-7777-41B6-8FFA-A668AC6CD332}" type="parTrans" cxnId="{678B8E77-9286-44C7-8604-A33E361CB149}">
      <dgm:prSet/>
      <dgm:spPr/>
      <dgm:t>
        <a:bodyPr/>
        <a:lstStyle/>
        <a:p>
          <a:endParaRPr lang="en-US"/>
        </a:p>
      </dgm:t>
    </dgm:pt>
    <dgm:pt modelId="{41CAC342-FADA-43D6-81D6-E3D77A1D9820}" type="sibTrans" cxnId="{678B8E77-9286-44C7-8604-A33E361CB149}">
      <dgm:prSet/>
      <dgm:spPr/>
      <dgm:t>
        <a:bodyPr/>
        <a:lstStyle/>
        <a:p>
          <a:endParaRPr lang="en-US"/>
        </a:p>
      </dgm:t>
    </dgm:pt>
    <dgm:pt modelId="{7FAAF9A6-ABAD-45BE-9EDD-D6938D2F4E8E}" type="pres">
      <dgm:prSet presAssocID="{359E6461-4D90-4A5D-BC1E-A4BCB59E7FA2}" presName="cycle" presStyleCnt="0">
        <dgm:presLayoutVars>
          <dgm:dir/>
          <dgm:resizeHandles val="exact"/>
        </dgm:presLayoutVars>
      </dgm:prSet>
      <dgm:spPr/>
      <dgm:t>
        <a:bodyPr/>
        <a:lstStyle/>
        <a:p>
          <a:endParaRPr lang="en-US"/>
        </a:p>
      </dgm:t>
    </dgm:pt>
    <dgm:pt modelId="{6DFCF6A9-B267-46EB-962B-55F8A911664C}" type="pres">
      <dgm:prSet presAssocID="{AC5751E3-4572-40B5-84F3-0D66F5990ED8}" presName="arrow" presStyleLbl="node1" presStyleIdx="0" presStyleCnt="5" custScaleX="104514" custScaleY="129576">
        <dgm:presLayoutVars>
          <dgm:bulletEnabled val="1"/>
        </dgm:presLayoutVars>
      </dgm:prSet>
      <dgm:spPr/>
      <dgm:t>
        <a:bodyPr/>
        <a:lstStyle/>
        <a:p>
          <a:endParaRPr lang="en-US"/>
        </a:p>
      </dgm:t>
    </dgm:pt>
    <dgm:pt modelId="{6985562F-344F-41FA-9321-BF94BB4003F3}" type="pres">
      <dgm:prSet presAssocID="{8225F0F0-77EE-471C-9B1F-6E47B50F095B}" presName="arrow" presStyleLbl="node1" presStyleIdx="1" presStyleCnt="5" custScaleX="104514" custScaleY="129576">
        <dgm:presLayoutVars>
          <dgm:bulletEnabled val="1"/>
        </dgm:presLayoutVars>
      </dgm:prSet>
      <dgm:spPr/>
      <dgm:t>
        <a:bodyPr/>
        <a:lstStyle/>
        <a:p>
          <a:endParaRPr lang="en-US"/>
        </a:p>
      </dgm:t>
    </dgm:pt>
    <dgm:pt modelId="{3E40DDD8-A158-41B6-B9AC-A4C683073CF0}" type="pres">
      <dgm:prSet presAssocID="{2A4250C7-1B4D-4B95-99E1-06C2AC782217}" presName="arrow" presStyleLbl="node1" presStyleIdx="2" presStyleCnt="5" custScaleX="104514" custScaleY="129576">
        <dgm:presLayoutVars>
          <dgm:bulletEnabled val="1"/>
        </dgm:presLayoutVars>
      </dgm:prSet>
      <dgm:spPr/>
      <dgm:t>
        <a:bodyPr/>
        <a:lstStyle/>
        <a:p>
          <a:endParaRPr lang="en-US"/>
        </a:p>
      </dgm:t>
    </dgm:pt>
    <dgm:pt modelId="{61FEBCA4-E5E4-41C6-9980-5E8CCA6CA6BE}" type="pres">
      <dgm:prSet presAssocID="{F44BCFF4-1F44-44C7-8670-557810C7E9E6}" presName="arrow" presStyleLbl="node1" presStyleIdx="3" presStyleCnt="5" custScaleX="104514" custScaleY="129576">
        <dgm:presLayoutVars>
          <dgm:bulletEnabled val="1"/>
        </dgm:presLayoutVars>
      </dgm:prSet>
      <dgm:spPr/>
      <dgm:t>
        <a:bodyPr/>
        <a:lstStyle/>
        <a:p>
          <a:endParaRPr lang="en-US"/>
        </a:p>
      </dgm:t>
    </dgm:pt>
    <dgm:pt modelId="{C30B1073-352A-4DFA-B459-D08AD00047DD}" type="pres">
      <dgm:prSet presAssocID="{60957D11-1924-4136-A389-A1643FFC4B98}" presName="arrow" presStyleLbl="node1" presStyleIdx="4" presStyleCnt="5" custScaleX="104514" custScaleY="129576">
        <dgm:presLayoutVars>
          <dgm:bulletEnabled val="1"/>
        </dgm:presLayoutVars>
      </dgm:prSet>
      <dgm:spPr/>
      <dgm:t>
        <a:bodyPr/>
        <a:lstStyle/>
        <a:p>
          <a:endParaRPr lang="en-US"/>
        </a:p>
      </dgm:t>
    </dgm:pt>
  </dgm:ptLst>
  <dgm:cxnLst>
    <dgm:cxn modelId="{DF496ADB-CB9C-45D3-AF5E-3593C678FDBF}" type="presOf" srcId="{60957D11-1924-4136-A389-A1643FFC4B98}" destId="{C30B1073-352A-4DFA-B459-D08AD00047DD}" srcOrd="0" destOrd="0" presId="urn:microsoft.com/office/officeart/2005/8/layout/arrow1"/>
    <dgm:cxn modelId="{C0B4155E-799F-4D79-A894-04B719973B16}" type="presOf" srcId="{2A4250C7-1B4D-4B95-99E1-06C2AC782217}" destId="{3E40DDD8-A158-41B6-B9AC-A4C683073CF0}" srcOrd="0" destOrd="0" presId="urn:microsoft.com/office/officeart/2005/8/layout/arrow1"/>
    <dgm:cxn modelId="{87001103-0C1B-4D6A-A3FE-5AB2E1AF962A}" type="presOf" srcId="{8225F0F0-77EE-471C-9B1F-6E47B50F095B}" destId="{6985562F-344F-41FA-9321-BF94BB4003F3}" srcOrd="0" destOrd="0" presId="urn:microsoft.com/office/officeart/2005/8/layout/arrow1"/>
    <dgm:cxn modelId="{6D32F69E-92B3-461E-856A-E922DB9C0E73}" srcId="{359E6461-4D90-4A5D-BC1E-A4BCB59E7FA2}" destId="{8225F0F0-77EE-471C-9B1F-6E47B50F095B}" srcOrd="1" destOrd="0" parTransId="{142D40D5-EE1A-470E-84A9-E53F68BB21EF}" sibTransId="{ABD86B00-3EDF-4005-9CE2-382D0EC8CD72}"/>
    <dgm:cxn modelId="{97FBC298-C982-4879-AC33-935C5A6A95FE}" type="presOf" srcId="{F44BCFF4-1F44-44C7-8670-557810C7E9E6}" destId="{61FEBCA4-E5E4-41C6-9980-5E8CCA6CA6BE}" srcOrd="0" destOrd="0" presId="urn:microsoft.com/office/officeart/2005/8/layout/arrow1"/>
    <dgm:cxn modelId="{678B8E77-9286-44C7-8604-A33E361CB149}" srcId="{359E6461-4D90-4A5D-BC1E-A4BCB59E7FA2}" destId="{60957D11-1924-4136-A389-A1643FFC4B98}" srcOrd="4" destOrd="0" parTransId="{D2A6A202-7777-41B6-8FFA-A668AC6CD332}" sibTransId="{41CAC342-FADA-43D6-81D6-E3D77A1D9820}"/>
    <dgm:cxn modelId="{3949AAA3-427D-4BFC-801E-D9FF860DDFE1}" srcId="{359E6461-4D90-4A5D-BC1E-A4BCB59E7FA2}" destId="{AC5751E3-4572-40B5-84F3-0D66F5990ED8}" srcOrd="0" destOrd="0" parTransId="{DCAE0736-3A51-4544-8909-B4AE39E4756D}" sibTransId="{E6CF4843-3BEE-41A3-AD8A-1BAF99261112}"/>
    <dgm:cxn modelId="{40F8BA89-974F-4C58-869D-BEBD7D28C6D3}" type="presOf" srcId="{359E6461-4D90-4A5D-BC1E-A4BCB59E7FA2}" destId="{7FAAF9A6-ABAD-45BE-9EDD-D6938D2F4E8E}" srcOrd="0" destOrd="0" presId="urn:microsoft.com/office/officeart/2005/8/layout/arrow1"/>
    <dgm:cxn modelId="{CDA6CC5F-5D19-4915-8AE4-DAAC5EF04AA9}" srcId="{359E6461-4D90-4A5D-BC1E-A4BCB59E7FA2}" destId="{F44BCFF4-1F44-44C7-8670-557810C7E9E6}" srcOrd="3" destOrd="0" parTransId="{DF1A69A9-94C2-40F7-B619-2F337B781D9C}" sibTransId="{6B947FA8-5BEF-454D-9315-D42F230E9210}"/>
    <dgm:cxn modelId="{242DA02D-AE7A-4FEE-BFDA-43993614FF9F}" srcId="{359E6461-4D90-4A5D-BC1E-A4BCB59E7FA2}" destId="{2A4250C7-1B4D-4B95-99E1-06C2AC782217}" srcOrd="2" destOrd="0" parTransId="{CD14E512-451A-40C3-9290-73A594931BAE}" sibTransId="{B356C5E4-D3BD-41D3-B7E3-768E14740D26}"/>
    <dgm:cxn modelId="{92D57D1D-B5CE-49DF-8359-747866BC494F}" type="presOf" srcId="{AC5751E3-4572-40B5-84F3-0D66F5990ED8}" destId="{6DFCF6A9-B267-46EB-962B-55F8A911664C}" srcOrd="0" destOrd="0" presId="urn:microsoft.com/office/officeart/2005/8/layout/arrow1"/>
    <dgm:cxn modelId="{1EED75A3-CDBE-4AC0-B170-44714B86DB98}" type="presParOf" srcId="{7FAAF9A6-ABAD-45BE-9EDD-D6938D2F4E8E}" destId="{6DFCF6A9-B267-46EB-962B-55F8A911664C}" srcOrd="0" destOrd="0" presId="urn:microsoft.com/office/officeart/2005/8/layout/arrow1"/>
    <dgm:cxn modelId="{037831F1-FD35-4BB1-9F8C-860CAEA8FE31}" type="presParOf" srcId="{7FAAF9A6-ABAD-45BE-9EDD-D6938D2F4E8E}" destId="{6985562F-344F-41FA-9321-BF94BB4003F3}" srcOrd="1" destOrd="0" presId="urn:microsoft.com/office/officeart/2005/8/layout/arrow1"/>
    <dgm:cxn modelId="{666E50C6-C9AC-4468-BCDC-5ADE74DAB114}" type="presParOf" srcId="{7FAAF9A6-ABAD-45BE-9EDD-D6938D2F4E8E}" destId="{3E40DDD8-A158-41B6-B9AC-A4C683073CF0}" srcOrd="2" destOrd="0" presId="urn:microsoft.com/office/officeart/2005/8/layout/arrow1"/>
    <dgm:cxn modelId="{B67711FC-4AF2-4F89-BD50-1A77551F6753}" type="presParOf" srcId="{7FAAF9A6-ABAD-45BE-9EDD-D6938D2F4E8E}" destId="{61FEBCA4-E5E4-41C6-9980-5E8CCA6CA6BE}" srcOrd="3" destOrd="0" presId="urn:microsoft.com/office/officeart/2005/8/layout/arrow1"/>
    <dgm:cxn modelId="{902A5603-ADD9-4F19-BC5A-9765761AE802}" type="presParOf" srcId="{7FAAF9A6-ABAD-45BE-9EDD-D6938D2F4E8E}" destId="{C30B1073-352A-4DFA-B459-D08AD00047DD}" srcOrd="4" destOrd="0" presId="urn:microsoft.com/office/officeart/2005/8/layout/arrow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EE89142-9A59-4026-8CD8-A0CC4A9656B6}" type="doc">
      <dgm:prSet loTypeId="urn:microsoft.com/office/officeart/2005/8/layout/pyramid2" loCatId="pyramid" qsTypeId="urn:microsoft.com/office/officeart/2005/8/quickstyle/3d2" qsCatId="3D" csTypeId="urn:microsoft.com/office/officeart/2005/8/colors/colorful1" csCatId="colorful"/>
      <dgm:spPr/>
      <dgm:t>
        <a:bodyPr/>
        <a:lstStyle/>
        <a:p>
          <a:endParaRPr lang="en-US"/>
        </a:p>
      </dgm:t>
    </dgm:pt>
    <dgm:pt modelId="{9FF97A7F-B691-49B1-9FB2-521865694942}">
      <dgm:prSet custT="1"/>
      <dgm:spPr/>
      <dgm:t>
        <a:bodyPr/>
        <a:lstStyle/>
        <a:p>
          <a:pPr rtl="0"/>
          <a:r>
            <a:rPr lang="fa-IR" sz="2400" smtClean="0">
              <a:cs typeface="B Mitra" panose="00000400000000000000" pitchFamily="2" charset="-78"/>
            </a:rPr>
            <a:t>كالاهايي مانند برنج كه با افزايش درآمد تقاضا براي آنهـا افزايـش پيدا مي كند اصطلاحا عادي يا نرمال نامیده می شوند. </a:t>
          </a:r>
          <a:endParaRPr lang="en-US" sz="2400">
            <a:cs typeface="B Mitra" panose="00000400000000000000" pitchFamily="2" charset="-78"/>
          </a:endParaRPr>
        </a:p>
      </dgm:t>
    </dgm:pt>
    <dgm:pt modelId="{8A4DFE3F-9282-4D76-A223-676193B3DA48}" type="parTrans" cxnId="{DFF4A924-2A03-4936-B6EF-13D2477334BC}">
      <dgm:prSet/>
      <dgm:spPr/>
      <dgm:t>
        <a:bodyPr/>
        <a:lstStyle/>
        <a:p>
          <a:endParaRPr lang="en-US"/>
        </a:p>
      </dgm:t>
    </dgm:pt>
    <dgm:pt modelId="{7E330D75-DA10-4718-B90D-B0CEE182B9A4}" type="sibTrans" cxnId="{DFF4A924-2A03-4936-B6EF-13D2477334BC}">
      <dgm:prSet/>
      <dgm:spPr/>
      <dgm:t>
        <a:bodyPr/>
        <a:lstStyle/>
        <a:p>
          <a:endParaRPr lang="en-US"/>
        </a:p>
      </dgm:t>
    </dgm:pt>
    <dgm:pt modelId="{A84DF905-CE9D-45C3-83DE-2CFA7D87643E}">
      <dgm:prSet custT="1"/>
      <dgm:spPr/>
      <dgm:t>
        <a:bodyPr/>
        <a:lstStyle/>
        <a:p>
          <a:pPr rtl="0"/>
          <a:r>
            <a:rPr lang="fa-IR" sz="2400" dirty="0" smtClean="0">
              <a:cs typeface="B Mitra" panose="00000400000000000000" pitchFamily="2" charset="-78"/>
            </a:rPr>
            <a:t>كالاهايي مانند نان كه با افزايش درآمد تقاضا براي آنهـا کاهش پيدا مي كند اصطلاحا پست نامیده می شوند. </a:t>
          </a:r>
          <a:endParaRPr lang="en-US" sz="2400" dirty="0">
            <a:cs typeface="B Mitra" panose="00000400000000000000" pitchFamily="2" charset="-78"/>
          </a:endParaRPr>
        </a:p>
      </dgm:t>
    </dgm:pt>
    <dgm:pt modelId="{806DAE0C-F351-4575-AD9A-3195445A3EBE}" type="parTrans" cxnId="{BDBC0686-3D9C-4C07-88E1-62A89FA8C4CD}">
      <dgm:prSet/>
      <dgm:spPr/>
      <dgm:t>
        <a:bodyPr/>
        <a:lstStyle/>
        <a:p>
          <a:endParaRPr lang="en-US"/>
        </a:p>
      </dgm:t>
    </dgm:pt>
    <dgm:pt modelId="{C7AEB548-6BE4-4A66-9984-E194DDC17989}" type="sibTrans" cxnId="{BDBC0686-3D9C-4C07-88E1-62A89FA8C4CD}">
      <dgm:prSet/>
      <dgm:spPr/>
      <dgm:t>
        <a:bodyPr/>
        <a:lstStyle/>
        <a:p>
          <a:endParaRPr lang="en-US"/>
        </a:p>
      </dgm:t>
    </dgm:pt>
    <dgm:pt modelId="{A9497016-F208-4E4F-9626-AAF3A1C9348D}" type="pres">
      <dgm:prSet presAssocID="{7EE89142-9A59-4026-8CD8-A0CC4A9656B6}" presName="compositeShape" presStyleCnt="0">
        <dgm:presLayoutVars>
          <dgm:dir/>
          <dgm:resizeHandles/>
        </dgm:presLayoutVars>
      </dgm:prSet>
      <dgm:spPr/>
      <dgm:t>
        <a:bodyPr/>
        <a:lstStyle/>
        <a:p>
          <a:endParaRPr lang="en-US"/>
        </a:p>
      </dgm:t>
    </dgm:pt>
    <dgm:pt modelId="{1613CD52-37EB-4B31-87C7-5ECFF08ACD52}" type="pres">
      <dgm:prSet presAssocID="{7EE89142-9A59-4026-8CD8-A0CC4A9656B6}" presName="pyramid" presStyleLbl="node1" presStyleIdx="0" presStyleCnt="1"/>
      <dgm:spPr/>
    </dgm:pt>
    <dgm:pt modelId="{BD481B48-8B16-4244-B73E-291DE9986829}" type="pres">
      <dgm:prSet presAssocID="{7EE89142-9A59-4026-8CD8-A0CC4A9656B6}" presName="theList" presStyleCnt="0"/>
      <dgm:spPr/>
    </dgm:pt>
    <dgm:pt modelId="{841184EE-5C8A-472C-8B55-7A09BD300389}" type="pres">
      <dgm:prSet presAssocID="{9FF97A7F-B691-49B1-9FB2-521865694942}" presName="aNode" presStyleLbl="fgAcc1" presStyleIdx="0" presStyleCnt="2">
        <dgm:presLayoutVars>
          <dgm:bulletEnabled val="1"/>
        </dgm:presLayoutVars>
      </dgm:prSet>
      <dgm:spPr/>
      <dgm:t>
        <a:bodyPr/>
        <a:lstStyle/>
        <a:p>
          <a:endParaRPr lang="en-US"/>
        </a:p>
      </dgm:t>
    </dgm:pt>
    <dgm:pt modelId="{6751DFBF-FA05-4DC3-8524-2C61ADB9DB72}" type="pres">
      <dgm:prSet presAssocID="{9FF97A7F-B691-49B1-9FB2-521865694942}" presName="aSpace" presStyleCnt="0"/>
      <dgm:spPr/>
    </dgm:pt>
    <dgm:pt modelId="{ABA226C6-F5C2-4676-831B-3C606D441144}" type="pres">
      <dgm:prSet presAssocID="{A84DF905-CE9D-45C3-83DE-2CFA7D87643E}" presName="aNode" presStyleLbl="fgAcc1" presStyleIdx="1" presStyleCnt="2">
        <dgm:presLayoutVars>
          <dgm:bulletEnabled val="1"/>
        </dgm:presLayoutVars>
      </dgm:prSet>
      <dgm:spPr/>
      <dgm:t>
        <a:bodyPr/>
        <a:lstStyle/>
        <a:p>
          <a:endParaRPr lang="en-US"/>
        </a:p>
      </dgm:t>
    </dgm:pt>
    <dgm:pt modelId="{57244FD8-C436-4B49-93C8-D418263500BC}" type="pres">
      <dgm:prSet presAssocID="{A84DF905-CE9D-45C3-83DE-2CFA7D87643E}" presName="aSpace" presStyleCnt="0"/>
      <dgm:spPr/>
    </dgm:pt>
  </dgm:ptLst>
  <dgm:cxnLst>
    <dgm:cxn modelId="{BDBC0686-3D9C-4C07-88E1-62A89FA8C4CD}" srcId="{7EE89142-9A59-4026-8CD8-A0CC4A9656B6}" destId="{A84DF905-CE9D-45C3-83DE-2CFA7D87643E}" srcOrd="1" destOrd="0" parTransId="{806DAE0C-F351-4575-AD9A-3195445A3EBE}" sibTransId="{C7AEB548-6BE4-4A66-9984-E194DDC17989}"/>
    <dgm:cxn modelId="{17782526-4DCD-4B67-AE1B-A13953CEAA45}" type="presOf" srcId="{9FF97A7F-B691-49B1-9FB2-521865694942}" destId="{841184EE-5C8A-472C-8B55-7A09BD300389}" srcOrd="0" destOrd="0" presId="urn:microsoft.com/office/officeart/2005/8/layout/pyramid2"/>
    <dgm:cxn modelId="{DFF4A924-2A03-4936-B6EF-13D2477334BC}" srcId="{7EE89142-9A59-4026-8CD8-A0CC4A9656B6}" destId="{9FF97A7F-B691-49B1-9FB2-521865694942}" srcOrd="0" destOrd="0" parTransId="{8A4DFE3F-9282-4D76-A223-676193B3DA48}" sibTransId="{7E330D75-DA10-4718-B90D-B0CEE182B9A4}"/>
    <dgm:cxn modelId="{68805C5C-4994-4A46-A8C5-F8F131867A29}" type="presOf" srcId="{A84DF905-CE9D-45C3-83DE-2CFA7D87643E}" destId="{ABA226C6-F5C2-4676-831B-3C606D441144}" srcOrd="0" destOrd="0" presId="urn:microsoft.com/office/officeart/2005/8/layout/pyramid2"/>
    <dgm:cxn modelId="{F4E19D27-5AAA-42BB-B13F-5513C57B3A7E}" type="presOf" srcId="{7EE89142-9A59-4026-8CD8-A0CC4A9656B6}" destId="{A9497016-F208-4E4F-9626-AAF3A1C9348D}" srcOrd="0" destOrd="0" presId="urn:microsoft.com/office/officeart/2005/8/layout/pyramid2"/>
    <dgm:cxn modelId="{E9AA0F0F-E46E-47D3-A32B-7BAA6A6FD496}" type="presParOf" srcId="{A9497016-F208-4E4F-9626-AAF3A1C9348D}" destId="{1613CD52-37EB-4B31-87C7-5ECFF08ACD52}" srcOrd="0" destOrd="0" presId="urn:microsoft.com/office/officeart/2005/8/layout/pyramid2"/>
    <dgm:cxn modelId="{07BA5009-EB6E-40D2-994A-10A72D258F6F}" type="presParOf" srcId="{A9497016-F208-4E4F-9626-AAF3A1C9348D}" destId="{BD481B48-8B16-4244-B73E-291DE9986829}" srcOrd="1" destOrd="0" presId="urn:microsoft.com/office/officeart/2005/8/layout/pyramid2"/>
    <dgm:cxn modelId="{0C8C65EF-30F5-410E-BD7F-1B24CCA192BA}" type="presParOf" srcId="{BD481B48-8B16-4244-B73E-291DE9986829}" destId="{841184EE-5C8A-472C-8B55-7A09BD300389}" srcOrd="0" destOrd="0" presId="urn:microsoft.com/office/officeart/2005/8/layout/pyramid2"/>
    <dgm:cxn modelId="{1CA6BBD4-C354-40E6-AFC1-E724464EC3A7}" type="presParOf" srcId="{BD481B48-8B16-4244-B73E-291DE9986829}" destId="{6751DFBF-FA05-4DC3-8524-2C61ADB9DB72}" srcOrd="1" destOrd="0" presId="urn:microsoft.com/office/officeart/2005/8/layout/pyramid2"/>
    <dgm:cxn modelId="{1425CA30-DD8D-4B9E-9620-99912E009AFD}" type="presParOf" srcId="{BD481B48-8B16-4244-B73E-291DE9986829}" destId="{ABA226C6-F5C2-4676-831B-3C606D441144}" srcOrd="2" destOrd="0" presId="urn:microsoft.com/office/officeart/2005/8/layout/pyramid2"/>
    <dgm:cxn modelId="{900187EB-A806-438B-B3DA-AB3A95B7EA55}" type="presParOf" srcId="{BD481B48-8B16-4244-B73E-291DE9986829}" destId="{57244FD8-C436-4B49-93C8-D418263500BC}" srcOrd="3" destOrd="0" presId="urn:microsoft.com/office/officeart/2005/8/layout/pyramid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FCF6A9-B267-46EB-962B-55F8A911664C}">
      <dsp:nvSpPr>
        <dsp:cNvPr id="0" name=""/>
        <dsp:cNvSpPr/>
      </dsp:nvSpPr>
      <dsp:spPr>
        <a:xfrm>
          <a:off x="5105847" y="-292183"/>
          <a:ext cx="2071743" cy="2568538"/>
        </a:xfrm>
        <a:prstGeom prst="upArrow">
          <a:avLst>
            <a:gd name="adj1" fmla="val 50000"/>
            <a:gd name="adj2" fmla="val 35000"/>
          </a:avLst>
        </a:prstGeom>
        <a:gradFill rotWithShape="0">
          <a:gsLst>
            <a:gs pos="0">
              <a:schemeClr val="accent2">
                <a:hueOff val="0"/>
                <a:satOff val="0"/>
                <a:lumOff val="0"/>
                <a:alphaOff val="0"/>
                <a:tint val="94000"/>
                <a:satMod val="103000"/>
                <a:lumMod val="102000"/>
              </a:schemeClr>
            </a:gs>
            <a:gs pos="50000">
              <a:schemeClr val="accent2">
                <a:hueOff val="0"/>
                <a:satOff val="0"/>
                <a:lumOff val="0"/>
                <a:alphaOff val="0"/>
                <a:shade val="100000"/>
                <a:satMod val="110000"/>
                <a:lumMod val="100000"/>
              </a:schemeClr>
            </a:gs>
            <a:gs pos="100000">
              <a:schemeClr val="accent2">
                <a:hueOff val="0"/>
                <a:satOff val="0"/>
                <a:lumOff val="0"/>
                <a:alphaOff val="0"/>
                <a:shade val="78000"/>
                <a:satMod val="120000"/>
                <a:lumMod val="99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5128" tIns="135128" rIns="135128" bIns="135128" numCol="1" spcCol="1270" anchor="ctr" anchorCtr="0">
          <a:noAutofit/>
        </a:bodyPr>
        <a:lstStyle/>
        <a:p>
          <a:pPr lvl="0" algn="ctr" defTabSz="844550" rtl="0">
            <a:lnSpc>
              <a:spcPct val="90000"/>
            </a:lnSpc>
            <a:spcBef>
              <a:spcPct val="0"/>
            </a:spcBef>
            <a:spcAft>
              <a:spcPct val="35000"/>
            </a:spcAft>
          </a:pPr>
          <a:r>
            <a:rPr lang="fa-IR" sz="1900" kern="1200" smtClean="0"/>
            <a:t>1- قيمت خود كالا</a:t>
          </a:r>
          <a:endParaRPr lang="fa-IR" sz="1900" kern="1200"/>
        </a:p>
      </dsp:txBody>
      <dsp:txXfrm>
        <a:off x="5623783" y="70372"/>
        <a:ext cx="1035871" cy="2205983"/>
      </dsp:txXfrm>
    </dsp:sp>
    <dsp:sp modelId="{6985562F-344F-41FA-9321-BF94BB4003F3}">
      <dsp:nvSpPr>
        <dsp:cNvPr id="0" name=""/>
        <dsp:cNvSpPr/>
      </dsp:nvSpPr>
      <dsp:spPr>
        <a:xfrm rot="4320000">
          <a:off x="6703893" y="868864"/>
          <a:ext cx="2071743" cy="2568538"/>
        </a:xfrm>
        <a:prstGeom prst="upArrow">
          <a:avLst>
            <a:gd name="adj1" fmla="val 50000"/>
            <a:gd name="adj2" fmla="val 35000"/>
          </a:avLst>
        </a:prstGeom>
        <a:gradFill rotWithShape="0">
          <a:gsLst>
            <a:gs pos="0">
              <a:schemeClr val="accent2">
                <a:hueOff val="-4992643"/>
                <a:satOff val="-1892"/>
                <a:lumOff val="588"/>
                <a:alphaOff val="0"/>
                <a:tint val="94000"/>
                <a:satMod val="103000"/>
                <a:lumMod val="102000"/>
              </a:schemeClr>
            </a:gs>
            <a:gs pos="50000">
              <a:schemeClr val="accent2">
                <a:hueOff val="-4992643"/>
                <a:satOff val="-1892"/>
                <a:lumOff val="588"/>
                <a:alphaOff val="0"/>
                <a:shade val="100000"/>
                <a:satMod val="110000"/>
                <a:lumMod val="100000"/>
              </a:schemeClr>
            </a:gs>
            <a:gs pos="100000">
              <a:schemeClr val="accent2">
                <a:hueOff val="-4992643"/>
                <a:satOff val="-1892"/>
                <a:lumOff val="588"/>
                <a:alphaOff val="0"/>
                <a:shade val="78000"/>
                <a:satMod val="120000"/>
                <a:lumMod val="99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5128" tIns="135128" rIns="135128" bIns="135128" numCol="1" spcCol="1270" anchor="ctr" anchorCtr="0">
          <a:noAutofit/>
        </a:bodyPr>
        <a:lstStyle/>
        <a:p>
          <a:pPr lvl="0" algn="ctr" defTabSz="844550" rtl="0">
            <a:lnSpc>
              <a:spcPct val="90000"/>
            </a:lnSpc>
            <a:spcBef>
              <a:spcPct val="0"/>
            </a:spcBef>
            <a:spcAft>
              <a:spcPct val="35000"/>
            </a:spcAft>
          </a:pPr>
          <a:r>
            <a:rPr lang="fa-IR" sz="1900" kern="1200" smtClean="0"/>
            <a:t>2-  درآمد شخص</a:t>
          </a:r>
          <a:endParaRPr lang="en-US" sz="1900" kern="1200"/>
        </a:p>
      </dsp:txBody>
      <dsp:txXfrm rot="-5400000">
        <a:off x="6464368" y="1691215"/>
        <a:ext cx="2205983" cy="1035871"/>
      </dsp:txXfrm>
    </dsp:sp>
    <dsp:sp modelId="{3E40DDD8-A158-41B6-B9AC-A4C683073CF0}">
      <dsp:nvSpPr>
        <dsp:cNvPr id="0" name=""/>
        <dsp:cNvSpPr/>
      </dsp:nvSpPr>
      <dsp:spPr>
        <a:xfrm rot="8640000">
          <a:off x="6093494" y="2747479"/>
          <a:ext cx="2071743" cy="2568538"/>
        </a:xfrm>
        <a:prstGeom prst="upArrow">
          <a:avLst>
            <a:gd name="adj1" fmla="val 50000"/>
            <a:gd name="adj2" fmla="val 35000"/>
          </a:avLst>
        </a:prstGeom>
        <a:gradFill rotWithShape="0">
          <a:gsLst>
            <a:gs pos="0">
              <a:schemeClr val="accent2">
                <a:hueOff val="-9985285"/>
                <a:satOff val="-3784"/>
                <a:lumOff val="1176"/>
                <a:alphaOff val="0"/>
                <a:tint val="94000"/>
                <a:satMod val="103000"/>
                <a:lumMod val="102000"/>
              </a:schemeClr>
            </a:gs>
            <a:gs pos="50000">
              <a:schemeClr val="accent2">
                <a:hueOff val="-9985285"/>
                <a:satOff val="-3784"/>
                <a:lumOff val="1176"/>
                <a:alphaOff val="0"/>
                <a:shade val="100000"/>
                <a:satMod val="110000"/>
                <a:lumMod val="100000"/>
              </a:schemeClr>
            </a:gs>
            <a:gs pos="100000">
              <a:schemeClr val="accent2">
                <a:hueOff val="-9985285"/>
                <a:satOff val="-3784"/>
                <a:lumOff val="1176"/>
                <a:alphaOff val="0"/>
                <a:shade val="78000"/>
                <a:satMod val="120000"/>
                <a:lumMod val="99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5128" tIns="135128" rIns="135128" bIns="135128" numCol="1" spcCol="1270" anchor="ctr" anchorCtr="0">
          <a:noAutofit/>
        </a:bodyPr>
        <a:lstStyle/>
        <a:p>
          <a:pPr lvl="0" algn="ctr" defTabSz="844550" rtl="0">
            <a:lnSpc>
              <a:spcPct val="90000"/>
            </a:lnSpc>
            <a:spcBef>
              <a:spcPct val="0"/>
            </a:spcBef>
            <a:spcAft>
              <a:spcPct val="35000"/>
            </a:spcAft>
          </a:pPr>
          <a:r>
            <a:rPr lang="fa-IR" sz="1900" kern="1200" smtClean="0"/>
            <a:t>3-  قيمت كالاهاي وابسته</a:t>
          </a:r>
          <a:endParaRPr lang="en-US" sz="1900" kern="1200"/>
        </a:p>
      </dsp:txBody>
      <dsp:txXfrm rot="10800000">
        <a:off x="6504878" y="2782100"/>
        <a:ext cx="1035871" cy="2205983"/>
      </dsp:txXfrm>
    </dsp:sp>
    <dsp:sp modelId="{61FEBCA4-E5E4-41C6-9980-5E8CCA6CA6BE}">
      <dsp:nvSpPr>
        <dsp:cNvPr id="0" name=""/>
        <dsp:cNvSpPr/>
      </dsp:nvSpPr>
      <dsp:spPr>
        <a:xfrm rot="12960000">
          <a:off x="4118201" y="2747479"/>
          <a:ext cx="2071743" cy="2568538"/>
        </a:xfrm>
        <a:prstGeom prst="upArrow">
          <a:avLst>
            <a:gd name="adj1" fmla="val 50000"/>
            <a:gd name="adj2" fmla="val 35000"/>
          </a:avLst>
        </a:prstGeom>
        <a:gradFill rotWithShape="0">
          <a:gsLst>
            <a:gs pos="0">
              <a:schemeClr val="accent2">
                <a:hueOff val="-14977928"/>
                <a:satOff val="-5675"/>
                <a:lumOff val="1764"/>
                <a:alphaOff val="0"/>
                <a:tint val="94000"/>
                <a:satMod val="103000"/>
                <a:lumMod val="102000"/>
              </a:schemeClr>
            </a:gs>
            <a:gs pos="50000">
              <a:schemeClr val="accent2">
                <a:hueOff val="-14977928"/>
                <a:satOff val="-5675"/>
                <a:lumOff val="1764"/>
                <a:alphaOff val="0"/>
                <a:shade val="100000"/>
                <a:satMod val="110000"/>
                <a:lumMod val="100000"/>
              </a:schemeClr>
            </a:gs>
            <a:gs pos="100000">
              <a:schemeClr val="accent2">
                <a:hueOff val="-14977928"/>
                <a:satOff val="-5675"/>
                <a:lumOff val="1764"/>
                <a:alphaOff val="0"/>
                <a:shade val="78000"/>
                <a:satMod val="120000"/>
                <a:lumMod val="99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5128" tIns="135128" rIns="135128" bIns="135128" numCol="1" spcCol="1270" anchor="ctr" anchorCtr="0">
          <a:noAutofit/>
        </a:bodyPr>
        <a:lstStyle/>
        <a:p>
          <a:pPr lvl="0" algn="ctr" defTabSz="844550" rtl="0">
            <a:lnSpc>
              <a:spcPct val="90000"/>
            </a:lnSpc>
            <a:spcBef>
              <a:spcPct val="0"/>
            </a:spcBef>
            <a:spcAft>
              <a:spcPct val="35000"/>
            </a:spcAft>
          </a:pPr>
          <a:r>
            <a:rPr lang="fa-IR" sz="1900" kern="1200" smtClean="0"/>
            <a:t>4-  سليقه و ترجيحات</a:t>
          </a:r>
          <a:endParaRPr lang="en-US" sz="1900" kern="1200"/>
        </a:p>
      </dsp:txBody>
      <dsp:txXfrm rot="10800000">
        <a:off x="4742689" y="2782100"/>
        <a:ext cx="1035871" cy="2205983"/>
      </dsp:txXfrm>
    </dsp:sp>
    <dsp:sp modelId="{C30B1073-352A-4DFA-B459-D08AD00047DD}">
      <dsp:nvSpPr>
        <dsp:cNvPr id="0" name=""/>
        <dsp:cNvSpPr/>
      </dsp:nvSpPr>
      <dsp:spPr>
        <a:xfrm rot="17280000">
          <a:off x="3507802" y="868864"/>
          <a:ext cx="2071743" cy="2568538"/>
        </a:xfrm>
        <a:prstGeom prst="upArrow">
          <a:avLst>
            <a:gd name="adj1" fmla="val 50000"/>
            <a:gd name="adj2" fmla="val 35000"/>
          </a:avLst>
        </a:prstGeom>
        <a:gradFill rotWithShape="0">
          <a:gsLst>
            <a:gs pos="0">
              <a:schemeClr val="accent2">
                <a:hueOff val="-19970570"/>
                <a:satOff val="-7567"/>
                <a:lumOff val="2352"/>
                <a:alphaOff val="0"/>
                <a:tint val="94000"/>
                <a:satMod val="103000"/>
                <a:lumMod val="102000"/>
              </a:schemeClr>
            </a:gs>
            <a:gs pos="50000">
              <a:schemeClr val="accent2">
                <a:hueOff val="-19970570"/>
                <a:satOff val="-7567"/>
                <a:lumOff val="2352"/>
                <a:alphaOff val="0"/>
                <a:shade val="100000"/>
                <a:satMod val="110000"/>
                <a:lumMod val="100000"/>
              </a:schemeClr>
            </a:gs>
            <a:gs pos="100000">
              <a:schemeClr val="accent2">
                <a:hueOff val="-19970570"/>
                <a:satOff val="-7567"/>
                <a:lumOff val="2352"/>
                <a:alphaOff val="0"/>
                <a:shade val="78000"/>
                <a:satMod val="120000"/>
                <a:lumMod val="99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5128" tIns="135128" rIns="135128" bIns="135128" numCol="1" spcCol="1270" anchor="ctr" anchorCtr="0">
          <a:noAutofit/>
        </a:bodyPr>
        <a:lstStyle/>
        <a:p>
          <a:pPr lvl="0" algn="ctr" defTabSz="844550" rtl="0">
            <a:lnSpc>
              <a:spcPct val="90000"/>
            </a:lnSpc>
            <a:spcBef>
              <a:spcPct val="0"/>
            </a:spcBef>
            <a:spcAft>
              <a:spcPct val="35000"/>
            </a:spcAft>
          </a:pPr>
          <a:r>
            <a:rPr lang="fa-IR" sz="1900" kern="1200" smtClean="0"/>
            <a:t>5- انتظارات در مورد قيمت هاي نسبي آينده </a:t>
          </a:r>
          <a:endParaRPr lang="en-US" sz="1900" kern="1200"/>
        </a:p>
      </dsp:txBody>
      <dsp:txXfrm rot="5400000">
        <a:off x="3613087" y="1691215"/>
        <a:ext cx="2205983" cy="103587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13CD52-37EB-4B31-87C7-5ECFF08ACD52}">
      <dsp:nvSpPr>
        <dsp:cNvPr id="0" name=""/>
        <dsp:cNvSpPr/>
      </dsp:nvSpPr>
      <dsp:spPr>
        <a:xfrm>
          <a:off x="1259585" y="0"/>
          <a:ext cx="6544491" cy="6544491"/>
        </a:xfrm>
        <a:prstGeom prst="triangle">
          <a:avLst/>
        </a:prstGeom>
        <a:gradFill rotWithShape="0">
          <a:gsLst>
            <a:gs pos="0">
              <a:schemeClr val="accent2">
                <a:hueOff val="0"/>
                <a:satOff val="0"/>
                <a:lumOff val="0"/>
                <a:alphaOff val="0"/>
                <a:tint val="94000"/>
                <a:satMod val="103000"/>
                <a:lumMod val="102000"/>
              </a:schemeClr>
            </a:gs>
            <a:gs pos="50000">
              <a:schemeClr val="accent2">
                <a:hueOff val="0"/>
                <a:satOff val="0"/>
                <a:lumOff val="0"/>
                <a:alphaOff val="0"/>
                <a:shade val="100000"/>
                <a:satMod val="110000"/>
                <a:lumMod val="100000"/>
              </a:schemeClr>
            </a:gs>
            <a:gs pos="100000">
              <a:schemeClr val="accent2">
                <a:hueOff val="0"/>
                <a:satOff val="0"/>
                <a:lumOff val="0"/>
                <a:alphaOff val="0"/>
                <a:shade val="78000"/>
                <a:satMod val="120000"/>
                <a:lumMod val="99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841184EE-5C8A-472C-8B55-7A09BD300389}">
      <dsp:nvSpPr>
        <dsp:cNvPr id="0" name=""/>
        <dsp:cNvSpPr/>
      </dsp:nvSpPr>
      <dsp:spPr>
        <a:xfrm>
          <a:off x="4531831" y="655088"/>
          <a:ext cx="4253919" cy="2326362"/>
        </a:xfrm>
        <a:prstGeom prst="roundRect">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91440" tIns="91440" rIns="91440" bIns="91440" numCol="1" spcCol="1270" anchor="ctr" anchorCtr="0">
          <a:noAutofit/>
        </a:bodyPr>
        <a:lstStyle/>
        <a:p>
          <a:pPr lvl="0" algn="ctr" defTabSz="1066800" rtl="0">
            <a:lnSpc>
              <a:spcPct val="90000"/>
            </a:lnSpc>
            <a:spcBef>
              <a:spcPct val="0"/>
            </a:spcBef>
            <a:spcAft>
              <a:spcPct val="35000"/>
            </a:spcAft>
          </a:pPr>
          <a:r>
            <a:rPr lang="fa-IR" sz="2400" kern="1200" smtClean="0">
              <a:cs typeface="B Mitra" panose="00000400000000000000" pitchFamily="2" charset="-78"/>
            </a:rPr>
            <a:t>كالاهايي مانند برنج كه با افزايش درآمد تقاضا براي آنهـا افزايـش پيدا مي كند اصطلاحا عادي يا نرمال نامیده می شوند. </a:t>
          </a:r>
          <a:endParaRPr lang="en-US" sz="2400" kern="1200">
            <a:cs typeface="B Mitra" panose="00000400000000000000" pitchFamily="2" charset="-78"/>
          </a:endParaRPr>
        </a:p>
      </dsp:txBody>
      <dsp:txXfrm>
        <a:off x="4645395" y="768652"/>
        <a:ext cx="4026791" cy="2099234"/>
      </dsp:txXfrm>
    </dsp:sp>
    <dsp:sp modelId="{ABA226C6-F5C2-4676-831B-3C606D441144}">
      <dsp:nvSpPr>
        <dsp:cNvPr id="0" name=""/>
        <dsp:cNvSpPr/>
      </dsp:nvSpPr>
      <dsp:spPr>
        <a:xfrm>
          <a:off x="4531831" y="3272245"/>
          <a:ext cx="4253919" cy="2326362"/>
        </a:xfrm>
        <a:prstGeom prst="roundRect">
          <a:avLst/>
        </a:prstGeom>
        <a:solidFill>
          <a:schemeClr val="lt1">
            <a:alpha val="90000"/>
            <a:hueOff val="0"/>
            <a:satOff val="0"/>
            <a:lumOff val="0"/>
            <a:alphaOff val="0"/>
          </a:schemeClr>
        </a:solidFill>
        <a:ln w="9525" cap="flat" cmpd="sng" algn="ctr">
          <a:solidFill>
            <a:schemeClr val="accent3">
              <a:hueOff val="0"/>
              <a:satOff val="0"/>
              <a:lumOff val="0"/>
              <a:alphaOff val="0"/>
            </a:schemeClr>
          </a:solidFill>
          <a:prstDash val="solid"/>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91440" tIns="91440" rIns="91440" bIns="91440" numCol="1" spcCol="1270" anchor="ctr" anchorCtr="0">
          <a:noAutofit/>
        </a:bodyPr>
        <a:lstStyle/>
        <a:p>
          <a:pPr lvl="0" algn="ctr" defTabSz="1066800" rtl="0">
            <a:lnSpc>
              <a:spcPct val="90000"/>
            </a:lnSpc>
            <a:spcBef>
              <a:spcPct val="0"/>
            </a:spcBef>
            <a:spcAft>
              <a:spcPct val="35000"/>
            </a:spcAft>
          </a:pPr>
          <a:r>
            <a:rPr lang="fa-IR" sz="2400" kern="1200" dirty="0" smtClean="0">
              <a:cs typeface="B Mitra" panose="00000400000000000000" pitchFamily="2" charset="-78"/>
            </a:rPr>
            <a:t>كالاهايي مانند نان كه با افزايش درآمد تقاضا براي آنهـا کاهش پيدا مي كند اصطلاحا پست نامیده می شوند. </a:t>
          </a:r>
          <a:endParaRPr lang="en-US" sz="2400" kern="1200" dirty="0">
            <a:cs typeface="B Mitra" panose="00000400000000000000" pitchFamily="2" charset="-78"/>
          </a:endParaRPr>
        </a:p>
      </dsp:txBody>
      <dsp:txXfrm>
        <a:off x="4645395" y="3385809"/>
        <a:ext cx="4026791" cy="2099234"/>
      </dsp:txXfrm>
    </dsp:sp>
  </dsp:spTree>
</dsp:drawing>
</file>

<file path=ppt/diagrams/layout1.xml><?xml version="1.0" encoding="utf-8"?>
<dgm:layoutDef xmlns:dgm="http://schemas.openxmlformats.org/drawingml/2006/diagram" xmlns:a="http://schemas.openxmlformats.org/drawingml/2006/main" uniqueId="urn:microsoft.com/office/officeart/2005/8/layout/arrow1">
  <dgm:title val=""/>
  <dgm:desc val=""/>
  <dgm:catLst>
    <dgm:cat type="relationship" pri="7000"/>
    <dgm:cat type="process" pri="32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ycle">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equ" val="2">
        <dgm:constrLst>
          <dgm:constr type="primFontSz" for="ch" ptType="node" op="equ" val="65"/>
          <dgm:constr type="w" for="ch" ptType="node" refType="w"/>
          <dgm:constr type="h" for="ch" ptType="node" refType="w" refFor="ch" refPtType="node"/>
          <dgm:constr type="sibSp" refType="w" refFor="ch" refPtType="node" fact="0.1"/>
          <dgm:constr type="diam" refType="w" refFor="ch" refPtType="node" fact="1.1"/>
        </dgm:constrLst>
      </dgm:if>
      <dgm:if name="Name11" axis="ch" ptType="node" func="cnt" op="equ" val="5">
        <dgm:constrLst>
          <dgm:constr type="primFontSz" for="ch" ptType="node" op="equ" val="65"/>
          <dgm:constr type="w" for="ch" ptType="node" refType="w"/>
          <dgm:constr type="h" for="ch" ptType="node" refType="w" refFor="ch" refPtType="node"/>
          <dgm:constr type="sibSp" refType="w" refFor="ch" refPtType="node" fact="-0.24"/>
        </dgm:constrLst>
      </dgm:if>
      <dgm:if name="Name12" axis="ch" ptType="node" func="cnt" op="equ" val="6">
        <dgm:constrLst>
          <dgm:constr type="primFontSz" for="ch" ptType="node" op="equ" val="65"/>
          <dgm:constr type="w" for="ch" ptType="node" refType="w"/>
          <dgm:constr type="h" for="ch" ptType="node" refType="w" refFor="ch" refPtType="node"/>
          <dgm:constr type="sibSp" refType="w" refFor="ch" refPtType="node" fact="-0.2"/>
        </dgm:constrLst>
      </dgm:if>
      <dgm:if name="Name13" axis="ch" ptType="node" func="cnt" op="equ" val="8">
        <dgm:constrLst>
          <dgm:constr type="primFontSz" for="ch" ptType="node" op="equ" val="65"/>
          <dgm:constr type="w" for="ch" ptType="node" refType="w"/>
          <dgm:constr type="h" for="ch" ptType="node" refType="w" refFor="ch" refPtType="node"/>
          <dgm:constr type="sibSp" refType="w" refFor="ch" refPtType="node" fact="-0.15"/>
        </dgm:constrLst>
      </dgm:if>
      <dgm:if name="Name14" axis="ch" ptType="node" func="cnt" op="equ" val="10">
        <dgm:constrLst>
          <dgm:constr type="primFontSz" for="ch" ptType="node" op="lte" val="65"/>
          <dgm:constr type="w" for="ch" ptType="node" refType="w"/>
          <dgm:constr type="h" for="ch" ptType="node" refType="w" refFor="ch" refPtType="node"/>
          <dgm:constr type="sibSp" refType="w" refFor="ch" refPtType="node" fact="-0.24"/>
        </dgm:constrLst>
      </dgm:if>
      <dgm:else name="Name15">
        <dgm:constrLst>
          <dgm:constr type="primFontSz" for="ch" ptType="node" op="equ" val="65"/>
          <dgm:constr type="w" for="ch" ptType="node" refType="w"/>
          <dgm:constr type="h" for="ch" ptType="node" refType="w" refFor="ch" refPtType="node"/>
          <dgm:constr type="sibSp" refType="w" refFor="ch" refPtType="node" fact="-0.35"/>
        </dgm:constrLst>
      </dgm:else>
    </dgm:choose>
    <dgm:ruleLst/>
    <dgm:forEach name="Name16" axis="ch" ptType="node">
      <dgm:layoutNode name="arrow">
        <dgm:varLst>
          <dgm:bulletEnabled val="1"/>
        </dgm:varLst>
        <dgm:alg type="tx"/>
        <dgm:shape xmlns:r="http://schemas.openxmlformats.org/officeDocument/2006/relationships" type="upArrow" r:blip="">
          <dgm:adjLst>
            <dgm:adj idx="2" val="0.35"/>
          </dgm:adjLst>
        </dgm:shape>
        <dgm:presOf axis="desOrSelf" ptType="node"/>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bwMode="ltGray">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DCF0670C-C6E2-4D8F-B5A5-767B48D52F47}" type="datetimeFigureOut">
              <a:rPr lang="en-US" smtClean="0"/>
              <a:t>3/15/2020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9255346" y="2750337"/>
            <a:ext cx="1171888" cy="1356442"/>
          </a:xfrm>
        </p:spPr>
        <p:txBody>
          <a:bodyPr/>
          <a:lstStyle/>
          <a:p>
            <a:fld id="{A2FF20E6-8AA8-461F-A162-548D73E60A8D}" type="slidenum">
              <a:rPr lang="en-US" smtClean="0"/>
              <a:t>‹#›</a:t>
            </a:fld>
            <a:endParaRPr lang="en-US"/>
          </a:p>
        </p:txBody>
      </p:sp>
    </p:spTree>
    <p:extLst>
      <p:ext uri="{BB962C8B-B14F-4D97-AF65-F5344CB8AC3E}">
        <p14:creationId xmlns:p14="http://schemas.microsoft.com/office/powerpoint/2010/main" val="15633808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453051"/>
          </a:xfrm>
        </p:spPr>
        <p:txBody>
          <a:bodyPr anchor="b">
            <a:normAutofit/>
          </a:bodyPr>
          <a:lstStyle>
            <a:lvl1pPr>
              <a:defRPr sz="24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DCF0670C-C6E2-4D8F-B5A5-767B48D52F47}" type="datetimeFigureOut">
              <a:rPr lang="en-US" smtClean="0"/>
              <a:t>3/15/2020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9455" y="4711309"/>
            <a:ext cx="1154151" cy="1090789"/>
          </a:xfrm>
        </p:spPr>
        <p:txBody>
          <a:bodyPr/>
          <a:lstStyle/>
          <a:p>
            <a:fld id="{A2FF20E6-8AA8-461F-A162-548D73E60A8D}" type="slidenum">
              <a:rPr lang="en-US" smtClean="0"/>
              <a:t>‹#›</a:t>
            </a:fld>
            <a:endParaRPr lang="en-US"/>
          </a:p>
        </p:txBody>
      </p:sp>
    </p:spTree>
    <p:extLst>
      <p:ext uri="{BB962C8B-B14F-4D97-AF65-F5344CB8AC3E}">
        <p14:creationId xmlns:p14="http://schemas.microsoft.com/office/powerpoint/2010/main" val="16838211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DCF0670C-C6E2-4D8F-B5A5-767B48D52F47}" type="datetimeFigureOut">
              <a:rPr lang="en-US" smtClean="0"/>
              <a:t>3/15/2020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9455" y="4711615"/>
            <a:ext cx="1154151" cy="1090789"/>
          </a:xfrm>
        </p:spPr>
        <p:txBody>
          <a:bodyPr/>
          <a:lstStyle/>
          <a:p>
            <a:fld id="{A2FF20E6-8AA8-461F-A162-548D73E60A8D}" type="slidenum">
              <a:rPr lang="en-US" smtClean="0"/>
              <a:t>‹#›</a:t>
            </a:fld>
            <a:endParaRPr lang="en-US"/>
          </a:p>
        </p:txBody>
      </p:sp>
    </p:spTree>
    <p:extLst>
      <p:ext uri="{BB962C8B-B14F-4D97-AF65-F5344CB8AC3E}">
        <p14:creationId xmlns:p14="http://schemas.microsoft.com/office/powerpoint/2010/main" val="24708841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4" name="Rectangle 13"/>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p:spPr>
        <p:txBody>
          <a:bodyPr anchor="ctr"/>
          <a:lstStyle>
            <a:lvl1pPr>
              <a:defRPr sz="32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402288"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DCF0670C-C6E2-4D8F-B5A5-767B48D52F47}" type="datetimeFigureOut">
              <a:rPr lang="en-US" smtClean="0"/>
              <a:t>3/15/2020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9455" y="4709925"/>
            <a:ext cx="1154151" cy="1090789"/>
          </a:xfrm>
        </p:spPr>
        <p:txBody>
          <a:bodyPr/>
          <a:lstStyle/>
          <a:p>
            <a:fld id="{A2FF20E6-8AA8-461F-A162-548D73E60A8D}" type="slidenum">
              <a:rPr lang="en-US" smtClean="0"/>
              <a:t>‹#›</a:t>
            </a:fld>
            <a:endParaRPr lang="en-US"/>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extLst>
      <p:ext uri="{BB962C8B-B14F-4D97-AF65-F5344CB8AC3E}">
        <p14:creationId xmlns:p14="http://schemas.microsoft.com/office/powerpoint/2010/main" val="25333527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0" name="Picture 9"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1" name="Rectangle 10"/>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5"/>
            <a:ext cx="9613862" cy="588535"/>
          </a:xfrm>
        </p:spPr>
        <p:txBody>
          <a:bodyPr anchor="b"/>
          <a:lstStyle>
            <a:lvl1pP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680320" y="5300149"/>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DCF0670C-C6E2-4D8F-B5A5-767B48D52F47}" type="datetimeFigureOut">
              <a:rPr lang="en-US" smtClean="0"/>
              <a:t>3/15/2020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9455" y="4709925"/>
            <a:ext cx="1154151" cy="1090789"/>
          </a:xfrm>
        </p:spPr>
        <p:txBody>
          <a:bodyPr/>
          <a:lstStyle/>
          <a:p>
            <a:fld id="{A2FF20E6-8AA8-461F-A162-548D73E60A8D}" type="slidenum">
              <a:rPr lang="en-US" smtClean="0"/>
              <a:t>‹#›</a:t>
            </a:fld>
            <a:endParaRPr lang="en-US"/>
          </a:p>
        </p:txBody>
      </p:sp>
    </p:spTree>
    <p:extLst>
      <p:ext uri="{BB962C8B-B14F-4D97-AF65-F5344CB8AC3E}">
        <p14:creationId xmlns:p14="http://schemas.microsoft.com/office/powerpoint/2010/main" val="23125473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3" name="Date Placeholder 2"/>
          <p:cNvSpPr>
            <a:spLocks noGrp="1"/>
          </p:cNvSpPr>
          <p:nvPr>
            <p:ph type="dt" sz="half" idx="10"/>
          </p:nvPr>
        </p:nvSpPr>
        <p:spPr/>
        <p:txBody>
          <a:bodyPr/>
          <a:lstStyle/>
          <a:p>
            <a:fld id="{DCF0670C-C6E2-4D8F-B5A5-767B48D52F47}" type="datetimeFigureOut">
              <a:rPr lang="en-US" smtClean="0"/>
              <a:t>3/15/2020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2FF20E6-8AA8-461F-A162-548D73E60A8D}" type="slidenum">
              <a:rPr lang="en-US" smtClean="0"/>
              <a:t>‹#›</a:t>
            </a:fld>
            <a:endParaRPr lang="en-US"/>
          </a:p>
        </p:txBody>
      </p:sp>
    </p:spTree>
    <p:extLst>
      <p:ext uri="{BB962C8B-B14F-4D97-AF65-F5344CB8AC3E}">
        <p14:creationId xmlns:p14="http://schemas.microsoft.com/office/powerpoint/2010/main" val="28425279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3" name="Date Placeholder 2"/>
          <p:cNvSpPr>
            <a:spLocks noGrp="1"/>
          </p:cNvSpPr>
          <p:nvPr>
            <p:ph type="dt" sz="half" idx="10"/>
          </p:nvPr>
        </p:nvSpPr>
        <p:spPr/>
        <p:txBody>
          <a:bodyPr/>
          <a:lstStyle/>
          <a:p>
            <a:fld id="{DCF0670C-C6E2-4D8F-B5A5-767B48D52F47}" type="datetimeFigureOut">
              <a:rPr lang="en-US" smtClean="0"/>
              <a:t>3/15/2020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2FF20E6-8AA8-461F-A162-548D73E60A8D}" type="slidenum">
              <a:rPr lang="en-US" smtClean="0"/>
              <a:t>‹#›</a:t>
            </a:fld>
            <a:endParaRPr lang="en-US"/>
          </a:p>
        </p:txBody>
      </p:sp>
    </p:spTree>
    <p:extLst>
      <p:ext uri="{BB962C8B-B14F-4D97-AF65-F5344CB8AC3E}">
        <p14:creationId xmlns:p14="http://schemas.microsoft.com/office/powerpoint/2010/main" val="2377347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8" name="Picture 7"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9" name="Rectangle 8"/>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CF0670C-C6E2-4D8F-B5A5-767B48D52F47}" type="datetimeFigureOut">
              <a:rPr lang="en-US" smtClean="0"/>
              <a:t>3/15/2020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FF20E6-8AA8-461F-A162-548D73E60A8D}" type="slidenum">
              <a:rPr lang="en-US" smtClean="0"/>
              <a:t>‹#›</a:t>
            </a:fld>
            <a:endParaRPr lang="en-US"/>
          </a:p>
        </p:txBody>
      </p:sp>
    </p:spTree>
    <p:extLst>
      <p:ext uri="{BB962C8B-B14F-4D97-AF65-F5344CB8AC3E}">
        <p14:creationId xmlns:p14="http://schemas.microsoft.com/office/powerpoint/2010/main" val="25715416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bwMode="ltGray">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0322" y="609597"/>
            <a:ext cx="8870004" cy="5326589"/>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6807126" y="5936187"/>
            <a:ext cx="2743200" cy="365125"/>
          </a:xfrm>
        </p:spPr>
        <p:txBody>
          <a:bodyPr/>
          <a:lstStyle/>
          <a:p>
            <a:fld id="{DCF0670C-C6E2-4D8F-B5A5-767B48D52F47}" type="datetimeFigureOut">
              <a:rPr lang="en-US" smtClean="0"/>
              <a:t>3/15/2020</a:t>
            </a:fld>
            <a:endParaRPr lang="en-US"/>
          </a:p>
        </p:txBody>
      </p:sp>
      <p:sp>
        <p:nvSpPr>
          <p:cNvPr id="5" name="Footer Placeholder 4"/>
          <p:cNvSpPr>
            <a:spLocks noGrp="1"/>
          </p:cNvSpPr>
          <p:nvPr>
            <p:ph type="ftr" sz="quarter" idx="11"/>
          </p:nvPr>
        </p:nvSpPr>
        <p:spPr>
          <a:xfrm>
            <a:off x="680321" y="5936188"/>
            <a:ext cx="6126805" cy="365125"/>
          </a:xfrm>
        </p:spPr>
        <p:txBody>
          <a:bodyPr/>
          <a:lstStyle/>
          <a:p>
            <a:endParaRPr lang="en-US"/>
          </a:p>
        </p:txBody>
      </p:sp>
      <p:sp>
        <p:nvSpPr>
          <p:cNvPr id="6" name="Slide Number Placeholder 5"/>
          <p:cNvSpPr>
            <a:spLocks noGrp="1"/>
          </p:cNvSpPr>
          <p:nvPr>
            <p:ph type="sldNum" sz="quarter" idx="12"/>
          </p:nvPr>
        </p:nvSpPr>
        <p:spPr>
          <a:xfrm>
            <a:off x="10097550" y="5398633"/>
            <a:ext cx="1154151" cy="1090789"/>
          </a:xfrm>
        </p:spPr>
        <p:txBody>
          <a:bodyPr anchor="t"/>
          <a:lstStyle>
            <a:lvl1pPr algn="ctr">
              <a:defRPr/>
            </a:lvl1pPr>
          </a:lstStyle>
          <a:p>
            <a:fld id="{A2FF20E6-8AA8-461F-A162-548D73E60A8D}" type="slidenum">
              <a:rPr lang="en-US" smtClean="0"/>
              <a:t>‹#›</a:t>
            </a:fld>
            <a:endParaRPr lang="en-US"/>
          </a:p>
        </p:txBody>
      </p:sp>
    </p:spTree>
    <p:extLst>
      <p:ext uri="{BB962C8B-B14F-4D97-AF65-F5344CB8AC3E}">
        <p14:creationId xmlns:p14="http://schemas.microsoft.com/office/powerpoint/2010/main" val="1017090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CF0670C-C6E2-4D8F-B5A5-767B48D52F47}" type="datetimeFigureOut">
              <a:rPr lang="en-US" smtClean="0"/>
              <a:t>3/15/2020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FF20E6-8AA8-461F-A162-548D73E60A8D}" type="slidenum">
              <a:rPr lang="en-US" smtClean="0"/>
              <a:t>‹#›</a:t>
            </a:fld>
            <a:endParaRPr lang="en-US"/>
          </a:p>
        </p:txBody>
      </p:sp>
    </p:spTree>
    <p:extLst>
      <p:ext uri="{BB962C8B-B14F-4D97-AF65-F5344CB8AC3E}">
        <p14:creationId xmlns:p14="http://schemas.microsoft.com/office/powerpoint/2010/main" val="34765395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bwMode="ltGray">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en-US" smtClean="0"/>
              <a:t>Click to edit Master title style</a:t>
            </a:r>
            <a:endParaRPr lang="en-US" dirty="0"/>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DCF0670C-C6E2-4D8F-B5A5-767B48D52F47}" type="datetimeFigureOut">
              <a:rPr lang="en-US" smtClean="0"/>
              <a:t>3/15/2020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729455" y="2869895"/>
            <a:ext cx="1154151" cy="1090789"/>
          </a:xfrm>
        </p:spPr>
        <p:txBody>
          <a:bodyPr/>
          <a:lstStyle/>
          <a:p>
            <a:fld id="{A2FF20E6-8AA8-461F-A162-548D73E60A8D}" type="slidenum">
              <a:rPr lang="en-US" smtClean="0"/>
              <a:t>‹#›</a:t>
            </a:fld>
            <a:endParaRPr lang="en-US"/>
          </a:p>
        </p:txBody>
      </p:sp>
    </p:spTree>
    <p:extLst>
      <p:ext uri="{BB962C8B-B14F-4D97-AF65-F5344CB8AC3E}">
        <p14:creationId xmlns:p14="http://schemas.microsoft.com/office/powerpoint/2010/main" val="4445558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80320" y="2336873"/>
            <a:ext cx="4698358" cy="3599316"/>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594123" y="2336873"/>
            <a:ext cx="4700058" cy="3599316"/>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DCF0670C-C6E2-4D8F-B5A5-767B48D52F47}" type="datetimeFigureOut">
              <a:rPr lang="en-US" smtClean="0"/>
              <a:t>3/15/2020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FF20E6-8AA8-461F-A162-548D73E60A8D}" type="slidenum">
              <a:rPr lang="en-US" smtClean="0"/>
              <a:t>‹#›</a:t>
            </a:fld>
            <a:endParaRPr lang="en-US"/>
          </a:p>
        </p:txBody>
      </p:sp>
    </p:spTree>
    <p:extLst>
      <p:ext uri="{BB962C8B-B14F-4D97-AF65-F5344CB8AC3E}">
        <p14:creationId xmlns:p14="http://schemas.microsoft.com/office/powerpoint/2010/main" val="24842349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29"/>
            <a:ext cx="9613863" cy="108093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906350" y="2336873"/>
            <a:ext cx="4472327"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80322" y="3030008"/>
            <a:ext cx="4698355" cy="290617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820154" y="2336873"/>
            <a:ext cx="4474028"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5594123" y="3030008"/>
            <a:ext cx="4700059" cy="290617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DCF0670C-C6E2-4D8F-B5A5-767B48D52F47}" type="datetimeFigureOut">
              <a:rPr lang="en-US" smtClean="0"/>
              <a:t>3/15/2020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2FF20E6-8AA8-461F-A162-548D73E60A8D}" type="slidenum">
              <a:rPr lang="en-US" smtClean="0"/>
              <a:t>‹#›</a:t>
            </a:fld>
            <a:endParaRPr lang="en-US"/>
          </a:p>
        </p:txBody>
      </p:sp>
    </p:spTree>
    <p:extLst>
      <p:ext uri="{BB962C8B-B14F-4D97-AF65-F5344CB8AC3E}">
        <p14:creationId xmlns:p14="http://schemas.microsoft.com/office/powerpoint/2010/main" val="4723222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7" name="Picture 6"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8" name="Rectangle 7"/>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DCF0670C-C6E2-4D8F-B5A5-767B48D52F47}" type="datetimeFigureOut">
              <a:rPr lang="en-US" smtClean="0"/>
              <a:t>3/15/2020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2FF20E6-8AA8-461F-A162-548D73E60A8D}" type="slidenum">
              <a:rPr lang="en-US" smtClean="0"/>
              <a:t>‹#›</a:t>
            </a:fld>
            <a:endParaRPr lang="en-US"/>
          </a:p>
        </p:txBody>
      </p:sp>
    </p:spTree>
    <p:extLst>
      <p:ext uri="{BB962C8B-B14F-4D97-AF65-F5344CB8AC3E}">
        <p14:creationId xmlns:p14="http://schemas.microsoft.com/office/powerpoint/2010/main" val="4611935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DCF0670C-C6E2-4D8F-B5A5-767B48D52F47}" type="datetimeFigureOut">
              <a:rPr lang="en-US" smtClean="0"/>
              <a:t>3/15/2020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2FF20E6-8AA8-461F-A162-548D73E60A8D}" type="slidenum">
              <a:rPr lang="en-US" smtClean="0"/>
              <a:t>‹#›</a:t>
            </a:fld>
            <a:endParaRPr lang="en-US"/>
          </a:p>
        </p:txBody>
      </p:sp>
    </p:spTree>
    <p:extLst>
      <p:ext uri="{BB962C8B-B14F-4D97-AF65-F5344CB8AC3E}">
        <p14:creationId xmlns:p14="http://schemas.microsoft.com/office/powerpoint/2010/main" val="7533384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a:xfrm>
            <a:off x="4685846" y="2336873"/>
            <a:ext cx="5608336" cy="359931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DCF0670C-C6E2-4D8F-B5A5-767B48D52F47}" type="datetimeFigureOut">
              <a:rPr lang="en-US" smtClean="0"/>
              <a:t>3/15/2020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FF20E6-8AA8-461F-A162-548D73E60A8D}" type="slidenum">
              <a:rPr lang="en-US" smtClean="0"/>
              <a:t>‹#›</a:t>
            </a:fld>
            <a:endParaRPr lang="en-US"/>
          </a:p>
        </p:txBody>
      </p:sp>
    </p:spTree>
    <p:extLst>
      <p:ext uri="{BB962C8B-B14F-4D97-AF65-F5344CB8AC3E}">
        <p14:creationId xmlns:p14="http://schemas.microsoft.com/office/powerpoint/2010/main" val="13335616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chor="ctr">
            <a:normAutofit/>
          </a:bodyPr>
          <a:lstStyle>
            <a:lvl1pPr>
              <a:defRPr sz="36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DCF0670C-C6E2-4D8F-B5A5-767B48D52F47}" type="datetimeFigureOut">
              <a:rPr lang="en-US" smtClean="0"/>
              <a:t>3/15/2020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FF20E6-8AA8-461F-A162-548D73E60A8D}" type="slidenum">
              <a:rPr lang="en-US" smtClean="0"/>
              <a:t>‹#›</a:t>
            </a:fld>
            <a:endParaRPr lang="en-US"/>
          </a:p>
        </p:txBody>
      </p:sp>
    </p:spTree>
    <p:extLst>
      <p:ext uri="{BB962C8B-B14F-4D97-AF65-F5344CB8AC3E}">
        <p14:creationId xmlns:p14="http://schemas.microsoft.com/office/powerpoint/2010/main" val="31712752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19">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DCF0670C-C6E2-4D8F-B5A5-767B48D52F47}" type="datetimeFigureOut">
              <a:rPr lang="en-US" smtClean="0"/>
              <a:t>3/15/2020</a:t>
            </a:fld>
            <a:endParaRPr lang="en-US"/>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A2FF20E6-8AA8-461F-A162-548D73E60A8D}" type="slidenum">
              <a:rPr lang="en-US" smtClean="0"/>
              <a:t>‹#›</a:t>
            </a:fld>
            <a:endParaRPr lang="en-US"/>
          </a:p>
        </p:txBody>
      </p:sp>
    </p:spTree>
    <p:extLst>
      <p:ext uri="{BB962C8B-B14F-4D97-AF65-F5344CB8AC3E}">
        <p14:creationId xmlns:p14="http://schemas.microsoft.com/office/powerpoint/2010/main" val="4278880199"/>
      </p:ext>
    </p:extLst>
  </p:cSld>
  <p:clrMap bg1="dk1" tx1="lt1" bg2="dk2" tx2="lt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Lst>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4.png"/><Relationship Id="rId4" Type="http://schemas.openxmlformats.org/officeDocument/2006/relationships/image" Target="../media/image10.jp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slideLayout" Target="../slideLayouts/slideLayout7.xml"/><Relationship Id="rId7" Type="http://schemas.openxmlformats.org/officeDocument/2006/relationships/diagramColors" Target="../diagrams/colors2.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4.png"/><Relationship Id="rId5" Type="http://schemas.openxmlformats.org/officeDocument/2006/relationships/image" Target="../media/image12.png"/><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4.png"/><Relationship Id="rId4" Type="http://schemas.openxmlformats.org/officeDocument/2006/relationships/image" Target="../media/image13.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4.png"/><Relationship Id="rId4" Type="http://schemas.openxmlformats.org/officeDocument/2006/relationships/image" Target="../media/image14.jp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4.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4.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4.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audio" Target="../media/media7.m4a"/><Relationship Id="rId7" Type="http://schemas.openxmlformats.org/officeDocument/2006/relationships/diagramQuickStyle" Target="../diagrams/quickStyle1.xml"/><Relationship Id="rId2" Type="http://schemas.microsoft.com/office/2007/relationships/media" Target="../media/media7.m4a"/><Relationship Id="rId1" Type="http://schemas.openxmlformats.org/officeDocument/2006/relationships/tags" Target="../tags/tag1.xml"/><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4.png"/><Relationship Id="rId4" Type="http://schemas.openxmlformats.org/officeDocument/2006/relationships/slideLayout" Target="../slideLayouts/slideLayout2.xml"/><Relationship Id="rId9" Type="http://schemas.microsoft.com/office/2007/relationships/diagramDrawing" Target="../diagrams/drawing1.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4.png"/><Relationship Id="rId4" Type="http://schemas.openxmlformats.org/officeDocument/2006/relationships/image" Target="../media/image8.jp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4.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fa-IR" dirty="0">
                <a:solidFill>
                  <a:prstClr val="white"/>
                </a:solidFill>
                <a:cs typeface="B Mitra" panose="00000400000000000000" pitchFamily="2" charset="-78"/>
              </a:rPr>
              <a:t>اقتصاد خرد</a:t>
            </a:r>
            <a:br>
              <a:rPr lang="fa-IR" dirty="0">
                <a:solidFill>
                  <a:prstClr val="white"/>
                </a:solidFill>
                <a:cs typeface="B Mitra" panose="00000400000000000000" pitchFamily="2" charset="-78"/>
              </a:rPr>
            </a:br>
            <a:r>
              <a:rPr lang="fa-IR" dirty="0">
                <a:solidFill>
                  <a:prstClr val="white"/>
                </a:solidFill>
                <a:cs typeface="B Mitra" panose="00000400000000000000" pitchFamily="2" charset="-78"/>
              </a:rPr>
              <a:t>عنوان مبحث: </a:t>
            </a:r>
            <a:r>
              <a:rPr lang="fa-IR" dirty="0" smtClean="0">
                <a:solidFill>
                  <a:prstClr val="white"/>
                </a:solidFill>
                <a:cs typeface="B Mitra" panose="00000400000000000000" pitchFamily="2" charset="-78"/>
              </a:rPr>
              <a:t>تقاضا</a:t>
            </a:r>
            <a:endParaRPr lang="en-US" dirty="0"/>
          </a:p>
        </p:txBody>
      </p:sp>
      <p:sp>
        <p:nvSpPr>
          <p:cNvPr id="4" name="TextBox 3"/>
          <p:cNvSpPr txBox="1"/>
          <p:nvPr/>
        </p:nvSpPr>
        <p:spPr>
          <a:xfrm>
            <a:off x="156754" y="3737447"/>
            <a:ext cx="1907177" cy="369332"/>
          </a:xfrm>
          <a:prstGeom prst="rect">
            <a:avLst/>
          </a:prstGeom>
          <a:noFill/>
        </p:spPr>
        <p:txBody>
          <a:bodyPr wrap="square" rtlCol="0">
            <a:spAutoFit/>
          </a:bodyPr>
          <a:lstStyle/>
          <a:p>
            <a:r>
              <a:rPr lang="fa-IR" dirty="0" smtClean="0">
                <a:cs typeface="B Titr" panose="00000700000000000000" pitchFamily="2" charset="-78"/>
              </a:rPr>
              <a:t>مدرس: خجسته</a:t>
            </a:r>
            <a:endParaRPr lang="en-US" dirty="0">
              <a:cs typeface="B Titr" panose="00000700000000000000" pitchFamily="2" charset="-78"/>
            </a:endParaRP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65976812"/>
      </p:ext>
    </p:extLst>
  </p:cSld>
  <p:clrMapOvr>
    <a:masterClrMapping/>
  </p:clrMapOvr>
  <mc:AlternateContent xmlns:mc="http://schemas.openxmlformats.org/markup-compatibility/2006" xmlns:p14="http://schemas.microsoft.com/office/powerpoint/2010/main">
    <mc:Choice Requires="p14">
      <p:transition spd="slow" p14:dur="2000" advTm="3625"/>
    </mc:Choice>
    <mc:Fallback xmlns="">
      <p:transition spd="slow" advTm="36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94129" y="319741"/>
            <a:ext cx="4410636" cy="6538259"/>
          </a:xfrm>
        </p:spPr>
        <p:txBody>
          <a:bodyPr>
            <a:normAutofit/>
          </a:bodyPr>
          <a:lstStyle/>
          <a:p>
            <a:pPr algn="just" rtl="1"/>
            <a:r>
              <a:rPr lang="fa-IR" sz="2800" dirty="0">
                <a:cs typeface="B Mitra" panose="00000400000000000000" pitchFamily="2" charset="-78"/>
              </a:rPr>
              <a:t>درقانون تقاضا كه در قسمت قبل از آن ياد شده دو پارامتر قيمت و مقدار به هم مربوط شده بودند در جدول تقاضا به گونه اي اين دو را كنار بكديگر قرار مي دهيم كه هر جفت آنها بك زوج مرتب قيمت و مقدار را تشكيل دهند. طرز قرارگرفتن اين دو نيز بايد به گونه اي باشد كه حتما در جهت عكس يكديگر تغيير نمايند( طبق قانون تقاضا) يعني يك ستون جدول  قيمت را نشان مي دهد مثلا در حال كاهش باشد، و ستون ديگر مقدار را نشان مي دهد در حال افزايش باشد.</a:t>
            </a:r>
            <a:endParaRPr lang="en-US" sz="2800" dirty="0">
              <a:cs typeface="B Mitra" panose="00000400000000000000" pitchFamily="2" charset="-78"/>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27495" y="225612"/>
            <a:ext cx="7234518" cy="6484470"/>
          </a:xfrm>
          <a:prstGeom prst="rect">
            <a:avLst/>
          </a:prstGeom>
          <a:ln>
            <a:noFill/>
          </a:ln>
          <a:effectLst>
            <a:softEdge rad="112500"/>
          </a:effec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360960017"/>
      </p:ext>
    </p:extLst>
  </p:cSld>
  <p:clrMapOvr>
    <a:masterClrMapping/>
  </p:clrMapOvr>
  <mc:AlternateContent xmlns:mc="http://schemas.openxmlformats.org/markup-compatibility/2006" xmlns:p14="http://schemas.microsoft.com/office/powerpoint/2010/main">
    <mc:Choice Requires="p14">
      <p:transition spd="slow" p14:dur="2000" advTm="159937"/>
    </mc:Choice>
    <mc:Fallback xmlns="">
      <p:transition spd="slow" advTm="1599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dirty="0">
                <a:cs typeface="B Titr" panose="00000700000000000000" pitchFamily="2" charset="-78"/>
              </a:rPr>
              <a:t>معادله تقاضا:</a:t>
            </a:r>
            <a:endParaRPr lang="en-US" dirty="0">
              <a:cs typeface="B Titr" panose="00000700000000000000" pitchFamily="2" charset="-78"/>
            </a:endParaRPr>
          </a:p>
        </p:txBody>
      </p:sp>
      <p:sp>
        <p:nvSpPr>
          <p:cNvPr id="3" name="Content Placeholder 2"/>
          <p:cNvSpPr>
            <a:spLocks noGrp="1"/>
          </p:cNvSpPr>
          <p:nvPr>
            <p:ph idx="1"/>
          </p:nvPr>
        </p:nvSpPr>
        <p:spPr>
          <a:xfrm>
            <a:off x="349624" y="2229297"/>
            <a:ext cx="11248923" cy="3599316"/>
          </a:xfrm>
        </p:spPr>
        <p:txBody>
          <a:bodyPr>
            <a:normAutofit lnSpcReduction="10000"/>
          </a:bodyPr>
          <a:lstStyle/>
          <a:p>
            <a:pPr algn="just" rtl="1"/>
            <a:r>
              <a:rPr lang="fa-IR" sz="3200" dirty="0">
                <a:cs typeface="B Mitra" panose="00000400000000000000" pitchFamily="2" charset="-78"/>
              </a:rPr>
              <a:t>از نظر رياضي هرمنحني داراي يك معادله منحصر به فرد است. لذا هر جدول كه منحني را نشان مي دهد مي تواند داراي يك معادله مختص به خود نيز باشد. در مجموع معادلات تقاضا داراي شكل عمومي زير مي </a:t>
            </a:r>
            <a:r>
              <a:rPr lang="fa-IR" sz="3200" dirty="0" smtClean="0">
                <a:cs typeface="B Mitra" panose="00000400000000000000" pitchFamily="2" charset="-78"/>
              </a:rPr>
              <a:t>باشند.</a:t>
            </a:r>
          </a:p>
          <a:p>
            <a:pPr algn="just" rtl="1"/>
            <a:endParaRPr lang="fa-IR" sz="3200" dirty="0">
              <a:cs typeface="B Mitra" panose="00000400000000000000" pitchFamily="2" charset="-78"/>
            </a:endParaRPr>
          </a:p>
          <a:p>
            <a:pPr algn="just" rtl="1"/>
            <a:endParaRPr lang="fa-IR" sz="3200" dirty="0" smtClean="0">
              <a:cs typeface="B Mitra" panose="00000400000000000000" pitchFamily="2" charset="-78"/>
            </a:endParaRPr>
          </a:p>
          <a:p>
            <a:pPr algn="just" rtl="1"/>
            <a:r>
              <a:rPr lang="fa-IR" sz="3200" dirty="0">
                <a:cs typeface="B Mitra" panose="00000400000000000000" pitchFamily="2" charset="-78"/>
              </a:rPr>
              <a:t>كه اين معادله نشان مي دهد مقدار تقاضا شده از يك كالا به طور معكوس با نسبت آن كالا در ارتباط است علامت منفي كه در اين معادله ديده مي شود ارتباط معكوس قيمت و مقدار را نشان مي دهد.</a:t>
            </a:r>
            <a:endParaRPr lang="en-US" sz="3200" dirty="0">
              <a:cs typeface="B Mitra" panose="00000400000000000000" pitchFamily="2" charset="-78"/>
            </a:endParaRPr>
          </a:p>
        </p:txBody>
      </p:sp>
      <p:sp>
        <p:nvSpPr>
          <p:cNvPr id="4" name="Rounded Rectangle 3"/>
          <p:cNvSpPr/>
          <p:nvPr/>
        </p:nvSpPr>
        <p:spPr>
          <a:xfrm>
            <a:off x="510989" y="3141450"/>
            <a:ext cx="3294530" cy="1438835"/>
          </a:xfrm>
          <a:prstGeom prst="round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a:cs typeface="B Titr" panose="00000700000000000000" pitchFamily="2" charset="-78"/>
              </a:rPr>
              <a:t>Qx</a:t>
            </a:r>
            <a:r>
              <a:rPr lang="en-US" sz="4400" dirty="0">
                <a:cs typeface="B Titr" panose="00000700000000000000" pitchFamily="2" charset="-78"/>
              </a:rPr>
              <a:t>=a-</a:t>
            </a:r>
            <a:r>
              <a:rPr lang="en-US" sz="4400" dirty="0" err="1">
                <a:cs typeface="B Titr" panose="00000700000000000000" pitchFamily="2" charset="-78"/>
              </a:rPr>
              <a:t>bPx</a:t>
            </a:r>
            <a:endParaRPr lang="en-US" sz="4400" dirty="0">
              <a:cs typeface="B Titr" panose="00000700000000000000" pitchFamily="2" charset="-78"/>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11638223"/>
      </p:ext>
    </p:extLst>
  </p:cSld>
  <p:clrMapOvr>
    <a:masterClrMapping/>
  </p:clrMapOvr>
  <mc:AlternateContent xmlns:mc="http://schemas.openxmlformats.org/markup-compatibility/2006" xmlns:p14="http://schemas.microsoft.com/office/powerpoint/2010/main">
    <mc:Choice Requires="p14">
      <p:transition spd="slow" p14:dur="2000" advTm="55612"/>
    </mc:Choice>
    <mc:Fallback xmlns="">
      <p:transition spd="slow" advTm="556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79268" y="1274356"/>
            <a:ext cx="9731828" cy="2677656"/>
          </a:xfrm>
          <a:prstGeom prst="rect">
            <a:avLst/>
          </a:prstGeom>
        </p:spPr>
        <p:txBody>
          <a:bodyPr wrap="square">
            <a:spAutoFit/>
          </a:bodyPr>
          <a:lstStyle/>
          <a:p>
            <a:pPr algn="just" rtl="1"/>
            <a:r>
              <a:rPr lang="fa-IR" sz="2800" dirty="0">
                <a:cs typeface="B Mitra" panose="00000400000000000000" pitchFamily="2" charset="-78"/>
              </a:rPr>
              <a:t>به عنوان مثال معادلات زير نشان مي دهند، معادله تقاضاي كالاي نمونه مي باشند</a:t>
            </a:r>
            <a:r>
              <a:rPr lang="fa-IR" sz="2800" dirty="0" smtClean="0">
                <a:cs typeface="B Mitra" panose="00000400000000000000" pitchFamily="2" charset="-78"/>
              </a:rPr>
              <a:t>.</a:t>
            </a:r>
          </a:p>
          <a:p>
            <a:pPr algn="just" rtl="1"/>
            <a:endParaRPr lang="fa-IR" sz="2800" dirty="0">
              <a:cs typeface="B Mitra" panose="00000400000000000000" pitchFamily="2" charset="-78"/>
            </a:endParaRPr>
          </a:p>
          <a:p>
            <a:pPr algn="just" rtl="1"/>
            <a:endParaRPr lang="fa-IR" sz="2800" dirty="0">
              <a:cs typeface="B Mitra" panose="00000400000000000000" pitchFamily="2" charset="-78"/>
            </a:endParaRPr>
          </a:p>
          <a:p>
            <a:pPr algn="just"/>
            <a:r>
              <a:rPr lang="en-US" sz="2800" dirty="0" err="1">
                <a:cs typeface="B Mitra" panose="00000400000000000000" pitchFamily="2" charset="-78"/>
              </a:rPr>
              <a:t>Qx</a:t>
            </a:r>
            <a:r>
              <a:rPr lang="en-US" sz="2800" dirty="0">
                <a:cs typeface="B Mitra" panose="00000400000000000000" pitchFamily="2" charset="-78"/>
              </a:rPr>
              <a:t>=10-5Px </a:t>
            </a:r>
            <a:endParaRPr lang="fa-IR" sz="2800" dirty="0" smtClean="0">
              <a:cs typeface="B Mitra" panose="00000400000000000000" pitchFamily="2" charset="-78"/>
            </a:endParaRPr>
          </a:p>
          <a:p>
            <a:pPr algn="just"/>
            <a:r>
              <a:rPr lang="en-US" sz="2800" dirty="0" smtClean="0">
                <a:cs typeface="B Mitra" panose="00000400000000000000" pitchFamily="2" charset="-78"/>
              </a:rPr>
              <a:t>                                                                                                             </a:t>
            </a:r>
            <a:endParaRPr lang="en-US" sz="2800" dirty="0">
              <a:cs typeface="B Mitra" panose="00000400000000000000" pitchFamily="2" charset="-78"/>
            </a:endParaRPr>
          </a:p>
          <a:p>
            <a:pPr algn="just"/>
            <a:r>
              <a:rPr lang="en-US" sz="2800" dirty="0" err="1">
                <a:cs typeface="B Mitra" panose="00000400000000000000" pitchFamily="2" charset="-78"/>
              </a:rPr>
              <a:t>Qy</a:t>
            </a:r>
            <a:r>
              <a:rPr lang="en-US" sz="2800" dirty="0">
                <a:cs typeface="B Mitra" panose="00000400000000000000" pitchFamily="2" charset="-78"/>
              </a:rPr>
              <a:t>=2-1/2Px </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48725963"/>
      </p:ext>
    </p:extLst>
  </p:cSld>
  <p:clrMapOvr>
    <a:masterClrMapping/>
  </p:clrMapOvr>
  <mc:AlternateContent xmlns:mc="http://schemas.openxmlformats.org/markup-compatibility/2006" xmlns:p14="http://schemas.microsoft.com/office/powerpoint/2010/main">
    <mc:Choice Requires="p14">
      <p:transition spd="slow" p14:dur="2000" advTm="27916"/>
    </mc:Choice>
    <mc:Fallback xmlns="">
      <p:transition spd="slow" advTm="279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dirty="0" smtClean="0">
                <a:cs typeface="B Titr" panose="00000700000000000000" pitchFamily="2" charset="-78"/>
              </a:rPr>
              <a:t>تقاضای بازار</a:t>
            </a:r>
            <a:endParaRPr lang="en-US" dirty="0">
              <a:cs typeface="B Titr" panose="00000700000000000000" pitchFamily="2" charset="-78"/>
            </a:endParaRPr>
          </a:p>
        </p:txBody>
      </p:sp>
      <p:sp>
        <p:nvSpPr>
          <p:cNvPr id="3" name="Content Placeholder 2"/>
          <p:cNvSpPr>
            <a:spLocks noGrp="1"/>
          </p:cNvSpPr>
          <p:nvPr>
            <p:ph idx="1"/>
          </p:nvPr>
        </p:nvSpPr>
        <p:spPr>
          <a:xfrm>
            <a:off x="680321" y="2336873"/>
            <a:ext cx="11076250" cy="3599316"/>
          </a:xfrm>
        </p:spPr>
        <p:txBody>
          <a:bodyPr>
            <a:normAutofit/>
          </a:bodyPr>
          <a:lstStyle/>
          <a:p>
            <a:pPr algn="just" rtl="1"/>
            <a:r>
              <a:rPr lang="fa-IR" sz="2800" dirty="0">
                <a:cs typeface="B Mitra" panose="00000400000000000000" pitchFamily="2" charset="-78"/>
              </a:rPr>
              <a:t>در قسمت قبل بيان شد كه  هر فرد مي تواند به تنهايي داراي يك جدول تقاضاي نمونه در مورد يك كالاي خاص در زمان معيني باشد كه مثال آن خريد </a:t>
            </a:r>
            <a:r>
              <a:rPr lang="fa-IR" sz="2800" dirty="0" smtClean="0">
                <a:cs typeface="B Mitra" panose="00000400000000000000" pitchFamily="2" charset="-78"/>
              </a:rPr>
              <a:t>بستنی </a:t>
            </a:r>
            <a:r>
              <a:rPr lang="fa-IR" sz="2800" dirty="0">
                <a:cs typeface="B Mitra" panose="00000400000000000000" pitchFamily="2" charset="-78"/>
              </a:rPr>
              <a:t>توسط </a:t>
            </a:r>
            <a:r>
              <a:rPr lang="fa-IR" sz="2800" dirty="0" smtClean="0">
                <a:cs typeface="B Mitra" panose="00000400000000000000" pitchFamily="2" charset="-78"/>
              </a:rPr>
              <a:t>فردی (مثل علي) </a:t>
            </a:r>
            <a:r>
              <a:rPr lang="fa-IR" sz="2800" dirty="0">
                <a:cs typeface="B Mitra" panose="00000400000000000000" pitchFamily="2" charset="-78"/>
              </a:rPr>
              <a:t>بود ولي اين تنها علي نيست كه خريدار </a:t>
            </a:r>
            <a:r>
              <a:rPr lang="fa-IR" sz="2800" dirty="0" smtClean="0">
                <a:cs typeface="B Mitra" panose="00000400000000000000" pitchFamily="2" charset="-78"/>
              </a:rPr>
              <a:t>بستنی </a:t>
            </a:r>
            <a:r>
              <a:rPr lang="fa-IR" sz="2800" dirty="0">
                <a:cs typeface="B Mitra" panose="00000400000000000000" pitchFamily="2" charset="-78"/>
              </a:rPr>
              <a:t>مي باشد و عده بسيار زيادي هستند كه از خريد و خوردن </a:t>
            </a:r>
            <a:r>
              <a:rPr lang="fa-IR" sz="2800" dirty="0" smtClean="0">
                <a:cs typeface="B Mitra" panose="00000400000000000000" pitchFamily="2" charset="-78"/>
              </a:rPr>
              <a:t>بستنی </a:t>
            </a:r>
            <a:r>
              <a:rPr lang="fa-IR" sz="2800" dirty="0">
                <a:cs typeface="B Mitra" panose="00000400000000000000" pitchFamily="2" charset="-78"/>
              </a:rPr>
              <a:t>لذت مي برند جمع اين افراد تقاضاي </a:t>
            </a:r>
            <a:r>
              <a:rPr lang="fa-IR" sz="2800" dirty="0" smtClean="0">
                <a:cs typeface="B Mitra" panose="00000400000000000000" pitchFamily="2" charset="-78"/>
              </a:rPr>
              <a:t>بستنی </a:t>
            </a:r>
            <a:r>
              <a:rPr lang="fa-IR" sz="2800" dirty="0">
                <a:cs typeface="B Mitra" panose="00000400000000000000" pitchFamily="2" charset="-78"/>
              </a:rPr>
              <a:t>را در بازار در زمان مشخص به وجود مي آورند تقاضاي بازار از جمع افقي تك تك تقاضاي افراد بدست مي آيد</a:t>
            </a:r>
            <a:r>
              <a:rPr lang="fa-IR" sz="2800" dirty="0" smtClean="0">
                <a:cs typeface="B Mitra" panose="00000400000000000000" pitchFamily="2" charset="-78"/>
              </a:rPr>
              <a:t>.</a:t>
            </a:r>
          </a:p>
          <a:p>
            <a:pPr algn="just" rtl="1"/>
            <a:r>
              <a:rPr lang="fa-IR" sz="2800" dirty="0">
                <a:cs typeface="B Mitra" panose="00000400000000000000" pitchFamily="2" charset="-78"/>
              </a:rPr>
              <a:t>براي بدست آوردن معادله تقاضاي جمعي نيز بايد تمام تقاضاي افراد در بازار را مشخص كرد بعد اعداد ثابت را با هم جمع نمود و بعد از آن ضرايب</a:t>
            </a:r>
            <a:r>
              <a:rPr lang="en-US" sz="2800" dirty="0">
                <a:cs typeface="B Mitra" panose="00000400000000000000" pitchFamily="2" charset="-78"/>
              </a:rPr>
              <a:t>p </a:t>
            </a:r>
            <a:r>
              <a:rPr lang="fa-IR" sz="2800" dirty="0">
                <a:cs typeface="B Mitra" panose="00000400000000000000" pitchFamily="2" charset="-78"/>
              </a:rPr>
              <a:t>را نيز با هم جمع كرد، معادله بدست آمده معادله بازار است</a:t>
            </a:r>
            <a:endParaRPr lang="en-US" sz="2800" dirty="0">
              <a:cs typeface="B Mitra" panose="00000400000000000000" pitchFamily="2" charset="-78"/>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007621163"/>
      </p:ext>
    </p:extLst>
  </p:cSld>
  <p:clrMapOvr>
    <a:masterClrMapping/>
  </p:clrMapOvr>
  <mc:AlternateContent xmlns:mc="http://schemas.openxmlformats.org/markup-compatibility/2006" xmlns:p14="http://schemas.microsoft.com/office/powerpoint/2010/main">
    <mc:Choice Requires="p14">
      <p:transition spd="slow" p14:dur="2000" advTm="66719"/>
    </mc:Choice>
    <mc:Fallback xmlns="">
      <p:transition spd="slow" advTm="667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dirty="0" smtClean="0">
                <a:cs typeface="B Titr" panose="00000700000000000000" pitchFamily="2" charset="-78"/>
              </a:rPr>
              <a:t>مثال از معادله تقاضای بازار</a:t>
            </a:r>
            <a:endParaRPr lang="en-US" dirty="0">
              <a:cs typeface="B Titr" panose="00000700000000000000" pitchFamily="2" charset="-78"/>
            </a:endParaRPr>
          </a:p>
        </p:txBody>
      </p:sp>
      <p:sp>
        <p:nvSpPr>
          <p:cNvPr id="3" name="Content Placeholder 2"/>
          <p:cNvSpPr>
            <a:spLocks noGrp="1"/>
          </p:cNvSpPr>
          <p:nvPr>
            <p:ph idx="1"/>
          </p:nvPr>
        </p:nvSpPr>
        <p:spPr/>
        <p:txBody>
          <a:bodyPr>
            <a:normAutofit/>
          </a:bodyPr>
          <a:lstStyle/>
          <a:p>
            <a:r>
              <a:rPr lang="fa-IR" sz="2800" dirty="0" smtClean="0">
                <a:cs typeface="B Mitra" panose="00000400000000000000" pitchFamily="2" charset="-78"/>
              </a:rPr>
              <a:t>     علی   </a:t>
            </a:r>
            <a:r>
              <a:rPr lang="en-US" sz="2800" dirty="0" err="1" smtClean="0">
                <a:cs typeface="B Mitra" panose="00000400000000000000" pitchFamily="2" charset="-78"/>
              </a:rPr>
              <a:t>Qx</a:t>
            </a:r>
            <a:r>
              <a:rPr lang="en-US" sz="2800" dirty="0" smtClean="0">
                <a:cs typeface="B Mitra" panose="00000400000000000000" pitchFamily="2" charset="-78"/>
              </a:rPr>
              <a:t>=11-1/10Px</a:t>
            </a:r>
            <a:r>
              <a:rPr lang="fa-IR" sz="2800" dirty="0" smtClean="0">
                <a:cs typeface="B Mitra" panose="00000400000000000000" pitchFamily="2" charset="-78"/>
              </a:rPr>
              <a:t>  </a:t>
            </a:r>
          </a:p>
          <a:p>
            <a:r>
              <a:rPr lang="fa-IR" sz="2800" dirty="0" smtClean="0">
                <a:cs typeface="B Mitra" panose="00000400000000000000" pitchFamily="2" charset="-78"/>
              </a:rPr>
              <a:t>       حسام</a:t>
            </a:r>
            <a:r>
              <a:rPr lang="en-US" sz="2800" dirty="0" err="1" smtClean="0">
                <a:cs typeface="B Mitra" panose="00000400000000000000" pitchFamily="2" charset="-78"/>
              </a:rPr>
              <a:t>Qx</a:t>
            </a:r>
            <a:r>
              <a:rPr lang="en-US" sz="2800" dirty="0" smtClean="0">
                <a:cs typeface="B Mitra" panose="00000400000000000000" pitchFamily="2" charset="-78"/>
              </a:rPr>
              <a:t>=20-1/5Px</a:t>
            </a:r>
            <a:endParaRPr lang="fa-IR" sz="2800" dirty="0" smtClean="0">
              <a:cs typeface="B Mitra" panose="00000400000000000000" pitchFamily="2" charset="-78"/>
            </a:endParaRPr>
          </a:p>
          <a:p>
            <a:r>
              <a:rPr lang="en-US" sz="2800" dirty="0">
                <a:cs typeface="B Mitra" panose="00000400000000000000" pitchFamily="2" charset="-78"/>
              </a:rPr>
              <a:t> </a:t>
            </a:r>
            <a:r>
              <a:rPr lang="fa-IR" sz="2800" dirty="0" smtClean="0">
                <a:cs typeface="B Mitra" panose="00000400000000000000" pitchFamily="2" charset="-78"/>
              </a:rPr>
              <a:t>     مهدی</a:t>
            </a:r>
            <a:r>
              <a:rPr lang="en-US" sz="2800" dirty="0" err="1" smtClean="0">
                <a:cs typeface="B Mitra" panose="00000400000000000000" pitchFamily="2" charset="-78"/>
              </a:rPr>
              <a:t>Qx</a:t>
            </a:r>
            <a:r>
              <a:rPr lang="en-US" sz="2800" dirty="0" smtClean="0">
                <a:cs typeface="B Mitra" panose="00000400000000000000" pitchFamily="2" charset="-78"/>
              </a:rPr>
              <a:t>=55-1/2Px</a:t>
            </a:r>
            <a:r>
              <a:rPr lang="fa-IR" sz="2800" dirty="0">
                <a:cs typeface="B Mitra" panose="00000400000000000000" pitchFamily="2" charset="-78"/>
              </a:rPr>
              <a:t>  </a:t>
            </a:r>
            <a:r>
              <a:rPr lang="fa-IR" sz="2800" dirty="0" smtClean="0">
                <a:cs typeface="B Mitra" panose="00000400000000000000" pitchFamily="2" charset="-78"/>
              </a:rPr>
              <a:t> </a:t>
            </a:r>
          </a:p>
          <a:p>
            <a:endParaRPr lang="fa-IR" sz="2800" dirty="0">
              <a:cs typeface="B Mitra" panose="00000400000000000000" pitchFamily="2" charset="-78"/>
            </a:endParaRPr>
          </a:p>
          <a:p>
            <a:r>
              <a:rPr lang="fa-IR" sz="2800" dirty="0" smtClean="0">
                <a:cs typeface="B Mitra" panose="00000400000000000000" pitchFamily="2" charset="-78"/>
              </a:rPr>
              <a:t>تقاضای بازار= تقاضای علی + تقاضای مهدی + تقاضای حسام</a:t>
            </a:r>
          </a:p>
          <a:p>
            <a:r>
              <a:rPr lang="fa-IR" sz="2800" dirty="0" smtClean="0">
                <a:cs typeface="B Mitra" panose="00000400000000000000" pitchFamily="2" charset="-78"/>
              </a:rPr>
              <a:t>تقاضای بازار </a:t>
            </a:r>
            <a:r>
              <a:rPr lang="en-US" sz="2800" dirty="0" smtClean="0">
                <a:cs typeface="B Mitra" panose="00000400000000000000" pitchFamily="2" charset="-78"/>
              </a:rPr>
              <a:t>=</a:t>
            </a:r>
            <a:r>
              <a:rPr lang="en-US" sz="2800" dirty="0">
                <a:cs typeface="B Mitra" panose="00000400000000000000" pitchFamily="2" charset="-78"/>
              </a:rPr>
              <a:t>11+20+55-(</a:t>
            </a:r>
            <a:r>
              <a:rPr lang="en-US" sz="2800" dirty="0" smtClean="0">
                <a:cs typeface="B Mitra" panose="00000400000000000000" pitchFamily="2" charset="-78"/>
              </a:rPr>
              <a:t>1/10+1/5+1/2)</a:t>
            </a:r>
            <a:r>
              <a:rPr lang="en-US" sz="2800" dirty="0" err="1" smtClean="0">
                <a:cs typeface="B Mitra" panose="00000400000000000000" pitchFamily="2" charset="-78"/>
              </a:rPr>
              <a:t>Px</a:t>
            </a:r>
            <a:endParaRPr lang="fa-IR" sz="2800" dirty="0" smtClean="0">
              <a:cs typeface="B Mitra" panose="00000400000000000000" pitchFamily="2" charset="-78"/>
            </a:endParaRPr>
          </a:p>
          <a:p>
            <a:r>
              <a:rPr lang="fa-IR" sz="2800" dirty="0" smtClean="0">
                <a:cs typeface="B Mitra" panose="00000400000000000000" pitchFamily="2" charset="-78"/>
              </a:rPr>
              <a:t>= تقاضای بازار</a:t>
            </a:r>
            <a:r>
              <a:rPr lang="en-US" sz="2800" dirty="0" smtClean="0">
                <a:cs typeface="B Mitra" panose="00000400000000000000" pitchFamily="2" charset="-78"/>
              </a:rPr>
              <a:t>86-8/10Px</a:t>
            </a:r>
            <a:endParaRPr lang="fa-IR" sz="2800" dirty="0" smtClean="0">
              <a:cs typeface="B Mitra" panose="00000400000000000000" pitchFamily="2" charset="-78"/>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427593738"/>
      </p:ext>
    </p:extLst>
  </p:cSld>
  <p:clrMapOvr>
    <a:masterClrMapping/>
  </p:clrMapOvr>
  <mc:AlternateContent xmlns:mc="http://schemas.openxmlformats.org/markup-compatibility/2006" xmlns:p14="http://schemas.microsoft.com/office/powerpoint/2010/main">
    <mc:Choice Requires="p14">
      <p:transition spd="slow" p14:dur="2000" advTm="116363"/>
    </mc:Choice>
    <mc:Fallback xmlns="">
      <p:transition spd="slow" advTm="1163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dirty="0">
                <a:cs typeface="B Titr" panose="00000700000000000000" pitchFamily="2" charset="-78"/>
              </a:rPr>
              <a:t>2-درآمد شخص</a:t>
            </a:r>
            <a:endParaRPr lang="en-US" dirty="0">
              <a:cs typeface="B Titr" panose="00000700000000000000" pitchFamily="2" charset="-78"/>
            </a:endParaRPr>
          </a:p>
        </p:txBody>
      </p:sp>
      <p:sp>
        <p:nvSpPr>
          <p:cNvPr id="3" name="Content Placeholder 2"/>
          <p:cNvSpPr>
            <a:spLocks noGrp="1"/>
          </p:cNvSpPr>
          <p:nvPr>
            <p:ph idx="1"/>
          </p:nvPr>
        </p:nvSpPr>
        <p:spPr/>
        <p:txBody>
          <a:bodyPr>
            <a:normAutofit/>
          </a:bodyPr>
          <a:lstStyle/>
          <a:p>
            <a:pPr algn="r" rtl="1"/>
            <a:r>
              <a:rPr lang="fa-IR" sz="2800" dirty="0">
                <a:cs typeface="B Mitra" panose="00000400000000000000" pitchFamily="2" charset="-78"/>
              </a:rPr>
              <a:t>درصورتي كه درآمد افزايش يابد و ساير عوامل همگي ثابت باشند آيا تقاضاي شخص افزايش مي يابد يا كاهش؟ </a:t>
            </a:r>
            <a:endParaRPr lang="en-US" sz="2800" dirty="0">
              <a:cs typeface="B Mitra" panose="00000400000000000000" pitchFamily="2" charset="-78"/>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608476531"/>
      </p:ext>
    </p:extLst>
  </p:cSld>
  <p:clrMapOvr>
    <a:masterClrMapping/>
  </p:clrMapOvr>
  <mc:AlternateContent xmlns:mc="http://schemas.openxmlformats.org/markup-compatibility/2006" xmlns:p14="http://schemas.microsoft.com/office/powerpoint/2010/main">
    <mc:Choice Requires="p14">
      <p:transition spd="slow" p14:dur="2000" advTm="23102"/>
    </mc:Choice>
    <mc:Fallback xmlns="">
      <p:transition spd="slow" advTm="231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a-IR" dirty="0">
                <a:cs typeface="B Mitra" panose="00000400000000000000" pitchFamily="2" charset="-78"/>
              </a:rPr>
              <a:t>براي جواب دادن صحيح به اين سوال در قالب دو مثال موضوع را روشن مي نماييم. </a:t>
            </a:r>
            <a:endParaRPr lang="en-US" dirty="0">
              <a:cs typeface="B Mitra" panose="00000400000000000000" pitchFamily="2" charset="-78"/>
            </a:endParaRPr>
          </a:p>
        </p:txBody>
      </p:sp>
      <p:sp>
        <p:nvSpPr>
          <p:cNvPr id="3" name="Content Placeholder 2"/>
          <p:cNvSpPr>
            <a:spLocks noGrp="1"/>
          </p:cNvSpPr>
          <p:nvPr>
            <p:ph idx="1"/>
          </p:nvPr>
        </p:nvSpPr>
        <p:spPr/>
        <p:txBody>
          <a:bodyPr>
            <a:normAutofit/>
          </a:bodyPr>
          <a:lstStyle/>
          <a:p>
            <a:pPr algn="just" rtl="1"/>
            <a:r>
              <a:rPr lang="fa-IR" sz="2800" dirty="0" smtClean="0">
                <a:cs typeface="B Mitra" panose="00000400000000000000" pitchFamily="2" charset="-78"/>
              </a:rPr>
              <a:t>فردی </a:t>
            </a:r>
            <a:r>
              <a:rPr lang="fa-IR" sz="2800" dirty="0">
                <a:cs typeface="B Mitra" panose="00000400000000000000" pitchFamily="2" charset="-78"/>
              </a:rPr>
              <a:t>را در نظر بگيريد كه درآمد كمي دارد. نان در سبد مصرفي او از اهميت بسزايي برخوردار است. </a:t>
            </a:r>
            <a:r>
              <a:rPr lang="fa-IR" sz="2800" dirty="0" smtClean="0">
                <a:cs typeface="B Mitra" panose="00000400000000000000" pitchFamily="2" charset="-78"/>
              </a:rPr>
              <a:t>این شخص </a:t>
            </a:r>
            <a:r>
              <a:rPr lang="fa-IR" sz="2800" dirty="0">
                <a:cs typeface="B Mitra" panose="00000400000000000000" pitchFamily="2" charset="-78"/>
              </a:rPr>
              <a:t>همه روزه 5 عدد نان جهت سير كردن خانواده مي خرد. اما اين ماه موقعيت شغلي او تغيير كرده و درآمدش بسيار بيشتر از قبل شده است. او در مورد خريد نان چه تصميمي بايد بگيرد</a:t>
            </a:r>
            <a:r>
              <a:rPr lang="fa-IR" sz="2800" dirty="0" smtClean="0">
                <a:cs typeface="B Mitra" panose="00000400000000000000" pitchFamily="2" charset="-78"/>
              </a:rPr>
              <a:t>.</a:t>
            </a:r>
          </a:p>
          <a:p>
            <a:pPr algn="just" rtl="1"/>
            <a:r>
              <a:rPr lang="fa-IR" sz="2800" dirty="0" smtClean="0">
                <a:cs typeface="B Mitra" panose="00000400000000000000" pitchFamily="2" charset="-78"/>
              </a:rPr>
              <a:t> </a:t>
            </a:r>
            <a:r>
              <a:rPr lang="fa-IR" sz="2800" dirty="0">
                <a:cs typeface="B Mitra" panose="00000400000000000000" pitchFamily="2" charset="-78"/>
              </a:rPr>
              <a:t>آيا با زياد شدن درآمد نان بيشتري مي </a:t>
            </a:r>
            <a:r>
              <a:rPr lang="fa-IR" sz="2800" dirty="0" smtClean="0">
                <a:cs typeface="B Mitra" panose="00000400000000000000" pitchFamily="2" charset="-78"/>
              </a:rPr>
              <a:t>خرد؟ </a:t>
            </a:r>
            <a:r>
              <a:rPr lang="fa-IR" sz="2800" dirty="0">
                <a:cs typeface="B Mitra" panose="00000400000000000000" pitchFamily="2" charset="-78"/>
              </a:rPr>
              <a:t>جواب خير است</a:t>
            </a:r>
            <a:r>
              <a:rPr lang="fa-IR" sz="2800" dirty="0" smtClean="0">
                <a:cs typeface="B Mitra" panose="00000400000000000000" pitchFamily="2" charset="-78"/>
              </a:rPr>
              <a:t>.</a:t>
            </a:r>
          </a:p>
          <a:p>
            <a:pPr algn="just" rtl="1"/>
            <a:r>
              <a:rPr lang="fa-IR" sz="2800" dirty="0" smtClean="0">
                <a:cs typeface="B Mitra" panose="00000400000000000000" pitchFamily="2" charset="-78"/>
              </a:rPr>
              <a:t> </a:t>
            </a:r>
            <a:r>
              <a:rPr lang="fa-IR" sz="2800" dirty="0">
                <a:cs typeface="B Mitra" panose="00000400000000000000" pitchFamily="2" charset="-78"/>
              </a:rPr>
              <a:t>در حال حاضر خريد خود را از نان كمتر كرده و در عوض برنج بيشتري را مي خرد. كالاهايي مانند نان كه با افزايش درآمد شخص تقاضاي خود را از آنها كمتر مي كند، كالاي پست ناميده مي شوند.</a:t>
            </a:r>
            <a:endParaRPr lang="en-US" sz="2800" dirty="0">
              <a:cs typeface="B Mitra" panose="00000400000000000000" pitchFamily="2" charset="-78"/>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956265382"/>
      </p:ext>
    </p:extLst>
  </p:cSld>
  <p:clrMapOvr>
    <a:masterClrMapping/>
  </p:clrMapOvr>
  <mc:AlternateContent xmlns:mc="http://schemas.openxmlformats.org/markup-compatibility/2006" xmlns:p14="http://schemas.microsoft.com/office/powerpoint/2010/main">
    <mc:Choice Requires="p14">
      <p:transition spd="slow" p14:dur="2000" advTm="62430"/>
    </mc:Choice>
    <mc:Fallback xmlns="">
      <p:transition spd="slow" advTm="624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331643146"/>
              </p:ext>
            </p:extLst>
          </p:nvPr>
        </p:nvGraphicFramePr>
        <p:xfrm>
          <a:off x="1175658" y="130629"/>
          <a:ext cx="10045336" cy="654449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428181252"/>
      </p:ext>
    </p:extLst>
  </p:cSld>
  <p:clrMapOvr>
    <a:masterClrMapping/>
  </p:clrMapOvr>
  <mc:AlternateContent xmlns:mc="http://schemas.openxmlformats.org/markup-compatibility/2006" xmlns:p14="http://schemas.microsoft.com/office/powerpoint/2010/main">
    <mc:Choice Requires="p14">
      <p:transition spd="slow" p14:dur="2000" advTm="55611"/>
    </mc:Choice>
    <mc:Fallback xmlns="">
      <p:transition spd="slow" advTm="556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fa-IR" dirty="0">
                <a:cs typeface="B Titr" panose="00000700000000000000" pitchFamily="2" charset="-78"/>
              </a:rPr>
              <a:t> 3- قيمت كالاهاي وابسته</a:t>
            </a:r>
            <a:endParaRPr lang="en-US" dirty="0">
              <a:cs typeface="B Titr" panose="00000700000000000000" pitchFamily="2" charset="-78"/>
            </a:endParaRPr>
          </a:p>
        </p:txBody>
      </p:sp>
      <p:sp>
        <p:nvSpPr>
          <p:cNvPr id="3" name="Content Placeholder 2"/>
          <p:cNvSpPr>
            <a:spLocks noGrp="1"/>
          </p:cNvSpPr>
          <p:nvPr>
            <p:ph idx="1"/>
          </p:nvPr>
        </p:nvSpPr>
        <p:spPr/>
        <p:txBody>
          <a:bodyPr>
            <a:normAutofit/>
          </a:bodyPr>
          <a:lstStyle/>
          <a:p>
            <a:pPr algn="r" rtl="1"/>
            <a:r>
              <a:rPr lang="fa-IR" sz="2800" dirty="0">
                <a:cs typeface="B Mitra" panose="00000400000000000000" pitchFamily="2" charset="-78"/>
              </a:rPr>
              <a:t>آيا اگر قيمت يك كالا تغيير كند باعث تغيير تقاضا براي كالاهاي ديگر خواهد شد</a:t>
            </a:r>
            <a:r>
              <a:rPr lang="fa-IR" sz="2800" dirty="0" smtClean="0">
                <a:cs typeface="B Mitra" panose="00000400000000000000" pitchFamily="2" charset="-78"/>
              </a:rPr>
              <a:t>؟</a:t>
            </a:r>
          </a:p>
          <a:p>
            <a:pPr algn="r" rtl="1"/>
            <a:r>
              <a:rPr lang="fa-IR" sz="2800" dirty="0">
                <a:cs typeface="B Mitra" panose="00000400000000000000" pitchFamily="2" charset="-78"/>
              </a:rPr>
              <a:t>در بازار كالاهايي وجود دارد كه ازكاربرد تقريبا يكساني براي مصرف كننده برخوردار مي باشند يعني مصرف كننده از مصرف آنها تقريبا يك سطح لذت و مطلوبيت را مي برد لذا هر كدام از آنها را مصرف كند تفاوت زيادي براي شخص به وجود نمي آورد.</a:t>
            </a:r>
            <a:endParaRPr lang="en-US" sz="2800" dirty="0">
              <a:cs typeface="B Mitra" panose="00000400000000000000" pitchFamily="2" charset="-78"/>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452125186"/>
      </p:ext>
    </p:extLst>
  </p:cSld>
  <p:clrMapOvr>
    <a:masterClrMapping/>
  </p:clrMapOvr>
  <mc:AlternateContent xmlns:mc="http://schemas.openxmlformats.org/markup-compatibility/2006" xmlns:p14="http://schemas.microsoft.com/office/powerpoint/2010/main">
    <mc:Choice Requires="p14">
      <p:transition spd="slow" p14:dur="2000" advTm="52103"/>
    </mc:Choice>
    <mc:Fallback xmlns="">
      <p:transition spd="slow" advTm="521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430305" y="844177"/>
            <a:ext cx="10165977" cy="5112870"/>
          </a:xfrm>
        </p:spPr>
        <p:txBody>
          <a:bodyPr>
            <a:normAutofit/>
          </a:bodyPr>
          <a:lstStyle/>
          <a:p>
            <a:pPr algn="just" rtl="1"/>
            <a:r>
              <a:rPr lang="fa-IR" sz="2800" dirty="0">
                <a:cs typeface="B Mitra" panose="00000400000000000000" pitchFamily="2" charset="-78"/>
              </a:rPr>
              <a:t>مثلا ماكاروني با مارك هاي تجاري متفاوت و يا كره حيواني و گياهي و يا چاي و قهوه و… اين گونه كالاها در اصطلاح اقتصادي كالاهاي جانشين مي باشند. يعني مصرف كننده به راحتي مي تواند آنها را جانشين يكديگر بنمايد</a:t>
            </a:r>
            <a:r>
              <a:rPr lang="fa-IR" sz="2800" dirty="0" smtClean="0">
                <a:cs typeface="B Mitra" panose="00000400000000000000" pitchFamily="2" charset="-78"/>
              </a:rPr>
              <a:t>.</a:t>
            </a:r>
          </a:p>
          <a:p>
            <a:pPr algn="just" rtl="1"/>
            <a:r>
              <a:rPr lang="fa-IR" sz="2800" dirty="0" smtClean="0">
                <a:cs typeface="B Mitra" panose="00000400000000000000" pitchFamily="2" charset="-78"/>
              </a:rPr>
              <a:t>مثال قهوه و چای</a:t>
            </a:r>
          </a:p>
          <a:p>
            <a:pPr algn="just" rtl="1"/>
            <a:r>
              <a:rPr lang="fa-IR" sz="2800" dirty="0">
                <a:cs typeface="B Mitra" panose="00000400000000000000" pitchFamily="2" charset="-78"/>
              </a:rPr>
              <a:t>قبل از تغيير قيمت مصرف‎كننده </a:t>
            </a:r>
            <a:r>
              <a:rPr lang="fa-IR" sz="2800" dirty="0" smtClean="0">
                <a:cs typeface="B Mitra" panose="00000400000000000000" pitchFamily="2" charset="-78"/>
              </a:rPr>
              <a:t>در </a:t>
            </a:r>
            <a:r>
              <a:rPr lang="fa-IR" sz="2800" dirty="0">
                <a:cs typeface="B Mitra" panose="00000400000000000000" pitchFamily="2" charset="-78"/>
              </a:rPr>
              <a:t>يك دوره زماني هم قهوه و هم چاي تقاضا مي كرد. فرض مي‎كنيم قيمت قهوه زياد شود بر طبق </a:t>
            </a:r>
            <a:r>
              <a:rPr lang="fa-IR" sz="2800" dirty="0" smtClean="0">
                <a:cs typeface="B Mitra" panose="00000400000000000000" pitchFamily="2" charset="-78"/>
              </a:rPr>
              <a:t>قانون تقاضا </a:t>
            </a:r>
            <a:r>
              <a:rPr lang="fa-IR" sz="2800" dirty="0">
                <a:cs typeface="B Mitra" panose="00000400000000000000" pitchFamily="2" charset="-78"/>
              </a:rPr>
              <a:t>شخص خريد خود را از قهوه كاهش مي دهد</a:t>
            </a:r>
            <a:r>
              <a:rPr lang="fa-IR" sz="2800" dirty="0" smtClean="0">
                <a:cs typeface="B Mitra" panose="00000400000000000000" pitchFamily="2" charset="-78"/>
              </a:rPr>
              <a:t>.</a:t>
            </a:r>
          </a:p>
          <a:p>
            <a:pPr algn="just" rtl="1"/>
            <a:r>
              <a:rPr lang="fa-IR" sz="2800" dirty="0" smtClean="0">
                <a:cs typeface="B Mitra" panose="00000400000000000000" pitchFamily="2" charset="-78"/>
              </a:rPr>
              <a:t>از </a:t>
            </a:r>
            <a:r>
              <a:rPr lang="fa-IR" sz="2800" dirty="0">
                <a:cs typeface="B Mitra" panose="00000400000000000000" pitchFamily="2" charset="-78"/>
              </a:rPr>
              <a:t>طرفي چون قهوه و چاي دو كالاي جانشين هستند با كم كردن تقاضاي قهوه، شخص چاي بيشتري خريد خواهد كرد</a:t>
            </a:r>
            <a:endParaRPr lang="en-US" sz="2800" dirty="0">
              <a:cs typeface="B Mitra" panose="00000400000000000000" pitchFamily="2" charset="-78"/>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747542"/>
      </p:ext>
    </p:extLst>
  </p:cSld>
  <p:clrMapOvr>
    <a:masterClrMapping/>
  </p:clrMapOvr>
  <mc:AlternateContent xmlns:mc="http://schemas.openxmlformats.org/markup-compatibility/2006" xmlns:p14="http://schemas.microsoft.com/office/powerpoint/2010/main">
    <mc:Choice Requires="p14">
      <p:transition spd="slow" p14:dur="2000" advTm="62318"/>
    </mc:Choice>
    <mc:Fallback xmlns="">
      <p:transition spd="slow" advTm="623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fa-IR" smtClean="0"/>
              <a:t>بسياري از افراد در جواب اين پرسش كه تقاضا چيست عنوان مي نمايند تقاضا همان نياز و خواسته افراد است، ولي بايد به اين دسته  افراد گوشزد نمود كه نيازهاي بشري نامحدود است.</a:t>
            </a:r>
            <a:endParaRPr lang="en-US" dirty="0"/>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834837278"/>
      </p:ext>
    </p:extLst>
  </p:cSld>
  <p:clrMapOvr>
    <a:masterClrMapping/>
  </p:clrMapOvr>
  <mc:AlternateContent xmlns:mc="http://schemas.openxmlformats.org/markup-compatibility/2006" xmlns:p14="http://schemas.microsoft.com/office/powerpoint/2010/main">
    <mc:Choice Requires="p14">
      <p:transition spd="slow" p14:dur="2000" advTm="19017"/>
    </mc:Choice>
    <mc:Fallback xmlns="">
      <p:transition spd="slow" advTm="190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27095" y="1192323"/>
            <a:ext cx="8310282" cy="1384995"/>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pPr algn="just" rtl="1"/>
            <a:r>
              <a:rPr lang="fa-IR" sz="2800" dirty="0">
                <a:cs typeface="B Mitra" panose="00000400000000000000" pitchFamily="2" charset="-78"/>
              </a:rPr>
              <a:t>به صورت خلاصه در صورتي كه دو كالا جانشين باشند و قيمت يكي از آنها افزايش يابد تقاضا براي ديگر افزايش مي يابد و منحني تقاضا در اين حالت به سمت راست جابجا مي گردد و بالعكس. </a:t>
            </a:r>
            <a:endParaRPr lang="en-US" sz="2800" dirty="0">
              <a:cs typeface="B Mitra" panose="00000400000000000000" pitchFamily="2" charset="-78"/>
            </a:endParaRPr>
          </a:p>
        </p:txBody>
      </p:sp>
      <p:pic>
        <p:nvPicPr>
          <p:cNvPr id="3" name="Picture 2"/>
          <p:cNvPicPr>
            <a:picLocks noChangeAspect="1"/>
          </p:cNvPicPr>
          <p:nvPr/>
        </p:nvPicPr>
        <p:blipFill>
          <a:blip r:embed="rId4"/>
          <a:stretch>
            <a:fillRect/>
          </a:stretch>
        </p:blipFill>
        <p:spPr>
          <a:xfrm rot="20258116">
            <a:off x="548496" y="3281176"/>
            <a:ext cx="4163551" cy="2346729"/>
          </a:xfrm>
          <a:prstGeom prst="rect">
            <a:avLst/>
          </a:prstGeom>
        </p:spPr>
      </p:pic>
      <p:pic>
        <p:nvPicPr>
          <p:cNvPr id="4" name="Picture 3"/>
          <p:cNvPicPr>
            <a:picLocks noChangeAspect="1"/>
          </p:cNvPicPr>
          <p:nvPr/>
        </p:nvPicPr>
        <p:blipFill>
          <a:blip r:embed="rId5"/>
          <a:stretch>
            <a:fillRect/>
          </a:stretch>
        </p:blipFill>
        <p:spPr>
          <a:xfrm>
            <a:off x="5588463" y="3351040"/>
            <a:ext cx="3762375" cy="2771775"/>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175958400"/>
      </p:ext>
    </p:extLst>
  </p:cSld>
  <p:clrMapOvr>
    <a:masterClrMapping/>
  </p:clrMapOvr>
  <mc:AlternateContent xmlns:mc="http://schemas.openxmlformats.org/markup-compatibility/2006" xmlns:p14="http://schemas.microsoft.com/office/powerpoint/2010/main">
    <mc:Choice Requires="p14">
      <p:transition spd="slow" p14:dur="2000" advTm="22008"/>
    </mc:Choice>
    <mc:Fallback xmlns="">
      <p:transition spd="slow" advTm="220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738779"/>
            <a:ext cx="10659291" cy="1384995"/>
          </a:xfrm>
          <a:prstGeom prst="rect">
            <a:avLst/>
          </a:prstGeom>
        </p:spPr>
        <p:txBody>
          <a:bodyPr wrap="square">
            <a:spAutoFit/>
          </a:bodyPr>
          <a:lstStyle/>
          <a:p>
            <a:pPr algn="just" rtl="1"/>
            <a:r>
              <a:rPr lang="fa-IR" sz="2800" dirty="0">
                <a:cs typeface="B Mitra" panose="00000400000000000000" pitchFamily="2" charset="-78"/>
              </a:rPr>
              <a:t>بعضي از كالاها در بازار وجود دارند كه شخص به تنهايي نمي تواند آنها را مصرف كند مثل پيچ ومهره- كره و مربا- اتومبيل و بنزين و… اين گونه كالاها در اصطلاح اقتصادي كالاهاي مكمل مي باشند يعني آنها كامل كننده يكديگر مي باشند و يكي بدون ديگري قابل مصرف نيست. </a:t>
            </a:r>
            <a:endParaRPr lang="en-US" sz="2800" dirty="0">
              <a:cs typeface="B Mitra" panose="00000400000000000000" pitchFamily="2" charset="-78"/>
            </a:endParaRPr>
          </a:p>
        </p:txBody>
      </p:sp>
      <p:sp>
        <p:nvSpPr>
          <p:cNvPr id="3" name="Rectangle 2"/>
          <p:cNvSpPr/>
          <p:nvPr/>
        </p:nvSpPr>
        <p:spPr>
          <a:xfrm>
            <a:off x="616132" y="5288224"/>
            <a:ext cx="10959735" cy="830997"/>
          </a:xfrm>
          <a:prstGeom prst="rect">
            <a:avLst/>
          </a:prstGeom>
        </p:spPr>
        <p:txBody>
          <a:bodyPr wrap="square">
            <a:spAutoFit/>
          </a:bodyPr>
          <a:lstStyle/>
          <a:p>
            <a:pPr algn="justLow" rtl="1"/>
            <a:r>
              <a:rPr lang="fa-IR" sz="2400" dirty="0">
                <a:cs typeface="B Mitra" panose="00000400000000000000" pitchFamily="2" charset="-78"/>
              </a:rPr>
              <a:t>به طور خلاصه در صورتي كه كالاها مكمل يكديگر باشند و قيمت يكي از آنها افزايش يابد تقاضا براي ديگري كاهش يافته و منحني تقاضا به سمت چپ منتقل خواهد شد و بالعكس. </a:t>
            </a:r>
            <a:endParaRPr lang="en-US" sz="2400" dirty="0">
              <a:cs typeface="B Mitra" panose="00000400000000000000" pitchFamily="2" charset="-78"/>
            </a:endParaRPr>
          </a:p>
        </p:txBody>
      </p:sp>
      <p:pic>
        <p:nvPicPr>
          <p:cNvPr id="4" name="Picture 3"/>
          <p:cNvPicPr>
            <a:picLocks noChangeAspect="1"/>
          </p:cNvPicPr>
          <p:nvPr/>
        </p:nvPicPr>
        <p:blipFill>
          <a:blip r:embed="rId4"/>
          <a:stretch>
            <a:fillRect/>
          </a:stretch>
        </p:blipFill>
        <p:spPr>
          <a:xfrm>
            <a:off x="3657599" y="2793547"/>
            <a:ext cx="4876800" cy="1924050"/>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612666642"/>
      </p:ext>
    </p:extLst>
  </p:cSld>
  <p:clrMapOvr>
    <a:masterClrMapping/>
  </p:clrMapOvr>
  <mc:AlternateContent xmlns:mc="http://schemas.openxmlformats.org/markup-compatibility/2006" xmlns:p14="http://schemas.microsoft.com/office/powerpoint/2010/main">
    <mc:Choice Requires="p14">
      <p:transition spd="slow" p14:dur="2000" advTm="83918"/>
    </mc:Choice>
    <mc:Fallback xmlns="">
      <p:transition spd="slow" advTm="839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dirty="0" smtClean="0">
                <a:cs typeface="B Titr" panose="00000700000000000000" pitchFamily="2" charset="-78"/>
              </a:rPr>
              <a:t>4- سليقه </a:t>
            </a:r>
            <a:r>
              <a:rPr lang="fa-IR" dirty="0">
                <a:cs typeface="B Titr" panose="00000700000000000000" pitchFamily="2" charset="-78"/>
              </a:rPr>
              <a:t>و ترجيحات</a:t>
            </a:r>
            <a:endParaRPr lang="en-US" dirty="0">
              <a:cs typeface="B Titr" panose="00000700000000000000" pitchFamily="2" charset="-78"/>
            </a:endParaRPr>
          </a:p>
        </p:txBody>
      </p:sp>
      <p:sp>
        <p:nvSpPr>
          <p:cNvPr id="3" name="Content Placeholder 2"/>
          <p:cNvSpPr>
            <a:spLocks noGrp="1"/>
          </p:cNvSpPr>
          <p:nvPr>
            <p:ph idx="1"/>
          </p:nvPr>
        </p:nvSpPr>
        <p:spPr>
          <a:xfrm>
            <a:off x="8020594" y="2336872"/>
            <a:ext cx="3958046" cy="3599316"/>
          </a:xfrm>
        </p:spPr>
        <p:txBody>
          <a:bodyPr>
            <a:normAutofit/>
          </a:bodyPr>
          <a:lstStyle/>
          <a:p>
            <a:pPr algn="just" rtl="1"/>
            <a:r>
              <a:rPr lang="fa-IR" sz="2800" dirty="0">
                <a:cs typeface="B Mitra" panose="00000400000000000000" pitchFamily="2" charset="-78"/>
              </a:rPr>
              <a:t>از جمله عواملي كه روي تقاضاي شخص اثر زيادي مي گذارد تغيير سليقه مصرف كننده است. تغيير سليقه و ذائقه مصرف كنندگان در يك دوره زماني مي تواند باعث هجوم و در دوره ديگر باعث عقب نشيني افراد موجود در بازار گردد. </a:t>
            </a:r>
            <a:endParaRPr lang="fa-IR" sz="2800" dirty="0" smtClean="0">
              <a:cs typeface="B Mitra" panose="00000400000000000000" pitchFamily="2" charset="-78"/>
            </a:endParaRPr>
          </a:p>
          <a:p>
            <a:pPr algn="just" rtl="1"/>
            <a:r>
              <a:rPr lang="fa-IR" sz="2800" dirty="0">
                <a:cs typeface="B Mitra" panose="00000400000000000000" pitchFamily="2" charset="-78"/>
              </a:rPr>
              <a:t>تغيير مد نمونه بارز اين ادعاست. </a:t>
            </a:r>
          </a:p>
          <a:p>
            <a:pPr algn="just" rtl="1"/>
            <a:endParaRPr lang="en-US" sz="2800" dirty="0">
              <a:cs typeface="B Mitra" panose="00000400000000000000" pitchFamily="2" charset="-78"/>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950543"/>
            <a:ext cx="8020594" cy="4907457"/>
          </a:xfrm>
          <a:prstGeom prst="rect">
            <a:avLst/>
          </a:prstGeom>
          <a:ln>
            <a:noFill/>
          </a:ln>
          <a:effectLst>
            <a:softEdge rad="112500"/>
          </a:effec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508265003"/>
      </p:ext>
    </p:extLst>
  </p:cSld>
  <p:clrMapOvr>
    <a:masterClrMapping/>
  </p:clrMapOvr>
  <mc:AlternateContent xmlns:mc="http://schemas.openxmlformats.org/markup-compatibility/2006" xmlns:p14="http://schemas.microsoft.com/office/powerpoint/2010/main">
    <mc:Choice Requires="p14">
      <p:transition spd="slow" p14:dur="2000" advTm="75705"/>
    </mc:Choice>
    <mc:Fallback xmlns="">
      <p:transition spd="slow" advTm="757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dirty="0">
                <a:cs typeface="B Titr" panose="00000700000000000000" pitchFamily="2" charset="-78"/>
              </a:rPr>
              <a:t>انتظارات در مورد قيمت هاي نسبي آينده</a:t>
            </a:r>
            <a:endParaRPr lang="en-US" dirty="0">
              <a:cs typeface="B Titr" panose="00000700000000000000" pitchFamily="2" charset="-78"/>
            </a:endParaRPr>
          </a:p>
        </p:txBody>
      </p:sp>
      <p:sp>
        <p:nvSpPr>
          <p:cNvPr id="3" name="Content Placeholder 2"/>
          <p:cNvSpPr>
            <a:spLocks noGrp="1"/>
          </p:cNvSpPr>
          <p:nvPr>
            <p:ph idx="1"/>
          </p:nvPr>
        </p:nvSpPr>
        <p:spPr>
          <a:xfrm>
            <a:off x="680321" y="2532816"/>
            <a:ext cx="10945622" cy="2744578"/>
          </a:xfrm>
        </p:spPr>
        <p:txBody>
          <a:bodyPr>
            <a:normAutofit/>
          </a:bodyPr>
          <a:lstStyle/>
          <a:p>
            <a:pPr algn="just" rtl="1"/>
            <a:r>
              <a:rPr lang="fa-IR" sz="2800" dirty="0">
                <a:cs typeface="B Mitra" panose="00000400000000000000" pitchFamily="2" charset="-78"/>
              </a:rPr>
              <a:t>قبل از بحث كلي در مورد اين عامل بايد قيمت نسبي را تعريف كرد. قيمت نسبي يعني قيمت يك كالاي خاص نسبت به قيمت ساير كالاها. در اين مورد مصرف كننده تغيير قيمت كالاي خاصي را نسبت به تغيير قيمت ساير كالاها تجزيه و تحليلي مي كند در صورتي كه انتظار داشته باشد در آينده قيمت اين كالا نسبت به ساير كالاها از افزايش بيشتري برخوردار باشد  در حال حاضر خريد خود را از آن كالا افزايش مي دهد. </a:t>
            </a:r>
            <a:endParaRPr lang="en-US" sz="2800" dirty="0">
              <a:cs typeface="B Mitra" panose="00000400000000000000" pitchFamily="2" charset="-78"/>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452292808"/>
      </p:ext>
    </p:extLst>
  </p:cSld>
  <p:clrMapOvr>
    <a:masterClrMapping/>
  </p:clrMapOvr>
  <mc:AlternateContent xmlns:mc="http://schemas.openxmlformats.org/markup-compatibility/2006" xmlns:p14="http://schemas.microsoft.com/office/powerpoint/2010/main">
    <mc:Choice Requires="p14">
      <p:transition spd="slow" p14:dur="2000" advTm="51380"/>
    </mc:Choice>
    <mc:Fallback xmlns="">
      <p:transition spd="slow" advTm="513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sz="4000" dirty="0" smtClean="0">
                <a:cs typeface="B Mitra" panose="00000400000000000000" pitchFamily="2" charset="-78"/>
              </a:rPr>
              <a:t>مثال</a:t>
            </a:r>
            <a:endParaRPr lang="en-US" dirty="0">
              <a:cs typeface="B Mitra" panose="00000400000000000000" pitchFamily="2" charset="-78"/>
            </a:endParaRPr>
          </a:p>
        </p:txBody>
      </p:sp>
      <p:sp>
        <p:nvSpPr>
          <p:cNvPr id="3" name="Content Placeholder 2"/>
          <p:cNvSpPr>
            <a:spLocks noGrp="1"/>
          </p:cNvSpPr>
          <p:nvPr>
            <p:ph idx="1"/>
          </p:nvPr>
        </p:nvSpPr>
        <p:spPr>
          <a:xfrm>
            <a:off x="680321" y="2336873"/>
            <a:ext cx="10579862" cy="1921618"/>
          </a:xfrm>
        </p:spPr>
        <p:txBody>
          <a:bodyPr>
            <a:normAutofit lnSpcReduction="10000"/>
          </a:bodyPr>
          <a:lstStyle/>
          <a:p>
            <a:pPr algn="just" rtl="1"/>
            <a:r>
              <a:rPr lang="fa-IR" sz="2800" dirty="0" smtClean="0">
                <a:cs typeface="B Mitra" panose="00000400000000000000" pitchFamily="2" charset="-78"/>
              </a:rPr>
              <a:t>مصرف </a:t>
            </a:r>
            <a:r>
              <a:rPr lang="fa-IR" sz="2800" dirty="0">
                <a:cs typeface="B Mitra" panose="00000400000000000000" pitchFamily="2" charset="-78"/>
              </a:rPr>
              <a:t>كنندگان اين انتظار را دارند كه در فصل تابستان قيمت كولر به علت افزايش تقاضا زياد خواهد شد. و اين افزايش قيمت به ساير كالاها چشم گيرتر است. لذا در فصل </a:t>
            </a:r>
            <a:r>
              <a:rPr lang="fa-IR" sz="2800" dirty="0" smtClean="0">
                <a:cs typeface="B Mitra" panose="00000400000000000000" pitchFamily="2" charset="-78"/>
              </a:rPr>
              <a:t>زمستان </a:t>
            </a:r>
            <a:r>
              <a:rPr lang="fa-IR" sz="2800" dirty="0">
                <a:cs typeface="B Mitra" panose="00000400000000000000" pitchFamily="2" charset="-78"/>
              </a:rPr>
              <a:t>تقاضاي خود </a:t>
            </a:r>
            <a:r>
              <a:rPr lang="fa-IR" sz="2800" dirty="0" smtClean="0">
                <a:cs typeface="B Mitra" panose="00000400000000000000" pitchFamily="2" charset="-78"/>
              </a:rPr>
              <a:t> </a:t>
            </a:r>
            <a:r>
              <a:rPr lang="fa-IR" sz="2800" dirty="0">
                <a:cs typeface="B Mitra" panose="00000400000000000000" pitchFamily="2" charset="-78"/>
              </a:rPr>
              <a:t>را از كولر افزايش خواهـنـد </a:t>
            </a:r>
            <a:r>
              <a:rPr lang="fa-IR" sz="2800" dirty="0" smtClean="0">
                <a:cs typeface="B Mitra" panose="00000400000000000000" pitchFamily="2" charset="-78"/>
              </a:rPr>
              <a:t>داد.</a:t>
            </a:r>
            <a:endParaRPr lang="en-US" sz="2800" dirty="0">
              <a:cs typeface="B Mitra" panose="00000400000000000000" pitchFamily="2" charset="-78"/>
            </a:endParaRPr>
          </a:p>
          <a:p>
            <a:r>
              <a:rPr lang="fa-IR" dirty="0"/>
              <a:t/>
            </a:r>
            <a:br>
              <a:rPr lang="fa-IR" dirty="0"/>
            </a:br>
            <a:r>
              <a:rPr lang="fa-IR" dirty="0"/>
              <a:t> </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7518046"/>
      </p:ext>
    </p:extLst>
  </p:cSld>
  <p:clrMapOvr>
    <a:masterClrMapping/>
  </p:clrMapOvr>
  <mc:AlternateContent xmlns:mc="http://schemas.openxmlformats.org/markup-compatibility/2006" xmlns:p14="http://schemas.microsoft.com/office/powerpoint/2010/main">
    <mc:Choice Requires="p14">
      <p:transition spd="slow" p14:dur="2000" advTm="40574"/>
    </mc:Choice>
    <mc:Fallback xmlns="">
      <p:transition spd="slow" advTm="405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fa-IR" dirty="0" smtClean="0">
                <a:cs typeface="B Titr" panose="00000700000000000000" pitchFamily="2" charset="-78"/>
              </a:rPr>
              <a:t>تمرین</a:t>
            </a:r>
            <a:endParaRPr lang="en-US" dirty="0">
              <a:cs typeface="B Titr" panose="00000700000000000000" pitchFamily="2" charset="-78"/>
            </a:endParaRPr>
          </a:p>
        </p:txBody>
      </p:sp>
      <p:sp>
        <p:nvSpPr>
          <p:cNvPr id="5" name="Text Placeholder 4"/>
          <p:cNvSpPr>
            <a:spLocks noGrp="1"/>
          </p:cNvSpPr>
          <p:nvPr>
            <p:ph type="body" idx="1"/>
          </p:nvPr>
        </p:nvSpPr>
        <p:spPr/>
        <p:txBody>
          <a:bodyPr>
            <a:normAutofit/>
          </a:bodyPr>
          <a:lstStyle/>
          <a:p>
            <a:r>
              <a:rPr lang="fa-IR" sz="2400" dirty="0" smtClean="0">
                <a:cs typeface="B Mitra" panose="00000400000000000000" pitchFamily="2" charset="-78"/>
              </a:rPr>
              <a:t>کالاهای پست و عادی را با توجه به درآمد خانواده خود تحلیل نموده و مشخص کنید کدام کالاها برای شما پست و کدام کالاها عادی است؟</a:t>
            </a:r>
          </a:p>
          <a:p>
            <a:r>
              <a:rPr lang="fa-IR" sz="2400" dirty="0" smtClean="0">
                <a:cs typeface="B Mitra" panose="00000400000000000000" pitchFamily="2" charset="-78"/>
              </a:rPr>
              <a:t>ازهرکدام از کالاهای جانشین و مکمل 3 مثال طراحی کنید. </a:t>
            </a:r>
            <a:endParaRPr lang="en-US" sz="2400" dirty="0">
              <a:cs typeface="B Mitra" panose="00000400000000000000" pitchFamily="2" charset="-78"/>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823834354"/>
      </p:ext>
    </p:extLst>
  </p:cSld>
  <p:clrMapOvr>
    <a:masterClrMapping/>
  </p:clrMapOvr>
  <mc:AlternateContent xmlns:mc="http://schemas.openxmlformats.org/markup-compatibility/2006" xmlns:p14="http://schemas.microsoft.com/office/powerpoint/2010/main">
    <mc:Choice Requires="p14">
      <p:transition spd="slow" p14:dur="2000" advTm="47684"/>
    </mc:Choice>
    <mc:Fallback xmlns="">
      <p:transition spd="slow" advTm="476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تمرین: با توجه به معادله های تقاضای زیر، تقاضای بازار را به دست آورید.</a:t>
            </a:r>
            <a:endParaRPr lang="en-US" dirty="0"/>
          </a:p>
        </p:txBody>
      </p:sp>
      <p:sp>
        <p:nvSpPr>
          <p:cNvPr id="3" name="Content Placeholder 2"/>
          <p:cNvSpPr>
            <a:spLocks noGrp="1"/>
          </p:cNvSpPr>
          <p:nvPr>
            <p:ph idx="1"/>
          </p:nvPr>
        </p:nvSpPr>
        <p:spPr/>
        <p:txBody>
          <a:bodyPr/>
          <a:lstStyle/>
          <a:p>
            <a:pPr marL="0" indent="0">
              <a:buNone/>
            </a:pPr>
            <a:r>
              <a:rPr lang="en-US" dirty="0" err="1"/>
              <a:t>Qx</a:t>
            </a:r>
            <a:r>
              <a:rPr lang="en-US" dirty="0"/>
              <a:t>=20-2Px </a:t>
            </a:r>
            <a:endParaRPr lang="fa-IR" dirty="0"/>
          </a:p>
          <a:p>
            <a:pPr marL="0" indent="0">
              <a:buNone/>
            </a:pPr>
            <a:r>
              <a:rPr lang="en-US" dirty="0" err="1" smtClean="0"/>
              <a:t>Qx</a:t>
            </a:r>
            <a:r>
              <a:rPr lang="en-US" dirty="0" smtClean="0"/>
              <a:t>=7-3 </a:t>
            </a:r>
            <a:r>
              <a:rPr lang="en-US" dirty="0" err="1"/>
              <a:t>Px</a:t>
            </a:r>
            <a:r>
              <a:rPr lang="en-US" dirty="0"/>
              <a:t> </a:t>
            </a:r>
            <a:br>
              <a:rPr lang="en-US" dirty="0"/>
            </a:br>
            <a:r>
              <a:rPr lang="en-US" dirty="0" err="1" smtClean="0"/>
              <a:t>Qx</a:t>
            </a:r>
            <a:r>
              <a:rPr lang="en-US" dirty="0" smtClean="0"/>
              <a:t>=3-1/2 </a:t>
            </a:r>
            <a:r>
              <a:rPr lang="en-US" dirty="0" err="1"/>
              <a:t>Px</a:t>
            </a:r>
            <a:r>
              <a:rPr lang="en-US" dirty="0"/>
              <a:t>                         </a:t>
            </a:r>
            <a:endParaRPr lang="fa-IR" dirty="0"/>
          </a:p>
          <a:p>
            <a:pPr marL="0" indent="0">
              <a:buNone/>
            </a:pPr>
            <a:r>
              <a:rPr lang="en-US" dirty="0" err="1" smtClean="0"/>
              <a:t>Qx</a:t>
            </a:r>
            <a:r>
              <a:rPr lang="en-US" dirty="0" smtClean="0"/>
              <a:t>=5-5/2 </a:t>
            </a:r>
            <a:r>
              <a:rPr lang="en-US" dirty="0" err="1"/>
              <a:t>Px</a:t>
            </a:r>
            <a:r>
              <a:rPr lang="en-US" dirty="0"/>
              <a:t> </a:t>
            </a:r>
            <a:br>
              <a:rPr lang="en-US" dirty="0"/>
            </a:br>
            <a:r>
              <a:rPr lang="en-US" dirty="0" err="1" smtClean="0"/>
              <a:t>Qx</a:t>
            </a:r>
            <a:r>
              <a:rPr lang="en-US" dirty="0" smtClean="0"/>
              <a:t>=10-7/5 </a:t>
            </a:r>
            <a:r>
              <a:rPr lang="en-US" dirty="0" err="1"/>
              <a:t>Px</a:t>
            </a:r>
            <a:r>
              <a:rPr lang="en-US" dirty="0"/>
              <a:t>                        </a:t>
            </a:r>
            <a:endParaRPr lang="fa-IR" dirty="0" smtClean="0"/>
          </a:p>
          <a:p>
            <a:pPr marL="0" indent="0">
              <a:buNone/>
            </a:pPr>
            <a:r>
              <a:rPr lang="en-US" dirty="0" err="1" smtClean="0"/>
              <a:t>Qx</a:t>
            </a:r>
            <a:r>
              <a:rPr lang="en-US" dirty="0" smtClean="0"/>
              <a:t>=20-1/10 </a:t>
            </a:r>
            <a:r>
              <a:rPr lang="en-US" dirty="0" err="1"/>
              <a:t>Px</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406964853"/>
      </p:ext>
    </p:extLst>
  </p:cSld>
  <p:clrMapOvr>
    <a:masterClrMapping/>
  </p:clrMapOvr>
  <mc:AlternateContent xmlns:mc="http://schemas.openxmlformats.org/markup-compatibility/2006" xmlns:p14="http://schemas.microsoft.com/office/powerpoint/2010/main">
    <mc:Choice Requires="p14">
      <p:transition spd="slow" p14:dur="2000" advTm="26655"/>
    </mc:Choice>
    <mc:Fallback xmlns="">
      <p:transition spd="slow" advTm="266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313509" y="573314"/>
            <a:ext cx="10188665" cy="3598863"/>
          </a:xfrm>
        </p:spPr>
        <p:txBody>
          <a:bodyPr>
            <a:normAutofit/>
          </a:bodyPr>
          <a:lstStyle/>
          <a:p>
            <a:pPr algn="just" rtl="1"/>
            <a:r>
              <a:rPr lang="fa-IR" sz="2800" dirty="0">
                <a:cs typeface="B Mitra" panose="00000400000000000000" pitchFamily="2" charset="-78"/>
              </a:rPr>
              <a:t>به عنوان مثال يك فرد كه از نظر درآمدي در حد متوسط است را در نظر بگيريد. آيا در ذهن او نيازهايي مانند داشتن ماشين، فراهم كردن زندگي مجلل، تملك خانه، سفرهاي خارجي و بسياري ديگر از اين نوع خواسته ها وجود ندارد اما رسيدن به اين موارد در حال حاضر براي اين فرد غير ممكن است. يا اين فرد درآمدش در حدي نيست كه بتواند آنها را خريداري نمايد و يا قيمت بازاري اين كالاها اجازه خريد را به فرد نمي‎دهد، لذا تمام نيازهاي وي  تبديل به تقاضا نمي شود.</a:t>
            </a:r>
            <a:endParaRPr lang="en-US" sz="2800" dirty="0">
              <a:cs typeface="B Mitra" panose="00000400000000000000" pitchFamily="2" charset="-78"/>
            </a:endParaRPr>
          </a:p>
        </p:txBody>
      </p:sp>
      <p:pic>
        <p:nvPicPr>
          <p:cNvPr id="5" name="Picture 4"/>
          <p:cNvPicPr>
            <a:picLocks noChangeAspect="1"/>
          </p:cNvPicPr>
          <p:nvPr/>
        </p:nvPicPr>
        <p:blipFill>
          <a:blip r:embed="rId4"/>
          <a:stretch>
            <a:fillRect/>
          </a:stretch>
        </p:blipFill>
        <p:spPr>
          <a:xfrm>
            <a:off x="7593875" y="2813871"/>
            <a:ext cx="4539525" cy="4592723"/>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69611512"/>
      </p:ext>
    </p:extLst>
  </p:cSld>
  <p:clrMapOvr>
    <a:masterClrMapping/>
  </p:clrMapOvr>
  <mc:AlternateContent xmlns:mc="http://schemas.openxmlformats.org/markup-compatibility/2006" xmlns:p14="http://schemas.microsoft.com/office/powerpoint/2010/main">
    <mc:Choice Requires="p14">
      <p:transition spd="slow" p14:dur="2000" advTm="44046"/>
    </mc:Choice>
    <mc:Fallback xmlns="">
      <p:transition spd="slow" advTm="440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89166" y="1300482"/>
            <a:ext cx="8490857" cy="923330"/>
          </a:xfrm>
          <a:prstGeom prst="rect">
            <a:avLst/>
          </a:prstGeom>
        </p:spPr>
        <p:txBody>
          <a:bodyPr wrap="square">
            <a:spAutoFit/>
          </a:bodyPr>
          <a:lstStyle/>
          <a:p>
            <a:pPr algn="r" rtl="1"/>
            <a:r>
              <a:rPr lang="fa-IR" dirty="0"/>
              <a:t>با توجه به محدوديتهاي موجود تنها بخشي از نيازها به تقاضا تيديل مي شود و از نظر رياضي مي توان بيان كرد تقاضا زير مجموعه نياز و خواسته است. و تا زماني كه نيازي وجود نداشته باشد و امكانات فرد نيز بسيج نشوند تقاضايي به وجود نمي‎آيد. </a:t>
            </a:r>
            <a:endParaRPr lang="en-US" dirty="0"/>
          </a:p>
        </p:txBody>
      </p:sp>
      <p:pic>
        <p:nvPicPr>
          <p:cNvPr id="4" name="Picture 3"/>
          <p:cNvPicPr>
            <a:picLocks noChangeAspect="1"/>
          </p:cNvPicPr>
          <p:nvPr/>
        </p:nvPicPr>
        <p:blipFill>
          <a:blip r:embed="rId4"/>
          <a:stretch>
            <a:fillRect/>
          </a:stretch>
        </p:blipFill>
        <p:spPr>
          <a:xfrm>
            <a:off x="944880" y="1913709"/>
            <a:ext cx="6096000" cy="4572000"/>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810777908"/>
      </p:ext>
    </p:extLst>
  </p:cSld>
  <p:clrMapOvr>
    <a:masterClrMapping/>
  </p:clrMapOvr>
  <mc:AlternateContent xmlns:mc="http://schemas.openxmlformats.org/markup-compatibility/2006" xmlns:p14="http://schemas.microsoft.com/office/powerpoint/2010/main">
    <mc:Choice Requires="p14">
      <p:transition spd="slow" p14:dur="2000" advTm="89338"/>
    </mc:Choice>
    <mc:Fallback xmlns="">
      <p:transition spd="slow" advTm="893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92424"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155297" y="3164982"/>
            <a:ext cx="6572058" cy="3401863"/>
          </a:xfrm>
          <a:prstGeom prst="rect">
            <a:avLst/>
          </a:prstGeom>
        </p:spPr>
      </p:pic>
      <p:sp>
        <p:nvSpPr>
          <p:cNvPr id="3" name="Rectangle 2"/>
          <p:cNvSpPr/>
          <p:nvPr/>
        </p:nvSpPr>
        <p:spPr>
          <a:xfrm>
            <a:off x="836023" y="576666"/>
            <a:ext cx="9627326" cy="1477328"/>
          </a:xfrm>
          <a:prstGeom prst="rect">
            <a:avLst/>
          </a:prstGeom>
        </p:spPr>
        <p:txBody>
          <a:bodyPr wrap="square">
            <a:spAutoFit/>
          </a:bodyPr>
          <a:lstStyle/>
          <a:p>
            <a:r>
              <a:rPr lang="fa-IR" dirty="0"/>
              <a:t>خريد يك كالا از سوپر ماركت را در ذهن خود مجسم نماييد، جهت تكميل شدن سفره صبحانه نياز به كره است. لذا در گام اول نياز مشخص گرديد،  به سوپر ماركت مراجعه مي نماييم. درآمدي كه به اين امر اختصاص داده ايم 1000 تومان است ولي كره 1100 تومان است. لذا اقدام به خريد نمي كنيم يا اين كه درآمد كافي داريم ولي قيمتي كه صاحب مغازه عنوان كرده بسيار بيشتر از قيمت متعارف در بازار است باز هم اقدام به خريد نخواهيم كرد. اما اگر تمام فاكتورها مهيا باشد جهت خوردن صبحانه اقدام به خريد كره خواهيم كرد. همين اقدام به خريد تقاضاي ما از كره خواهد بود. </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355396436"/>
      </p:ext>
    </p:extLst>
  </p:cSld>
  <p:clrMapOvr>
    <a:masterClrMapping/>
  </p:clrMapOvr>
  <mc:AlternateContent xmlns:mc="http://schemas.openxmlformats.org/markup-compatibility/2006" xmlns:p14="http://schemas.microsoft.com/office/powerpoint/2010/main">
    <mc:Choice Requires="p14">
      <p:transition spd="slow" p14:dur="2000" advTm="52021"/>
    </mc:Choice>
    <mc:Fallback xmlns="">
      <p:transition spd="slow" advTm="520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b="1" dirty="0">
                <a:cs typeface="B Titr" panose="00000700000000000000" pitchFamily="2" charset="-78"/>
              </a:rPr>
              <a:t>تعریف تقاضا:</a:t>
            </a:r>
            <a:endParaRPr lang="en-US" dirty="0">
              <a:cs typeface="B Titr" panose="00000700000000000000" pitchFamily="2" charset="-78"/>
            </a:endParaRPr>
          </a:p>
        </p:txBody>
      </p:sp>
      <p:sp>
        <p:nvSpPr>
          <p:cNvPr id="3" name="Content Placeholder 2"/>
          <p:cNvSpPr>
            <a:spLocks noGrp="1"/>
          </p:cNvSpPr>
          <p:nvPr>
            <p:ph idx="1"/>
          </p:nvPr>
        </p:nvSpPr>
        <p:spPr>
          <a:xfrm>
            <a:off x="182881" y="2101742"/>
            <a:ext cx="11834948" cy="3599316"/>
          </a:xfrm>
        </p:spPr>
        <p:txBody>
          <a:bodyPr/>
          <a:lstStyle/>
          <a:p>
            <a:pPr algn="just" rtl="1"/>
            <a:r>
              <a:rPr lang="fa-IR" sz="2800" dirty="0">
                <a:cs typeface="B Mitra" panose="00000400000000000000" pitchFamily="2" charset="-78"/>
              </a:rPr>
              <a:t>مقدار كالايي كه در يك دوره زماني با توجه به قيمت آن كالا و ساير عوامل موثر شخص مايل و قادر به خريد باشد را تقاضا گوييم.</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644702809"/>
      </p:ext>
    </p:extLst>
  </p:cSld>
  <p:clrMapOvr>
    <a:masterClrMapping/>
  </p:clrMapOvr>
  <mc:AlternateContent xmlns:mc="http://schemas.openxmlformats.org/markup-compatibility/2006" xmlns:p14="http://schemas.microsoft.com/office/powerpoint/2010/main">
    <mc:Choice Requires="p14">
      <p:transition spd="slow" p14:dur="2000" advTm="32413"/>
    </mc:Choice>
    <mc:Fallback xmlns="">
      <p:transition spd="slow" advTm="324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fa-IR" dirty="0">
                <a:cs typeface="B Titr" panose="00000700000000000000" pitchFamily="2" charset="-78"/>
              </a:rPr>
              <a:t>عوامل موثر بر تقاضا</a:t>
            </a:r>
            <a:endParaRPr lang="en-US" dirty="0">
              <a:cs typeface="B Titr" panose="00000700000000000000" pitchFamily="2" charset="-78"/>
            </a:endParaRP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4102564766"/>
              </p:ext>
            </p:extLst>
          </p:nvPr>
        </p:nvGraphicFramePr>
        <p:xfrm>
          <a:off x="-91440" y="1834166"/>
          <a:ext cx="12283439" cy="502383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612102897"/>
      </p:ext>
    </p:extLst>
  </p:cSld>
  <p:clrMapOvr>
    <a:masterClrMapping/>
  </p:clrMapOvr>
  <mc:AlternateContent xmlns:mc="http://schemas.openxmlformats.org/markup-compatibility/2006" xmlns:p14="http://schemas.microsoft.com/office/powerpoint/2010/main">
    <mc:Choice Requires="p14">
      <p:transition spd="slow" p14:dur="2000" advTm="55307"/>
    </mc:Choice>
    <mc:Fallback xmlns="">
      <p:transition spd="slow" advTm="553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6" presetClass="entr" presetSubtype="0" fill="hold" grpId="1"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580">
                                          <p:stCondLst>
                                            <p:cond delay="0"/>
                                          </p:stCondLst>
                                        </p:cTn>
                                        <p:tgtEl>
                                          <p:spTgt spid="4"/>
                                        </p:tgtEl>
                                      </p:cBhvr>
                                    </p:animEffect>
                                    <p:anim calcmode="lin" valueType="num">
                                      <p:cBhvr>
                                        <p:cTn id="12"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7" dur="26">
                                          <p:stCondLst>
                                            <p:cond delay="650"/>
                                          </p:stCondLst>
                                        </p:cTn>
                                        <p:tgtEl>
                                          <p:spTgt spid="4"/>
                                        </p:tgtEl>
                                      </p:cBhvr>
                                      <p:to x="100000" y="60000"/>
                                    </p:animScale>
                                    <p:animScale>
                                      <p:cBhvr>
                                        <p:cTn id="18" dur="166" decel="50000">
                                          <p:stCondLst>
                                            <p:cond delay="676"/>
                                          </p:stCondLst>
                                        </p:cTn>
                                        <p:tgtEl>
                                          <p:spTgt spid="4"/>
                                        </p:tgtEl>
                                      </p:cBhvr>
                                      <p:to x="100000" y="100000"/>
                                    </p:animScale>
                                    <p:animScale>
                                      <p:cBhvr>
                                        <p:cTn id="19" dur="26">
                                          <p:stCondLst>
                                            <p:cond delay="1312"/>
                                          </p:stCondLst>
                                        </p:cTn>
                                        <p:tgtEl>
                                          <p:spTgt spid="4"/>
                                        </p:tgtEl>
                                      </p:cBhvr>
                                      <p:to x="100000" y="80000"/>
                                    </p:animScale>
                                    <p:animScale>
                                      <p:cBhvr>
                                        <p:cTn id="20" dur="166" decel="50000">
                                          <p:stCondLst>
                                            <p:cond delay="1338"/>
                                          </p:stCondLst>
                                        </p:cTn>
                                        <p:tgtEl>
                                          <p:spTgt spid="4"/>
                                        </p:tgtEl>
                                      </p:cBhvr>
                                      <p:to x="100000" y="100000"/>
                                    </p:animScale>
                                    <p:animScale>
                                      <p:cBhvr>
                                        <p:cTn id="21" dur="26">
                                          <p:stCondLst>
                                            <p:cond delay="1642"/>
                                          </p:stCondLst>
                                        </p:cTn>
                                        <p:tgtEl>
                                          <p:spTgt spid="4"/>
                                        </p:tgtEl>
                                      </p:cBhvr>
                                      <p:to x="100000" y="90000"/>
                                    </p:animScale>
                                    <p:animScale>
                                      <p:cBhvr>
                                        <p:cTn id="22" dur="166" decel="50000">
                                          <p:stCondLst>
                                            <p:cond delay="1668"/>
                                          </p:stCondLst>
                                        </p:cTn>
                                        <p:tgtEl>
                                          <p:spTgt spid="4"/>
                                        </p:tgtEl>
                                      </p:cBhvr>
                                      <p:to x="100000" y="100000"/>
                                    </p:animScale>
                                    <p:animScale>
                                      <p:cBhvr>
                                        <p:cTn id="23" dur="26">
                                          <p:stCondLst>
                                            <p:cond delay="1808"/>
                                          </p:stCondLst>
                                        </p:cTn>
                                        <p:tgtEl>
                                          <p:spTgt spid="4"/>
                                        </p:tgtEl>
                                      </p:cBhvr>
                                      <p:to x="100000" y="95000"/>
                                    </p:animScale>
                                    <p:animScale>
                                      <p:cBhvr>
                                        <p:cTn id="24" dur="166" decel="50000">
                                          <p:stCondLst>
                                            <p:cond delay="1834"/>
                                          </p:stCondLst>
                                        </p:cTn>
                                        <p:tgtEl>
                                          <p:spTgt spid="4"/>
                                        </p:tgtEl>
                                      </p:cBhvr>
                                      <p:to x="100000" y="100000"/>
                                    </p:animScale>
                                  </p:childTnLst>
                                </p:cTn>
                              </p:par>
                            </p:childTnLst>
                          </p:cTn>
                        </p:par>
                      </p:childTnLst>
                    </p:cTn>
                  </p:par>
                  <p:par>
                    <p:cTn id="25" fill="hold">
                      <p:stCondLst>
                        <p:cond delay="indefinite"/>
                      </p:stCondLst>
                      <p:childTnLst>
                        <p:par>
                          <p:cTn id="26" fill="hold">
                            <p:stCondLst>
                              <p:cond delay="0"/>
                            </p:stCondLst>
                            <p:childTnLst>
                              <p:par>
                                <p:cTn id="27" presetID="31" presetClass="entr" presetSubtype="0" fill="hold" grpId="0" nodeType="clickEffect">
                                  <p:stCondLst>
                                    <p:cond delay="0"/>
                                  </p:stCondLst>
                                  <p:childTnLst>
                                    <p:set>
                                      <p:cBhvr>
                                        <p:cTn id="28" dur="1" fill="hold">
                                          <p:stCondLst>
                                            <p:cond delay="0"/>
                                          </p:stCondLst>
                                        </p:cTn>
                                        <p:tgtEl>
                                          <p:spTgt spid="6">
                                            <p:graphicEl>
                                              <a:dgm id="{6DFCF6A9-B267-46EB-962B-55F8A911664C}"/>
                                            </p:graphicEl>
                                          </p:spTgt>
                                        </p:tgtEl>
                                        <p:attrNameLst>
                                          <p:attrName>style.visibility</p:attrName>
                                        </p:attrNameLst>
                                      </p:cBhvr>
                                      <p:to>
                                        <p:strVal val="visible"/>
                                      </p:to>
                                    </p:set>
                                    <p:anim calcmode="lin" valueType="num">
                                      <p:cBhvr>
                                        <p:cTn id="29" dur="1000" fill="hold"/>
                                        <p:tgtEl>
                                          <p:spTgt spid="6">
                                            <p:graphicEl>
                                              <a:dgm id="{6DFCF6A9-B267-46EB-962B-55F8A911664C}"/>
                                            </p:graphicEl>
                                          </p:spTgt>
                                        </p:tgtEl>
                                        <p:attrNameLst>
                                          <p:attrName>ppt_w</p:attrName>
                                        </p:attrNameLst>
                                      </p:cBhvr>
                                      <p:tavLst>
                                        <p:tav tm="0">
                                          <p:val>
                                            <p:fltVal val="0"/>
                                          </p:val>
                                        </p:tav>
                                        <p:tav tm="100000">
                                          <p:val>
                                            <p:strVal val="#ppt_w"/>
                                          </p:val>
                                        </p:tav>
                                      </p:tavLst>
                                    </p:anim>
                                    <p:anim calcmode="lin" valueType="num">
                                      <p:cBhvr>
                                        <p:cTn id="30" dur="1000" fill="hold"/>
                                        <p:tgtEl>
                                          <p:spTgt spid="6">
                                            <p:graphicEl>
                                              <a:dgm id="{6DFCF6A9-B267-46EB-962B-55F8A911664C}"/>
                                            </p:graphicEl>
                                          </p:spTgt>
                                        </p:tgtEl>
                                        <p:attrNameLst>
                                          <p:attrName>ppt_h</p:attrName>
                                        </p:attrNameLst>
                                      </p:cBhvr>
                                      <p:tavLst>
                                        <p:tav tm="0">
                                          <p:val>
                                            <p:fltVal val="0"/>
                                          </p:val>
                                        </p:tav>
                                        <p:tav tm="100000">
                                          <p:val>
                                            <p:strVal val="#ppt_h"/>
                                          </p:val>
                                        </p:tav>
                                      </p:tavLst>
                                    </p:anim>
                                    <p:anim calcmode="lin" valueType="num">
                                      <p:cBhvr>
                                        <p:cTn id="31" dur="1000" fill="hold"/>
                                        <p:tgtEl>
                                          <p:spTgt spid="6">
                                            <p:graphicEl>
                                              <a:dgm id="{6DFCF6A9-B267-46EB-962B-55F8A911664C}"/>
                                            </p:graphicEl>
                                          </p:spTgt>
                                        </p:tgtEl>
                                        <p:attrNameLst>
                                          <p:attrName>style.rotation</p:attrName>
                                        </p:attrNameLst>
                                      </p:cBhvr>
                                      <p:tavLst>
                                        <p:tav tm="0">
                                          <p:val>
                                            <p:fltVal val="90"/>
                                          </p:val>
                                        </p:tav>
                                        <p:tav tm="100000">
                                          <p:val>
                                            <p:fltVal val="0"/>
                                          </p:val>
                                        </p:tav>
                                      </p:tavLst>
                                    </p:anim>
                                    <p:animEffect transition="in" filter="fade">
                                      <p:cBhvr>
                                        <p:cTn id="32" dur="1000"/>
                                        <p:tgtEl>
                                          <p:spTgt spid="6">
                                            <p:graphicEl>
                                              <a:dgm id="{6DFCF6A9-B267-46EB-962B-55F8A911664C}"/>
                                            </p:graphicEl>
                                          </p:spTgt>
                                        </p:tgtEl>
                                      </p:cBhvr>
                                    </p:animEffect>
                                  </p:childTnLst>
                                </p:cTn>
                              </p:par>
                            </p:childTnLst>
                          </p:cTn>
                        </p:par>
                      </p:childTnLst>
                    </p:cTn>
                  </p:par>
                  <p:par>
                    <p:cTn id="33" fill="hold">
                      <p:stCondLst>
                        <p:cond delay="indefinite"/>
                      </p:stCondLst>
                      <p:childTnLst>
                        <p:par>
                          <p:cTn id="34" fill="hold">
                            <p:stCondLst>
                              <p:cond delay="0"/>
                            </p:stCondLst>
                            <p:childTnLst>
                              <p:par>
                                <p:cTn id="35" presetID="31" presetClass="entr" presetSubtype="0" fill="hold" grpId="0" nodeType="clickEffect">
                                  <p:stCondLst>
                                    <p:cond delay="0"/>
                                  </p:stCondLst>
                                  <p:childTnLst>
                                    <p:set>
                                      <p:cBhvr>
                                        <p:cTn id="36" dur="1" fill="hold">
                                          <p:stCondLst>
                                            <p:cond delay="0"/>
                                          </p:stCondLst>
                                        </p:cTn>
                                        <p:tgtEl>
                                          <p:spTgt spid="6">
                                            <p:graphicEl>
                                              <a:dgm id="{6985562F-344F-41FA-9321-BF94BB4003F3}"/>
                                            </p:graphicEl>
                                          </p:spTgt>
                                        </p:tgtEl>
                                        <p:attrNameLst>
                                          <p:attrName>style.visibility</p:attrName>
                                        </p:attrNameLst>
                                      </p:cBhvr>
                                      <p:to>
                                        <p:strVal val="visible"/>
                                      </p:to>
                                    </p:set>
                                    <p:anim calcmode="lin" valueType="num">
                                      <p:cBhvr>
                                        <p:cTn id="37" dur="1000" fill="hold"/>
                                        <p:tgtEl>
                                          <p:spTgt spid="6">
                                            <p:graphicEl>
                                              <a:dgm id="{6985562F-344F-41FA-9321-BF94BB4003F3}"/>
                                            </p:graphicEl>
                                          </p:spTgt>
                                        </p:tgtEl>
                                        <p:attrNameLst>
                                          <p:attrName>ppt_w</p:attrName>
                                        </p:attrNameLst>
                                      </p:cBhvr>
                                      <p:tavLst>
                                        <p:tav tm="0">
                                          <p:val>
                                            <p:fltVal val="0"/>
                                          </p:val>
                                        </p:tav>
                                        <p:tav tm="100000">
                                          <p:val>
                                            <p:strVal val="#ppt_w"/>
                                          </p:val>
                                        </p:tav>
                                      </p:tavLst>
                                    </p:anim>
                                    <p:anim calcmode="lin" valueType="num">
                                      <p:cBhvr>
                                        <p:cTn id="38" dur="1000" fill="hold"/>
                                        <p:tgtEl>
                                          <p:spTgt spid="6">
                                            <p:graphicEl>
                                              <a:dgm id="{6985562F-344F-41FA-9321-BF94BB4003F3}"/>
                                            </p:graphicEl>
                                          </p:spTgt>
                                        </p:tgtEl>
                                        <p:attrNameLst>
                                          <p:attrName>ppt_h</p:attrName>
                                        </p:attrNameLst>
                                      </p:cBhvr>
                                      <p:tavLst>
                                        <p:tav tm="0">
                                          <p:val>
                                            <p:fltVal val="0"/>
                                          </p:val>
                                        </p:tav>
                                        <p:tav tm="100000">
                                          <p:val>
                                            <p:strVal val="#ppt_h"/>
                                          </p:val>
                                        </p:tav>
                                      </p:tavLst>
                                    </p:anim>
                                    <p:anim calcmode="lin" valueType="num">
                                      <p:cBhvr>
                                        <p:cTn id="39" dur="1000" fill="hold"/>
                                        <p:tgtEl>
                                          <p:spTgt spid="6">
                                            <p:graphicEl>
                                              <a:dgm id="{6985562F-344F-41FA-9321-BF94BB4003F3}"/>
                                            </p:graphicEl>
                                          </p:spTgt>
                                        </p:tgtEl>
                                        <p:attrNameLst>
                                          <p:attrName>style.rotation</p:attrName>
                                        </p:attrNameLst>
                                      </p:cBhvr>
                                      <p:tavLst>
                                        <p:tav tm="0">
                                          <p:val>
                                            <p:fltVal val="90"/>
                                          </p:val>
                                        </p:tav>
                                        <p:tav tm="100000">
                                          <p:val>
                                            <p:fltVal val="0"/>
                                          </p:val>
                                        </p:tav>
                                      </p:tavLst>
                                    </p:anim>
                                    <p:animEffect transition="in" filter="fade">
                                      <p:cBhvr>
                                        <p:cTn id="40" dur="1000"/>
                                        <p:tgtEl>
                                          <p:spTgt spid="6">
                                            <p:graphicEl>
                                              <a:dgm id="{6985562F-344F-41FA-9321-BF94BB4003F3}"/>
                                            </p:graphicEl>
                                          </p:spTgt>
                                        </p:tgtEl>
                                      </p:cBhvr>
                                    </p:animEffect>
                                  </p:childTnLst>
                                </p:cTn>
                              </p:par>
                            </p:childTnLst>
                          </p:cTn>
                        </p:par>
                      </p:childTnLst>
                    </p:cTn>
                  </p:par>
                  <p:par>
                    <p:cTn id="41" fill="hold">
                      <p:stCondLst>
                        <p:cond delay="indefinite"/>
                      </p:stCondLst>
                      <p:childTnLst>
                        <p:par>
                          <p:cTn id="42" fill="hold">
                            <p:stCondLst>
                              <p:cond delay="0"/>
                            </p:stCondLst>
                            <p:childTnLst>
                              <p:par>
                                <p:cTn id="43" presetID="31" presetClass="entr" presetSubtype="0" fill="hold" grpId="0" nodeType="clickEffect">
                                  <p:stCondLst>
                                    <p:cond delay="0"/>
                                  </p:stCondLst>
                                  <p:childTnLst>
                                    <p:set>
                                      <p:cBhvr>
                                        <p:cTn id="44" dur="1" fill="hold">
                                          <p:stCondLst>
                                            <p:cond delay="0"/>
                                          </p:stCondLst>
                                        </p:cTn>
                                        <p:tgtEl>
                                          <p:spTgt spid="6">
                                            <p:graphicEl>
                                              <a:dgm id="{3E40DDD8-A158-41B6-B9AC-A4C683073CF0}"/>
                                            </p:graphicEl>
                                          </p:spTgt>
                                        </p:tgtEl>
                                        <p:attrNameLst>
                                          <p:attrName>style.visibility</p:attrName>
                                        </p:attrNameLst>
                                      </p:cBhvr>
                                      <p:to>
                                        <p:strVal val="visible"/>
                                      </p:to>
                                    </p:set>
                                    <p:anim calcmode="lin" valueType="num">
                                      <p:cBhvr>
                                        <p:cTn id="45" dur="1000" fill="hold"/>
                                        <p:tgtEl>
                                          <p:spTgt spid="6">
                                            <p:graphicEl>
                                              <a:dgm id="{3E40DDD8-A158-41B6-B9AC-A4C683073CF0}"/>
                                            </p:graphicEl>
                                          </p:spTgt>
                                        </p:tgtEl>
                                        <p:attrNameLst>
                                          <p:attrName>ppt_w</p:attrName>
                                        </p:attrNameLst>
                                      </p:cBhvr>
                                      <p:tavLst>
                                        <p:tav tm="0">
                                          <p:val>
                                            <p:fltVal val="0"/>
                                          </p:val>
                                        </p:tav>
                                        <p:tav tm="100000">
                                          <p:val>
                                            <p:strVal val="#ppt_w"/>
                                          </p:val>
                                        </p:tav>
                                      </p:tavLst>
                                    </p:anim>
                                    <p:anim calcmode="lin" valueType="num">
                                      <p:cBhvr>
                                        <p:cTn id="46" dur="1000" fill="hold"/>
                                        <p:tgtEl>
                                          <p:spTgt spid="6">
                                            <p:graphicEl>
                                              <a:dgm id="{3E40DDD8-A158-41B6-B9AC-A4C683073CF0}"/>
                                            </p:graphicEl>
                                          </p:spTgt>
                                        </p:tgtEl>
                                        <p:attrNameLst>
                                          <p:attrName>ppt_h</p:attrName>
                                        </p:attrNameLst>
                                      </p:cBhvr>
                                      <p:tavLst>
                                        <p:tav tm="0">
                                          <p:val>
                                            <p:fltVal val="0"/>
                                          </p:val>
                                        </p:tav>
                                        <p:tav tm="100000">
                                          <p:val>
                                            <p:strVal val="#ppt_h"/>
                                          </p:val>
                                        </p:tav>
                                      </p:tavLst>
                                    </p:anim>
                                    <p:anim calcmode="lin" valueType="num">
                                      <p:cBhvr>
                                        <p:cTn id="47" dur="1000" fill="hold"/>
                                        <p:tgtEl>
                                          <p:spTgt spid="6">
                                            <p:graphicEl>
                                              <a:dgm id="{3E40DDD8-A158-41B6-B9AC-A4C683073CF0}"/>
                                            </p:graphicEl>
                                          </p:spTgt>
                                        </p:tgtEl>
                                        <p:attrNameLst>
                                          <p:attrName>style.rotation</p:attrName>
                                        </p:attrNameLst>
                                      </p:cBhvr>
                                      <p:tavLst>
                                        <p:tav tm="0">
                                          <p:val>
                                            <p:fltVal val="90"/>
                                          </p:val>
                                        </p:tav>
                                        <p:tav tm="100000">
                                          <p:val>
                                            <p:fltVal val="0"/>
                                          </p:val>
                                        </p:tav>
                                      </p:tavLst>
                                    </p:anim>
                                    <p:animEffect transition="in" filter="fade">
                                      <p:cBhvr>
                                        <p:cTn id="48" dur="1000"/>
                                        <p:tgtEl>
                                          <p:spTgt spid="6">
                                            <p:graphicEl>
                                              <a:dgm id="{3E40DDD8-A158-41B6-B9AC-A4C683073CF0}"/>
                                            </p:graphicEl>
                                          </p:spTgt>
                                        </p:tgtEl>
                                      </p:cBhvr>
                                    </p:animEffect>
                                  </p:childTnLst>
                                </p:cTn>
                              </p:par>
                            </p:childTnLst>
                          </p:cTn>
                        </p:par>
                      </p:childTnLst>
                    </p:cTn>
                  </p:par>
                  <p:par>
                    <p:cTn id="49" fill="hold">
                      <p:stCondLst>
                        <p:cond delay="indefinite"/>
                      </p:stCondLst>
                      <p:childTnLst>
                        <p:par>
                          <p:cTn id="50" fill="hold">
                            <p:stCondLst>
                              <p:cond delay="0"/>
                            </p:stCondLst>
                            <p:childTnLst>
                              <p:par>
                                <p:cTn id="51" presetID="31" presetClass="entr" presetSubtype="0" fill="hold" grpId="0" nodeType="clickEffect">
                                  <p:stCondLst>
                                    <p:cond delay="0"/>
                                  </p:stCondLst>
                                  <p:childTnLst>
                                    <p:set>
                                      <p:cBhvr>
                                        <p:cTn id="52" dur="1" fill="hold">
                                          <p:stCondLst>
                                            <p:cond delay="0"/>
                                          </p:stCondLst>
                                        </p:cTn>
                                        <p:tgtEl>
                                          <p:spTgt spid="6">
                                            <p:graphicEl>
                                              <a:dgm id="{61FEBCA4-E5E4-41C6-9980-5E8CCA6CA6BE}"/>
                                            </p:graphicEl>
                                          </p:spTgt>
                                        </p:tgtEl>
                                        <p:attrNameLst>
                                          <p:attrName>style.visibility</p:attrName>
                                        </p:attrNameLst>
                                      </p:cBhvr>
                                      <p:to>
                                        <p:strVal val="visible"/>
                                      </p:to>
                                    </p:set>
                                    <p:anim calcmode="lin" valueType="num">
                                      <p:cBhvr>
                                        <p:cTn id="53" dur="1000" fill="hold"/>
                                        <p:tgtEl>
                                          <p:spTgt spid="6">
                                            <p:graphicEl>
                                              <a:dgm id="{61FEBCA4-E5E4-41C6-9980-5E8CCA6CA6BE}"/>
                                            </p:graphicEl>
                                          </p:spTgt>
                                        </p:tgtEl>
                                        <p:attrNameLst>
                                          <p:attrName>ppt_w</p:attrName>
                                        </p:attrNameLst>
                                      </p:cBhvr>
                                      <p:tavLst>
                                        <p:tav tm="0">
                                          <p:val>
                                            <p:fltVal val="0"/>
                                          </p:val>
                                        </p:tav>
                                        <p:tav tm="100000">
                                          <p:val>
                                            <p:strVal val="#ppt_w"/>
                                          </p:val>
                                        </p:tav>
                                      </p:tavLst>
                                    </p:anim>
                                    <p:anim calcmode="lin" valueType="num">
                                      <p:cBhvr>
                                        <p:cTn id="54" dur="1000" fill="hold"/>
                                        <p:tgtEl>
                                          <p:spTgt spid="6">
                                            <p:graphicEl>
                                              <a:dgm id="{61FEBCA4-E5E4-41C6-9980-5E8CCA6CA6BE}"/>
                                            </p:graphicEl>
                                          </p:spTgt>
                                        </p:tgtEl>
                                        <p:attrNameLst>
                                          <p:attrName>ppt_h</p:attrName>
                                        </p:attrNameLst>
                                      </p:cBhvr>
                                      <p:tavLst>
                                        <p:tav tm="0">
                                          <p:val>
                                            <p:fltVal val="0"/>
                                          </p:val>
                                        </p:tav>
                                        <p:tav tm="100000">
                                          <p:val>
                                            <p:strVal val="#ppt_h"/>
                                          </p:val>
                                        </p:tav>
                                      </p:tavLst>
                                    </p:anim>
                                    <p:anim calcmode="lin" valueType="num">
                                      <p:cBhvr>
                                        <p:cTn id="55" dur="1000" fill="hold"/>
                                        <p:tgtEl>
                                          <p:spTgt spid="6">
                                            <p:graphicEl>
                                              <a:dgm id="{61FEBCA4-E5E4-41C6-9980-5E8CCA6CA6BE}"/>
                                            </p:graphicEl>
                                          </p:spTgt>
                                        </p:tgtEl>
                                        <p:attrNameLst>
                                          <p:attrName>style.rotation</p:attrName>
                                        </p:attrNameLst>
                                      </p:cBhvr>
                                      <p:tavLst>
                                        <p:tav tm="0">
                                          <p:val>
                                            <p:fltVal val="90"/>
                                          </p:val>
                                        </p:tav>
                                        <p:tav tm="100000">
                                          <p:val>
                                            <p:fltVal val="0"/>
                                          </p:val>
                                        </p:tav>
                                      </p:tavLst>
                                    </p:anim>
                                    <p:animEffect transition="in" filter="fade">
                                      <p:cBhvr>
                                        <p:cTn id="56" dur="1000"/>
                                        <p:tgtEl>
                                          <p:spTgt spid="6">
                                            <p:graphicEl>
                                              <a:dgm id="{61FEBCA4-E5E4-41C6-9980-5E8CCA6CA6BE}"/>
                                            </p:graphicEl>
                                          </p:spTgt>
                                        </p:tgtEl>
                                      </p:cBhvr>
                                    </p:animEffect>
                                  </p:childTnLst>
                                </p:cTn>
                              </p:par>
                            </p:childTnLst>
                          </p:cTn>
                        </p:par>
                      </p:childTnLst>
                    </p:cTn>
                  </p:par>
                  <p:par>
                    <p:cTn id="57" fill="hold">
                      <p:stCondLst>
                        <p:cond delay="indefinite"/>
                      </p:stCondLst>
                      <p:childTnLst>
                        <p:par>
                          <p:cTn id="58" fill="hold">
                            <p:stCondLst>
                              <p:cond delay="0"/>
                            </p:stCondLst>
                            <p:childTnLst>
                              <p:par>
                                <p:cTn id="59" presetID="31" presetClass="entr" presetSubtype="0" fill="hold" grpId="0" nodeType="clickEffect">
                                  <p:stCondLst>
                                    <p:cond delay="0"/>
                                  </p:stCondLst>
                                  <p:childTnLst>
                                    <p:set>
                                      <p:cBhvr>
                                        <p:cTn id="60" dur="1" fill="hold">
                                          <p:stCondLst>
                                            <p:cond delay="0"/>
                                          </p:stCondLst>
                                        </p:cTn>
                                        <p:tgtEl>
                                          <p:spTgt spid="6">
                                            <p:graphicEl>
                                              <a:dgm id="{C30B1073-352A-4DFA-B459-D08AD00047DD}"/>
                                            </p:graphicEl>
                                          </p:spTgt>
                                        </p:tgtEl>
                                        <p:attrNameLst>
                                          <p:attrName>style.visibility</p:attrName>
                                        </p:attrNameLst>
                                      </p:cBhvr>
                                      <p:to>
                                        <p:strVal val="visible"/>
                                      </p:to>
                                    </p:set>
                                    <p:anim calcmode="lin" valueType="num">
                                      <p:cBhvr>
                                        <p:cTn id="61" dur="1000" fill="hold"/>
                                        <p:tgtEl>
                                          <p:spTgt spid="6">
                                            <p:graphicEl>
                                              <a:dgm id="{C30B1073-352A-4DFA-B459-D08AD00047DD}"/>
                                            </p:graphicEl>
                                          </p:spTgt>
                                        </p:tgtEl>
                                        <p:attrNameLst>
                                          <p:attrName>ppt_w</p:attrName>
                                        </p:attrNameLst>
                                      </p:cBhvr>
                                      <p:tavLst>
                                        <p:tav tm="0">
                                          <p:val>
                                            <p:fltVal val="0"/>
                                          </p:val>
                                        </p:tav>
                                        <p:tav tm="100000">
                                          <p:val>
                                            <p:strVal val="#ppt_w"/>
                                          </p:val>
                                        </p:tav>
                                      </p:tavLst>
                                    </p:anim>
                                    <p:anim calcmode="lin" valueType="num">
                                      <p:cBhvr>
                                        <p:cTn id="62" dur="1000" fill="hold"/>
                                        <p:tgtEl>
                                          <p:spTgt spid="6">
                                            <p:graphicEl>
                                              <a:dgm id="{C30B1073-352A-4DFA-B459-D08AD00047DD}"/>
                                            </p:graphicEl>
                                          </p:spTgt>
                                        </p:tgtEl>
                                        <p:attrNameLst>
                                          <p:attrName>ppt_h</p:attrName>
                                        </p:attrNameLst>
                                      </p:cBhvr>
                                      <p:tavLst>
                                        <p:tav tm="0">
                                          <p:val>
                                            <p:fltVal val="0"/>
                                          </p:val>
                                        </p:tav>
                                        <p:tav tm="100000">
                                          <p:val>
                                            <p:strVal val="#ppt_h"/>
                                          </p:val>
                                        </p:tav>
                                      </p:tavLst>
                                    </p:anim>
                                    <p:anim calcmode="lin" valueType="num">
                                      <p:cBhvr>
                                        <p:cTn id="63" dur="1000" fill="hold"/>
                                        <p:tgtEl>
                                          <p:spTgt spid="6">
                                            <p:graphicEl>
                                              <a:dgm id="{C30B1073-352A-4DFA-B459-D08AD00047DD}"/>
                                            </p:graphicEl>
                                          </p:spTgt>
                                        </p:tgtEl>
                                        <p:attrNameLst>
                                          <p:attrName>style.rotation</p:attrName>
                                        </p:attrNameLst>
                                      </p:cBhvr>
                                      <p:tavLst>
                                        <p:tav tm="0">
                                          <p:val>
                                            <p:fltVal val="90"/>
                                          </p:val>
                                        </p:tav>
                                        <p:tav tm="100000">
                                          <p:val>
                                            <p:fltVal val="0"/>
                                          </p:val>
                                        </p:tav>
                                      </p:tavLst>
                                    </p:anim>
                                    <p:animEffect transition="in" filter="fade">
                                      <p:cBhvr>
                                        <p:cTn id="64" dur="1000"/>
                                        <p:tgtEl>
                                          <p:spTgt spid="6">
                                            <p:graphicEl>
                                              <a:dgm id="{C30B1073-352A-4DFA-B459-D08AD00047DD}"/>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5" fill="hold" display="0">
                  <p:stCondLst>
                    <p:cond delay="indefinite"/>
                  </p:stCondLst>
                  <p:endCondLst>
                    <p:cond evt="onStopAudio" delay="0">
                      <p:tgtEl>
                        <p:sldTgt/>
                      </p:tgtEl>
                    </p:cond>
                  </p:endCondLst>
                </p:cTn>
                <p:tgtEl>
                  <p:spTgt spid="2"/>
                </p:tgtEl>
              </p:cMediaNode>
            </p:audio>
          </p:childTnLst>
        </p:cTn>
      </p:par>
    </p:tnLst>
    <p:bldLst>
      <p:bldP spid="4" grpId="1"/>
      <p:bldGraphic spid="6" grpId="0">
        <p:bldSub>
          <a:bldDgm bld="one"/>
        </p:bldSub>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dirty="0">
                <a:cs typeface="B Titr" panose="00000700000000000000" pitchFamily="2" charset="-78"/>
              </a:rPr>
              <a:t>قيمت خود كالا</a:t>
            </a:r>
            <a:endParaRPr lang="en-US" dirty="0">
              <a:cs typeface="B Titr" panose="00000700000000000000" pitchFamily="2" charset="-78"/>
            </a:endParaRPr>
          </a:p>
        </p:txBody>
      </p:sp>
      <p:sp>
        <p:nvSpPr>
          <p:cNvPr id="3" name="Content Placeholder 2"/>
          <p:cNvSpPr>
            <a:spLocks noGrp="1"/>
          </p:cNvSpPr>
          <p:nvPr>
            <p:ph idx="1"/>
          </p:nvPr>
        </p:nvSpPr>
        <p:spPr/>
        <p:txBody>
          <a:bodyPr>
            <a:normAutofit/>
          </a:bodyPr>
          <a:lstStyle/>
          <a:p>
            <a:pPr algn="just" rtl="1"/>
            <a:r>
              <a:rPr lang="fa-IR" sz="2800" dirty="0">
                <a:cs typeface="B Mitra" panose="00000400000000000000" pitchFamily="2" charset="-78"/>
              </a:rPr>
              <a:t>يكي از عواملي كه روي مقدار تقاضا شده از يك كالا اثر بسيار بزرگي دارد قيمت خود كالا است. به طوري كه اگر قيمت يك كالا تغيير كند مقدار تقاضا شده از كالا را تغيير مي </a:t>
            </a:r>
            <a:r>
              <a:rPr lang="fa-IR" sz="2800" dirty="0" smtClean="0">
                <a:cs typeface="B Mitra" panose="00000400000000000000" pitchFamily="2" charset="-78"/>
              </a:rPr>
              <a:t>دهد.</a:t>
            </a:r>
          </a:p>
          <a:p>
            <a:pPr algn="just" rtl="1"/>
            <a:r>
              <a:rPr lang="fa-IR" sz="2800" dirty="0">
                <a:cs typeface="B Mitra" panose="00000400000000000000" pitchFamily="2" charset="-78"/>
              </a:rPr>
              <a:t>به ط.ور ناخواسته افراد در صورتي كه قيمت يك كالا كاهش يابد در صورت ثابت بودن بقيه عوامل تمايل بيشتري براي خريد از آن كالا پيدا خواهد نمود.  و اين مورد به صورتي عموميت يافته كه تحت عنوان قانون از آن ياد مي كنند </a:t>
            </a:r>
            <a:endParaRPr lang="en-US" sz="2800" dirty="0">
              <a:cs typeface="B Mitra" panose="00000400000000000000" pitchFamily="2" charset="-78"/>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0321" y="4136531"/>
            <a:ext cx="1857375" cy="2457450"/>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844519378"/>
      </p:ext>
    </p:extLst>
  </p:cSld>
  <p:clrMapOvr>
    <a:masterClrMapping/>
  </p:clrMapOvr>
  <mc:AlternateContent xmlns:mc="http://schemas.openxmlformats.org/markup-compatibility/2006" xmlns:p14="http://schemas.microsoft.com/office/powerpoint/2010/main">
    <mc:Choice Requires="p14">
      <p:transition spd="slow" p14:dur="2000" advTm="50538"/>
    </mc:Choice>
    <mc:Fallback xmlns="">
      <p:transition spd="slow" advTm="505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dirty="0">
                <a:cs typeface="B Titr" panose="00000700000000000000" pitchFamily="2" charset="-78"/>
              </a:rPr>
              <a:t>قانون تقاضا </a:t>
            </a:r>
            <a:endParaRPr lang="en-US" dirty="0">
              <a:cs typeface="B Titr" panose="00000700000000000000" pitchFamily="2" charset="-78"/>
            </a:endParaRPr>
          </a:p>
        </p:txBody>
      </p:sp>
      <p:sp>
        <p:nvSpPr>
          <p:cNvPr id="3" name="Content Placeholder 2"/>
          <p:cNvSpPr>
            <a:spLocks noGrp="1"/>
          </p:cNvSpPr>
          <p:nvPr>
            <p:ph idx="1"/>
          </p:nvPr>
        </p:nvSpPr>
        <p:spPr>
          <a:xfrm>
            <a:off x="680321" y="2336873"/>
            <a:ext cx="10736616" cy="3599316"/>
          </a:xfrm>
        </p:spPr>
        <p:txBody>
          <a:bodyPr>
            <a:normAutofit/>
          </a:bodyPr>
          <a:lstStyle/>
          <a:p>
            <a:pPr algn="just" rtl="1"/>
            <a:r>
              <a:rPr lang="fa-IR" sz="3200" dirty="0">
                <a:cs typeface="B Mitra" panose="00000400000000000000" pitchFamily="2" charset="-78"/>
              </a:rPr>
              <a:t>رابطه معكوس بين قيمت يك كالا و مقدار تقاضا شده از همان كالا وجود دارد به طوري كه اگر قيمت كالا افزايش يابد مقدار تقاضا شده از يك كالا كاهش خواهد يافت و بالعكس</a:t>
            </a:r>
            <a:endParaRPr lang="en-US" sz="3200" dirty="0">
              <a:cs typeface="B Mitra" panose="00000400000000000000" pitchFamily="2" charset="-78"/>
            </a:endParaRPr>
          </a:p>
        </p:txBody>
      </p:sp>
      <p:pic>
        <p:nvPicPr>
          <p:cNvPr id="4" name="Picture 3"/>
          <p:cNvPicPr>
            <a:picLocks noChangeAspect="1"/>
          </p:cNvPicPr>
          <p:nvPr/>
        </p:nvPicPr>
        <p:blipFill>
          <a:blip r:embed="rId4"/>
          <a:stretch>
            <a:fillRect/>
          </a:stretch>
        </p:blipFill>
        <p:spPr>
          <a:xfrm>
            <a:off x="575038" y="3560172"/>
            <a:ext cx="3670390" cy="2689197"/>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898418005"/>
      </p:ext>
    </p:extLst>
  </p:cSld>
  <p:clrMapOvr>
    <a:masterClrMapping/>
  </p:clrMapOvr>
  <mc:AlternateContent xmlns:mc="http://schemas.openxmlformats.org/markup-compatibility/2006" xmlns:p14="http://schemas.microsoft.com/office/powerpoint/2010/main">
    <mc:Choice Requires="p14">
      <p:transition spd="slow" p14:dur="2000" advTm="38493"/>
    </mc:Choice>
    <mc:Fallback xmlns="">
      <p:transition spd="slow" advTm="384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3.2|6.1|12.5|3.7|3.6|3.5"/>
</p:tagLst>
</file>

<file path=ppt/theme/theme1.xml><?xml version="1.0" encoding="utf-8"?>
<a:theme xmlns:a="http://schemas.openxmlformats.org/drawingml/2006/main" name="Berlin">
  <a:themeElements>
    <a:clrScheme name="Berlin">
      <a:dk1>
        <a:sysClr val="windowText" lastClr="000000"/>
      </a:dk1>
      <a:lt1>
        <a:sysClr val="window" lastClr="FFFFFF"/>
      </a:lt1>
      <a:dk2>
        <a:srgbClr val="8D4585"/>
      </a:dk2>
      <a:lt2>
        <a:srgbClr val="E7E6E6"/>
      </a:lt2>
      <a:accent1>
        <a:srgbClr val="F35AE6"/>
      </a:accent1>
      <a:accent2>
        <a:srgbClr val="FC5283"/>
      </a:accent2>
      <a:accent3>
        <a:srgbClr val="F67C64"/>
      </a:accent3>
      <a:accent4>
        <a:srgbClr val="F89F65"/>
      </a:accent4>
      <a:accent5>
        <a:srgbClr val="55C6BA"/>
      </a:accent5>
      <a:accent6>
        <a:srgbClr val="84A3FD"/>
      </a:accent6>
      <a:hlink>
        <a:srgbClr val="6ED4F6"/>
      </a:hlink>
      <a:folHlink>
        <a:srgbClr val="9FECFC"/>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106000"/>
                <a:satMod val="220000"/>
                <a:lumMod val="140000"/>
              </a:schemeClr>
            </a:gs>
            <a:gs pos="50000">
              <a:schemeClr val="phClr">
                <a:shade val="100000"/>
                <a:hueMod val="100000"/>
                <a:satMod val="110000"/>
                <a:lumMod val="130000"/>
              </a:schemeClr>
            </a:gs>
            <a:gs pos="100000">
              <a:schemeClr val="phClr">
                <a:shade val="69000"/>
                <a:hueMod val="88000"/>
                <a:satMod val="16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7D30EEFE-7128-4DE5-8A0D-8D4EF32CB0AF}"/>
    </a:ext>
  </a:extLst>
</a:theme>
</file>

<file path=docProps/app.xml><?xml version="1.0" encoding="utf-8"?>
<Properties xmlns="http://schemas.openxmlformats.org/officeDocument/2006/extended-properties" xmlns:vt="http://schemas.openxmlformats.org/officeDocument/2006/docPropsVTypes">
  <Template>Berlin</Template>
  <TotalTime>126</TotalTime>
  <Words>1338</Words>
  <Application>Microsoft Office PowerPoint</Application>
  <PresentationFormat>Widescreen</PresentationFormat>
  <Paragraphs>77</Paragraphs>
  <Slides>26</Slides>
  <Notes>0</Notes>
  <HiddenSlides>0</HiddenSlides>
  <MMClips>26</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26</vt:i4>
      </vt:variant>
    </vt:vector>
  </HeadingPairs>
  <TitlesOfParts>
    <vt:vector size="32" baseType="lpstr">
      <vt:lpstr>Arial</vt:lpstr>
      <vt:lpstr>B Mitra</vt:lpstr>
      <vt:lpstr>B Titr</vt:lpstr>
      <vt:lpstr>Times New Roman</vt:lpstr>
      <vt:lpstr>Trebuchet MS</vt:lpstr>
      <vt:lpstr>Berlin</vt:lpstr>
      <vt:lpstr>اقتصاد خرد عنوان مبحث: تقاضا</vt:lpstr>
      <vt:lpstr>PowerPoint Presentation</vt:lpstr>
      <vt:lpstr>PowerPoint Presentation</vt:lpstr>
      <vt:lpstr>PowerPoint Presentation</vt:lpstr>
      <vt:lpstr>PowerPoint Presentation</vt:lpstr>
      <vt:lpstr>تعریف تقاضا:</vt:lpstr>
      <vt:lpstr>عوامل موثر بر تقاضا</vt:lpstr>
      <vt:lpstr>قيمت خود كالا</vt:lpstr>
      <vt:lpstr>قانون تقاضا </vt:lpstr>
      <vt:lpstr>PowerPoint Presentation</vt:lpstr>
      <vt:lpstr>معادله تقاضا:</vt:lpstr>
      <vt:lpstr>PowerPoint Presentation</vt:lpstr>
      <vt:lpstr>تقاضای بازار</vt:lpstr>
      <vt:lpstr>مثال از معادله تقاضای بازار</vt:lpstr>
      <vt:lpstr>2-درآمد شخص</vt:lpstr>
      <vt:lpstr>براي جواب دادن صحيح به اين سوال در قالب دو مثال موضوع را روشن مي نماييم. </vt:lpstr>
      <vt:lpstr>PowerPoint Presentation</vt:lpstr>
      <vt:lpstr> 3- قيمت كالاهاي وابسته</vt:lpstr>
      <vt:lpstr>PowerPoint Presentation</vt:lpstr>
      <vt:lpstr>PowerPoint Presentation</vt:lpstr>
      <vt:lpstr>PowerPoint Presentation</vt:lpstr>
      <vt:lpstr>4- سليقه و ترجيحات</vt:lpstr>
      <vt:lpstr>انتظارات در مورد قيمت هاي نسبي آينده</vt:lpstr>
      <vt:lpstr>مثال</vt:lpstr>
      <vt:lpstr>تمرین</vt:lpstr>
      <vt:lpstr>تمرین: با توجه به معادله های تقاضای زیر، تقاضای بازار را به دست آورید.</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اقتصاد خرد عنوان مبحث: تقاضا</dc:title>
  <dc:creator>Kimia</dc:creator>
  <cp:lastModifiedBy>Kimia</cp:lastModifiedBy>
  <cp:revision>26</cp:revision>
  <dcterms:created xsi:type="dcterms:W3CDTF">2020-03-15T05:16:40Z</dcterms:created>
  <dcterms:modified xsi:type="dcterms:W3CDTF">2020-03-15T08:19:39Z</dcterms:modified>
</cp:coreProperties>
</file>