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E8373-8D39-4E83-B0F0-FF828962574F}" type="datetimeFigureOut">
              <a:rPr lang="en-US" smtClean="0"/>
              <a:t>3/15/2020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5C982-C92C-4F1D-86B0-EB5BA510E0C0}" type="slidenum">
              <a:rPr lang="en-US" smtClean="0"/>
              <a:t>‹#›</a:t>
            </a:fld>
            <a:endParaRPr lang="en-US"/>
          </a:p>
        </p:txBody>
      </p:sp>
    </p:spTree>
    <p:extLst>
      <p:ext uri="{BB962C8B-B14F-4D97-AF65-F5344CB8AC3E}">
        <p14:creationId xmlns:p14="http://schemas.microsoft.com/office/powerpoint/2010/main" val="172748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110D1-6374-4A6B-ADE5-F4BF79D3360A}"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41124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2A573-59DC-423A-9EF5-DE8964EEE424}"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44978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E138F-336D-42D7-8A12-31411CC5ADC6}"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49505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8ED12CF-CEEC-4565-A0C1-E427D781685B}"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88955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641829A-45E3-47D4-8C42-DC8139117ABE}"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36307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1958B70-CEC3-4CBB-B6D6-FC315CEE5276}"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41320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25E6A-C2D6-42CA-B1C6-6B11DD0FE9C3}"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6638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9E720-340B-4B8D-AE16-0373AB324E12}"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41954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94E43-5A10-4A47-A7BA-E76ECC2E6624}"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50804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3E8007-265A-4525-9BCC-0F12BCF387DB}"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5568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EE05C-CB87-4A21-B0FC-C73ED340850B}"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9403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3FA3E5-F0A1-4AC0-99B7-D39191D4CAAF}" type="datetime8">
              <a:rPr lang="fa-IR" smtClean="0">
                <a:solidFill>
                  <a:prstClr val="black">
                    <a:tint val="75000"/>
                  </a:prstClr>
                </a:solidFill>
              </a:rPr>
              <a:t>مارس 15، 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87371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6A7FD-9F2C-44D9-833B-D0209A265C21}" type="datetime8">
              <a:rPr lang="fa-IR" smtClean="0">
                <a:solidFill>
                  <a:prstClr val="black">
                    <a:tint val="75000"/>
                  </a:prstClr>
                </a:solidFill>
              </a:rPr>
              <a:t>مارس 15، 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25252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9C83F-CBE5-41AE-9F02-67FC2265E385}" type="datetime8">
              <a:rPr lang="fa-IR" smtClean="0">
                <a:solidFill>
                  <a:prstClr val="black">
                    <a:tint val="75000"/>
                  </a:prstClr>
                </a:solidFill>
              </a:rPr>
              <a:t>مارس 15، 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11855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F6FC8-9E67-48BF-9513-106C442B4ACF}"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77616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55FF8-233B-4D61-9EB6-077BE9520404}"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87190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14FBEE-F6D1-49B3-9D76-1DBE5E789A36}"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7E7958-C94E-4D7B-B427-1FB82E5879DA}" type="slidenum">
              <a:rPr lang="fa-IR" smtClean="0"/>
              <a:pPr/>
              <a:t>‹#›</a:t>
            </a:fld>
            <a:endParaRPr lang="fa-IR"/>
          </a:p>
        </p:txBody>
      </p:sp>
    </p:spTree>
    <p:extLst>
      <p:ext uri="{BB962C8B-B14F-4D97-AF65-F5344CB8AC3E}">
        <p14:creationId xmlns:p14="http://schemas.microsoft.com/office/powerpoint/2010/main" val="42792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212273"/>
            <a:ext cx="8915399" cy="1073726"/>
          </a:xfrm>
        </p:spPr>
        <p:txBody>
          <a:bodyPr>
            <a:normAutofit fontScale="90000"/>
          </a:bodyPr>
          <a:lstStyle/>
          <a:p>
            <a:pPr algn="ctr"/>
            <a:r>
              <a:rPr lang="fa-IR" dirty="0">
                <a:latin typeface="IranNastaliq" panose="02020505000000020003" pitchFamily="18" charset="0"/>
                <a:cs typeface="IranNastaliq" panose="02020505000000020003" pitchFamily="18" charset="0"/>
              </a:rPr>
              <a:t>به نام خدا</a:t>
            </a:r>
            <a:br>
              <a:rPr lang="fa-IR" dirty="0">
                <a:latin typeface="IranNastaliq" panose="02020505000000020003" pitchFamily="18" charset="0"/>
                <a:cs typeface="IranNastaliq" panose="02020505000000020003" pitchFamily="18" charset="0"/>
              </a:rPr>
            </a:br>
            <a:r>
              <a:rPr lang="fa-IR" dirty="0">
                <a:cs typeface="B Titr" panose="00000700000000000000" pitchFamily="2" charset="-78"/>
              </a:rPr>
              <a:t>دانشگاه فنی  و حرفه ای زنجان</a:t>
            </a:r>
            <a:br>
              <a:rPr lang="en-US" dirty="0"/>
            </a:br>
            <a:endParaRPr lang="fa-IR" dirty="0">
              <a:latin typeface="IranNastaliq" panose="02020505000000020003" pitchFamily="18" charset="0"/>
              <a:cs typeface="IranNastaliq" panose="02020505000000020003" pitchFamily="18" charset="0"/>
            </a:endParaRPr>
          </a:p>
        </p:txBody>
      </p:sp>
      <p:sp>
        <p:nvSpPr>
          <p:cNvPr id="3" name="Subtitle 2"/>
          <p:cNvSpPr>
            <a:spLocks noGrp="1"/>
          </p:cNvSpPr>
          <p:nvPr>
            <p:ph type="subTitle" idx="1"/>
          </p:nvPr>
        </p:nvSpPr>
        <p:spPr>
          <a:xfrm>
            <a:off x="2589213" y="2713052"/>
            <a:ext cx="8915399" cy="3632330"/>
          </a:xfrm>
        </p:spPr>
        <p:txBody>
          <a:bodyPr>
            <a:normAutofit/>
          </a:bodyPr>
          <a:lstStyle/>
          <a:p>
            <a:pPr algn="ctr"/>
            <a:r>
              <a:rPr lang="fa-IR" sz="4000" dirty="0">
                <a:solidFill>
                  <a:srgbClr val="FF0000"/>
                </a:solidFill>
                <a:cs typeface="B Titr" panose="00000700000000000000" pitchFamily="2" charset="-78"/>
              </a:rPr>
              <a:t>مدیریت ماشین آلات ساخت پروژه های عمرانی</a:t>
            </a:r>
          </a:p>
          <a:p>
            <a:pPr algn="ctr"/>
            <a:r>
              <a:rPr lang="fa-IR" sz="4000" dirty="0">
                <a:solidFill>
                  <a:srgbClr val="FF0000"/>
                </a:solidFill>
                <a:cs typeface="B Titr" panose="00000700000000000000" pitchFamily="2" charset="-78"/>
              </a:rPr>
              <a:t>جلسه چهارم</a:t>
            </a:r>
          </a:p>
          <a:p>
            <a:pPr algn="ctr"/>
            <a:r>
              <a:rPr lang="fa-IR" sz="3200" b="1" dirty="0">
                <a:solidFill>
                  <a:srgbClr val="0070C0"/>
                </a:solidFill>
                <a:cs typeface="B Titr" panose="00000700000000000000" pitchFamily="2" charset="-78"/>
              </a:rPr>
              <a:t>مدرس: رضـا نظـری</a:t>
            </a:r>
            <a:endParaRPr lang="en-US" sz="3200" dirty="0">
              <a:solidFill>
                <a:srgbClr val="0070C0"/>
              </a:solidFill>
              <a:cs typeface="B Titr" panose="00000700000000000000" pitchFamily="2" charset="-78"/>
            </a:endParaRPr>
          </a:p>
          <a:p>
            <a:pPr algn="ctr"/>
            <a:r>
              <a:rPr lang="fa-IR" sz="3200" b="1" dirty="0">
                <a:solidFill>
                  <a:srgbClr val="0070C0"/>
                </a:solidFill>
                <a:cs typeface="B Titr" panose="00000700000000000000" pitchFamily="2" charset="-78"/>
              </a:rPr>
              <a:t> </a:t>
            </a:r>
            <a:endParaRPr lang="en-US" sz="3200" dirty="0">
              <a:solidFill>
                <a:srgbClr val="0070C0"/>
              </a:solidFill>
              <a:cs typeface="B Titr" panose="00000700000000000000" pitchFamily="2" charset="-78"/>
            </a:endParaRPr>
          </a:p>
          <a:p>
            <a:pPr algn="ctr"/>
            <a:r>
              <a:rPr lang="fa-IR" sz="3200" b="1" dirty="0">
                <a:solidFill>
                  <a:srgbClr val="0070C0"/>
                </a:solidFill>
                <a:cs typeface="B Titr" panose="00000700000000000000" pitchFamily="2" charset="-78"/>
              </a:rPr>
              <a:t>نیمسال دوم 99 – 98</a:t>
            </a:r>
            <a:r>
              <a:rPr lang="fa-IR" sz="4000" b="1" dirty="0"/>
              <a:t> </a:t>
            </a:r>
            <a:endParaRPr lang="en-US" sz="4000" dirty="0"/>
          </a:p>
          <a:p>
            <a:pPr algn="ctr"/>
            <a:endParaRPr lang="en-US" sz="4000" dirty="0">
              <a:solidFill>
                <a:srgbClr val="FF0000"/>
              </a:solidFill>
              <a:cs typeface="B Titr" panose="00000700000000000000" pitchFamily="2" charset="-78"/>
            </a:endParaRPr>
          </a:p>
          <a:p>
            <a:endParaRPr lang="fa-IR" dirty="0"/>
          </a:p>
        </p:txBody>
      </p:sp>
      <p:sp>
        <p:nvSpPr>
          <p:cNvPr id="4" name="Slide Number Placeholder 3">
            <a:extLst>
              <a:ext uri="{FF2B5EF4-FFF2-40B4-BE49-F238E27FC236}">
                <a16:creationId xmlns:a16="http://schemas.microsoft.com/office/drawing/2014/main" id="{8B3FD6EB-777E-48AA-AB5C-66E4316E8B47}"/>
              </a:ext>
            </a:extLst>
          </p:cNvPr>
          <p:cNvSpPr>
            <a:spLocks noGrp="1"/>
          </p:cNvSpPr>
          <p:nvPr>
            <p:ph type="sldNum" sz="quarter" idx="12"/>
          </p:nvPr>
        </p:nvSpPr>
        <p:spPr/>
        <p:txBody>
          <a:bodyPr/>
          <a:lstStyle/>
          <a:p>
            <a:fld id="{AD7E7958-C94E-4D7B-B427-1FB82E5879DA}" type="slidenum">
              <a:rPr lang="fa-IR" smtClean="0"/>
              <a:pPr/>
              <a:t>1</a:t>
            </a:fld>
            <a:endParaRPr lang="fa-IR"/>
          </a:p>
        </p:txBody>
      </p:sp>
    </p:spTree>
    <p:extLst>
      <p:ext uri="{BB962C8B-B14F-4D97-AF65-F5344CB8AC3E}">
        <p14:creationId xmlns:p14="http://schemas.microsoft.com/office/powerpoint/2010/main" val="73693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35" y="669701"/>
            <a:ext cx="11359166" cy="5975797"/>
          </a:xfrm>
        </p:spPr>
        <p:txBody>
          <a:bodyPr>
            <a:normAutofit/>
          </a:bodyPr>
          <a:lstStyle/>
          <a:p>
            <a:pPr marL="0" indent="0" algn="just">
              <a:lnSpc>
                <a:spcPct val="135000"/>
              </a:lnSpc>
              <a:buNone/>
            </a:pPr>
            <a:r>
              <a:rPr lang="fa-IR" sz="2400" dirty="0">
                <a:solidFill>
                  <a:srgbClr val="C00000"/>
                </a:solidFill>
                <a:latin typeface="BNazanin"/>
                <a:ea typeface="Calibri" panose="020F0502020204030204" pitchFamily="34" charset="0"/>
                <a:cs typeface="B Titr" panose="00000700000000000000" pitchFamily="2" charset="-78"/>
              </a:rPr>
              <a:t> </a:t>
            </a:r>
            <a:r>
              <a:rPr lang="fa-IR" sz="2400" b="1" dirty="0">
                <a:solidFill>
                  <a:srgbClr val="C00000"/>
                </a:solidFill>
                <a:latin typeface="BNazanin"/>
                <a:ea typeface="Calibri" panose="020F0502020204030204" pitchFamily="34" charset="0"/>
                <a:cs typeface="B Titr" panose="00000700000000000000" pitchFamily="2" charset="-78"/>
              </a:rPr>
              <a:t>4)غلتک هاي با چرخ فولادي صاف :</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این غلتک ها براي تراکم خاکهاي دانه دار از قبیل ماسه و شن خرده سنگ مؤثر بوده و همچنین در صا ف</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کردن سطح روي خاکی که قبلاً توسط غلتکهاي دیگر متر ا کم شده اند و همچنین صاف کردن سطح</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آسفالت مؤثرند. براي خاکهاي رسی استفاده از این غلتک براي تراکم اصلاً توصیه نمی شود .</a:t>
            </a:r>
          </a:p>
          <a:p>
            <a:pPr marL="0" indent="0" algn="just">
              <a:lnSpc>
                <a:spcPct val="135000"/>
              </a:lnSpc>
              <a:buNone/>
            </a:pPr>
            <a:r>
              <a:rPr lang="fa-IR" sz="2400" dirty="0">
                <a:solidFill>
                  <a:srgbClr val="C00000"/>
                </a:solidFill>
                <a:latin typeface="BNazanin"/>
                <a:ea typeface="Calibri" panose="020F0502020204030204" pitchFamily="34" charset="0"/>
                <a:cs typeface="B Titr" panose="00000700000000000000" pitchFamily="2" charset="-78"/>
              </a:rPr>
              <a:t> </a:t>
            </a:r>
            <a:r>
              <a:rPr lang="fa-IR" sz="2400" b="1" dirty="0">
                <a:solidFill>
                  <a:srgbClr val="C00000"/>
                </a:solidFill>
                <a:latin typeface="BNazaninBold"/>
                <a:ea typeface="Calibri" panose="020F0502020204030204" pitchFamily="34" charset="0"/>
                <a:cs typeface="B Titr" panose="00000700000000000000" pitchFamily="2" charset="-78"/>
              </a:rPr>
              <a:t>5)غلتکهاي پنوماتیک (چرخ لاستیکی):</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Bold"/>
                <a:ea typeface="Calibri" panose="020F0502020204030204" pitchFamily="34" charset="0"/>
                <a:cs typeface="B Compset" panose="00000400000000000000" pitchFamily="2" charset="-78"/>
              </a:rPr>
              <a:t>این نوع غلتکها براي متراکم کردن همه نوع خاکها با عمق زیاد مورد استفاده قرار میگیرند، اما اثر آن بر</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روي شن و ماسه تمیز کمتر است . براي متراکم کردن خاکهاي رسی از این نوع غلتک با فشار باد کم</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میتوان استفاده کرد . این نوع غلت ك ها براي متراکم کردن بستر و اساس فرودگاهها وخاکریز سدها مورد</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استفاده قرار میگیرند. همچنین از غلتکهاي لاستیکی چند چرخ براي انجام کارهاي پایانی روي خاك و</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سطوح آسفالتی استفاده می کنند</a:t>
            </a:r>
            <a:r>
              <a:rPr lang="en-US" sz="2400" dirty="0">
                <a:solidFill>
                  <a:srgbClr val="000000"/>
                </a:solidFill>
                <a:latin typeface="BNazaninBold"/>
                <a:ea typeface="Calibri" panose="020F0502020204030204" pitchFamily="34" charset="0"/>
                <a:cs typeface="B Compset" panose="00000400000000000000" pitchFamily="2" charset="-78"/>
              </a:rPr>
              <a:t>.</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AF341710-C7DC-4B9F-A11F-8656BE00A591}"/>
              </a:ext>
            </a:extLst>
          </p:cNvPr>
          <p:cNvSpPr>
            <a:spLocks noGrp="1"/>
          </p:cNvSpPr>
          <p:nvPr>
            <p:ph type="sldNum" sz="quarter" idx="12"/>
          </p:nvPr>
        </p:nvSpPr>
        <p:spPr/>
        <p:txBody>
          <a:bodyPr/>
          <a:lstStyle/>
          <a:p>
            <a:fld id="{AD7E7958-C94E-4D7B-B427-1FB82E5879DA}" type="slidenum">
              <a:rPr lang="fa-IR" smtClean="0"/>
              <a:pPr/>
              <a:t>10</a:t>
            </a:fld>
            <a:endParaRPr lang="fa-IR"/>
          </a:p>
        </p:txBody>
      </p:sp>
    </p:spTree>
    <p:extLst>
      <p:ext uri="{BB962C8B-B14F-4D97-AF65-F5344CB8AC3E}">
        <p14:creationId xmlns:p14="http://schemas.microsoft.com/office/powerpoint/2010/main" val="232566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93" y="578073"/>
            <a:ext cx="11882907" cy="6067426"/>
          </a:xfrm>
        </p:spPr>
        <p:txBody>
          <a:bodyPr/>
          <a:lstStyle/>
          <a:p>
            <a:pPr marL="0" indent="0" algn="just">
              <a:lnSpc>
                <a:spcPct val="135000"/>
              </a:lnSpc>
              <a:buNone/>
            </a:pP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sz="2400" b="1" dirty="0">
                <a:solidFill>
                  <a:srgbClr val="C00000"/>
                </a:solidFill>
                <a:latin typeface="BNazanin"/>
                <a:ea typeface="Calibri" panose="020F0502020204030204" pitchFamily="34" charset="0"/>
                <a:cs typeface="B Titr" panose="00000700000000000000" pitchFamily="2" charset="-78"/>
              </a:rPr>
              <a:t>6) </a:t>
            </a:r>
            <a:r>
              <a:rPr lang="fa-IR" sz="2400" b="1" dirty="0">
                <a:solidFill>
                  <a:srgbClr val="C00000"/>
                </a:solidFill>
                <a:latin typeface="BNazaninBold"/>
                <a:ea typeface="Calibri" panose="020F0502020204030204" pitchFamily="34" charset="0"/>
                <a:cs typeface="B Titr" panose="00000700000000000000" pitchFamily="2" charset="-78"/>
              </a:rPr>
              <a:t>غلتک هاي داراي صفحات فولادي (کفشکدار)</a:t>
            </a:r>
            <a:r>
              <a:rPr lang="en-US" sz="2400" b="1" dirty="0">
                <a:solidFill>
                  <a:srgbClr val="C00000"/>
                </a:solidFill>
                <a:latin typeface="BNazaninBold"/>
                <a:ea typeface="Calibri" panose="020F0502020204030204" pitchFamily="34" charset="0"/>
                <a:cs typeface="B Titr" panose="00000700000000000000" pitchFamily="2" charset="-78"/>
              </a:rPr>
              <a:t>:</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800" dirty="0">
                <a:solidFill>
                  <a:srgbClr val="000000"/>
                </a:solidFill>
                <a:latin typeface="BNazaninBold"/>
                <a:ea typeface="Calibri" panose="020F0502020204030204" pitchFamily="34" charset="0"/>
                <a:cs typeface="B Compset" panose="00000400000000000000" pitchFamily="2" charset="-78"/>
              </a:rPr>
              <a:t>این نوع غلتکها در حین عمل تراکم اختلال کمتري در سطح خاك ایجاد می نمایند و چون می توانند چهار</a:t>
            </a:r>
            <a:br>
              <a:rPr lang="en-US" sz="2800" b="1" dirty="0">
                <a:solidFill>
                  <a:srgbClr val="000000"/>
                </a:solidFill>
                <a:latin typeface="BNazanin"/>
                <a:ea typeface="Calibri" panose="020F0502020204030204" pitchFamily="34" charset="0"/>
                <a:cs typeface="B Compset" panose="00000400000000000000" pitchFamily="2" charset="-78"/>
              </a:rPr>
            </a:br>
            <a:r>
              <a:rPr lang="fa-IR" sz="2800" dirty="0">
                <a:solidFill>
                  <a:srgbClr val="000000"/>
                </a:solidFill>
                <a:latin typeface="BNazaninBold"/>
                <a:ea typeface="Calibri" panose="020F0502020204030204" pitchFamily="34" charset="0"/>
                <a:cs typeface="B Compset" panose="00000400000000000000" pitchFamily="2" charset="-78"/>
              </a:rPr>
              <a:t>عمل تراکم را انجام دهند، تقریباً براي همه نوع خاکی مناسب هستند. البته براي خاکها ي ماسهاي وشنی</a:t>
            </a:r>
            <a:br>
              <a:rPr lang="en-US" sz="2800" b="1" dirty="0">
                <a:solidFill>
                  <a:srgbClr val="000000"/>
                </a:solidFill>
                <a:latin typeface="BNazanin"/>
                <a:ea typeface="Calibri" panose="020F0502020204030204" pitchFamily="34" charset="0"/>
                <a:cs typeface="B Compset" panose="00000400000000000000" pitchFamily="2" charset="-78"/>
              </a:rPr>
            </a:br>
            <a:r>
              <a:rPr lang="fa-IR" sz="2800" dirty="0">
                <a:solidFill>
                  <a:srgbClr val="000000"/>
                </a:solidFill>
                <a:latin typeface="BNazaninBold"/>
                <a:ea typeface="Calibri" panose="020F0502020204030204" pitchFamily="34" charset="0"/>
                <a:cs typeface="B Compset" panose="00000400000000000000" pitchFamily="2" charset="-78"/>
              </a:rPr>
              <a:t>بیشتر توصیه می شود . </a:t>
            </a:r>
            <a:r>
              <a:rPr lang="fa-IR" sz="2800" b="1" dirty="0">
                <a:solidFill>
                  <a:srgbClr val="FF0000"/>
                </a:solidFill>
                <a:latin typeface="Times New Roman" panose="02020603050405020304" pitchFamily="18" charset="0"/>
                <a:ea typeface="Calibri" panose="020F0502020204030204" pitchFamily="34" charset="0"/>
                <a:cs typeface="B Compset" panose="00000400000000000000" pitchFamily="2" charset="-78"/>
              </a:rPr>
              <a:t> </a:t>
            </a:r>
          </a:p>
          <a:p>
            <a:pPr marL="0" indent="0" algn="just">
              <a:lnSpc>
                <a:spcPct val="135000"/>
              </a:lnSpc>
              <a:buNone/>
            </a:pPr>
            <a:endParaRPr lang="en-US" sz="28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CEC8B052-FAB6-44FC-90EA-4899DCEAA912}"/>
              </a:ext>
            </a:extLst>
          </p:cNvPr>
          <p:cNvSpPr>
            <a:spLocks noGrp="1"/>
          </p:cNvSpPr>
          <p:nvPr>
            <p:ph type="sldNum" sz="quarter" idx="12"/>
          </p:nvPr>
        </p:nvSpPr>
        <p:spPr/>
        <p:txBody>
          <a:bodyPr/>
          <a:lstStyle/>
          <a:p>
            <a:fld id="{AD7E7958-C94E-4D7B-B427-1FB82E5879DA}" type="slidenum">
              <a:rPr lang="fa-IR" smtClean="0"/>
              <a:pPr/>
              <a:t>11</a:t>
            </a:fld>
            <a:endParaRPr lang="fa-IR"/>
          </a:p>
        </p:txBody>
      </p:sp>
    </p:spTree>
    <p:extLst>
      <p:ext uri="{BB962C8B-B14F-4D97-AF65-F5344CB8AC3E}">
        <p14:creationId xmlns:p14="http://schemas.microsoft.com/office/powerpoint/2010/main" val="360262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46EB39-28E7-4FDE-B030-9CB23DFCC125}"/>
              </a:ext>
            </a:extLst>
          </p:cNvPr>
          <p:cNvPicPr>
            <a:picLocks noChangeAspect="1"/>
          </p:cNvPicPr>
          <p:nvPr/>
        </p:nvPicPr>
        <p:blipFill>
          <a:blip r:embed="rId2"/>
          <a:stretch>
            <a:fillRect/>
          </a:stretch>
        </p:blipFill>
        <p:spPr>
          <a:xfrm>
            <a:off x="1630073" y="578072"/>
            <a:ext cx="9891447" cy="5351673"/>
          </a:xfrm>
          <a:prstGeom prst="rect">
            <a:avLst/>
          </a:prstGeom>
        </p:spPr>
      </p:pic>
      <p:sp>
        <p:nvSpPr>
          <p:cNvPr id="2" name="Slide Number Placeholder 1">
            <a:extLst>
              <a:ext uri="{FF2B5EF4-FFF2-40B4-BE49-F238E27FC236}">
                <a16:creationId xmlns:a16="http://schemas.microsoft.com/office/drawing/2014/main" id="{BB73C6A4-D43A-4AFE-8125-EFB0B3812C88}"/>
              </a:ext>
            </a:extLst>
          </p:cNvPr>
          <p:cNvSpPr>
            <a:spLocks noGrp="1"/>
          </p:cNvSpPr>
          <p:nvPr>
            <p:ph type="sldNum" sz="quarter" idx="12"/>
          </p:nvPr>
        </p:nvSpPr>
        <p:spPr/>
        <p:txBody>
          <a:bodyPr/>
          <a:lstStyle/>
          <a:p>
            <a:fld id="{AD7E7958-C94E-4D7B-B427-1FB82E5879DA}" type="slidenum">
              <a:rPr lang="fa-IR" smtClean="0"/>
              <a:pPr/>
              <a:t>12</a:t>
            </a:fld>
            <a:endParaRPr lang="fa-IR"/>
          </a:p>
        </p:txBody>
      </p:sp>
    </p:spTree>
    <p:extLst>
      <p:ext uri="{BB962C8B-B14F-4D97-AF65-F5344CB8AC3E}">
        <p14:creationId xmlns:p14="http://schemas.microsoft.com/office/powerpoint/2010/main" val="362403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7528" y="4038715"/>
            <a:ext cx="10637948" cy="1687963"/>
          </a:xfrm>
          <a:prstGeom prst="rect">
            <a:avLst/>
          </a:prstGeom>
        </p:spPr>
        <p:txBody>
          <a:bodyPr wrap="square">
            <a:spAutoFit/>
          </a:bodyPr>
          <a:lstStyle/>
          <a:p>
            <a:pPr algn="justLow">
              <a:lnSpc>
                <a:spcPct val="150000"/>
              </a:lnSpc>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انواع غلتک ها و کاربرد آنها: </a:t>
            </a:r>
            <a:r>
              <a:rPr lang="fa-IR" sz="2400" dirty="0">
                <a:latin typeface="Times New Roman" panose="02020603050405020304" pitchFamily="18" charset="0"/>
                <a:ea typeface="Calibri" panose="020F0502020204030204" pitchFamily="34" charset="0"/>
                <a:cs typeface="B Compset" panose="00000400000000000000" pitchFamily="2" charset="-78"/>
              </a:rPr>
              <a:t>1- غلتک پنوماتیکی (چرخ لاستیکی): آب بندی آسفالت و پرداخت سطح آن 2- غلتک چرخ فولادی صاف: بیشتر برای تراکم آسفالت مورد استفاده قرار می گیرد.</a:t>
            </a:r>
          </a:p>
          <a:p>
            <a:pPr algn="justLow">
              <a:lnSpc>
                <a:spcPct val="150000"/>
              </a:lnSpc>
            </a:pPr>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p:txBody>
      </p:sp>
      <p:pic>
        <p:nvPicPr>
          <p:cNvPr id="7" name="Picture 6">
            <a:extLst>
              <a:ext uri="{FF2B5EF4-FFF2-40B4-BE49-F238E27FC236}">
                <a16:creationId xmlns:a16="http://schemas.microsoft.com/office/drawing/2014/main" id="{2A588613-7B5A-47CD-A36A-441F09F530C7}"/>
              </a:ext>
            </a:extLst>
          </p:cNvPr>
          <p:cNvPicPr>
            <a:picLocks noChangeAspect="1"/>
          </p:cNvPicPr>
          <p:nvPr/>
        </p:nvPicPr>
        <p:blipFill>
          <a:blip r:embed="rId2"/>
          <a:stretch>
            <a:fillRect/>
          </a:stretch>
        </p:blipFill>
        <p:spPr>
          <a:xfrm>
            <a:off x="4060248" y="1073930"/>
            <a:ext cx="5416262" cy="2468927"/>
          </a:xfrm>
          <a:prstGeom prst="rect">
            <a:avLst/>
          </a:prstGeom>
        </p:spPr>
      </p:pic>
      <p:sp>
        <p:nvSpPr>
          <p:cNvPr id="2" name="Slide Number Placeholder 1">
            <a:extLst>
              <a:ext uri="{FF2B5EF4-FFF2-40B4-BE49-F238E27FC236}">
                <a16:creationId xmlns:a16="http://schemas.microsoft.com/office/drawing/2014/main" id="{76C0D8B2-7E5B-4303-ABD1-9CDAFB27BB03}"/>
              </a:ext>
            </a:extLst>
          </p:cNvPr>
          <p:cNvSpPr>
            <a:spLocks noGrp="1"/>
          </p:cNvSpPr>
          <p:nvPr>
            <p:ph type="sldNum" sz="quarter" idx="12"/>
          </p:nvPr>
        </p:nvSpPr>
        <p:spPr/>
        <p:txBody>
          <a:bodyPr/>
          <a:lstStyle/>
          <a:p>
            <a:fld id="{AD7E7958-C94E-4D7B-B427-1FB82E5879DA}" type="slidenum">
              <a:rPr lang="fa-IR" smtClean="0"/>
              <a:pPr/>
              <a:t>13</a:t>
            </a:fld>
            <a:endParaRPr lang="fa-IR"/>
          </a:p>
        </p:txBody>
      </p:sp>
    </p:spTree>
    <p:extLst>
      <p:ext uri="{BB962C8B-B14F-4D97-AF65-F5344CB8AC3E}">
        <p14:creationId xmlns:p14="http://schemas.microsoft.com/office/powerpoint/2010/main" val="160309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2099469" y="1154112"/>
            <a:ext cx="9414244" cy="5208051"/>
          </a:xfrm>
          <a:prstGeom prst="rect">
            <a:avLst/>
          </a:prstGeom>
        </p:spPr>
      </p:pic>
      <p:sp>
        <p:nvSpPr>
          <p:cNvPr id="2" name="Slide Number Placeholder 1">
            <a:extLst>
              <a:ext uri="{FF2B5EF4-FFF2-40B4-BE49-F238E27FC236}">
                <a16:creationId xmlns:a16="http://schemas.microsoft.com/office/drawing/2014/main" id="{E18281E6-EA49-413C-8C19-849E308D5D28}"/>
              </a:ext>
            </a:extLst>
          </p:cNvPr>
          <p:cNvSpPr>
            <a:spLocks noGrp="1"/>
          </p:cNvSpPr>
          <p:nvPr>
            <p:ph type="sldNum" sz="quarter" idx="12"/>
          </p:nvPr>
        </p:nvSpPr>
        <p:spPr/>
        <p:txBody>
          <a:bodyPr/>
          <a:lstStyle/>
          <a:p>
            <a:fld id="{AD7E7958-C94E-4D7B-B427-1FB82E5879DA}" type="slidenum">
              <a:rPr lang="fa-IR" smtClean="0"/>
              <a:pPr/>
              <a:t>14</a:t>
            </a:fld>
            <a:endParaRPr lang="fa-IR"/>
          </a:p>
        </p:txBody>
      </p:sp>
    </p:spTree>
    <p:extLst>
      <p:ext uri="{BB962C8B-B14F-4D97-AF65-F5344CB8AC3E}">
        <p14:creationId xmlns:p14="http://schemas.microsoft.com/office/powerpoint/2010/main" val="203899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2951956" y="1339056"/>
            <a:ext cx="7439025" cy="4752975"/>
          </a:xfrm>
          <a:prstGeom prst="rect">
            <a:avLst/>
          </a:prstGeom>
        </p:spPr>
      </p:pic>
      <p:sp>
        <p:nvSpPr>
          <p:cNvPr id="2" name="Slide Number Placeholder 1">
            <a:extLst>
              <a:ext uri="{FF2B5EF4-FFF2-40B4-BE49-F238E27FC236}">
                <a16:creationId xmlns:a16="http://schemas.microsoft.com/office/drawing/2014/main" id="{5C130A1E-36E0-4C7F-9050-408EA4B4F92C}"/>
              </a:ext>
            </a:extLst>
          </p:cNvPr>
          <p:cNvSpPr>
            <a:spLocks noGrp="1"/>
          </p:cNvSpPr>
          <p:nvPr>
            <p:ph type="sldNum" sz="quarter" idx="12"/>
          </p:nvPr>
        </p:nvSpPr>
        <p:spPr/>
        <p:txBody>
          <a:bodyPr/>
          <a:lstStyle/>
          <a:p>
            <a:fld id="{AD7E7958-C94E-4D7B-B427-1FB82E5879DA}" type="slidenum">
              <a:rPr lang="fa-IR" smtClean="0"/>
              <a:pPr/>
              <a:t>15</a:t>
            </a:fld>
            <a:endParaRPr lang="fa-IR"/>
          </a:p>
        </p:txBody>
      </p:sp>
    </p:spTree>
    <p:extLst>
      <p:ext uri="{BB962C8B-B14F-4D97-AF65-F5344CB8AC3E}">
        <p14:creationId xmlns:p14="http://schemas.microsoft.com/office/powerpoint/2010/main" val="65999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3490176" y="850005"/>
            <a:ext cx="6469928" cy="4597758"/>
          </a:xfrm>
          <a:prstGeom prst="rect">
            <a:avLst/>
          </a:prstGeom>
        </p:spPr>
      </p:pic>
      <p:sp>
        <p:nvSpPr>
          <p:cNvPr id="2" name="Slide Number Placeholder 1">
            <a:extLst>
              <a:ext uri="{FF2B5EF4-FFF2-40B4-BE49-F238E27FC236}">
                <a16:creationId xmlns:a16="http://schemas.microsoft.com/office/drawing/2014/main" id="{50C5FDFC-72C8-428E-861A-3302FB3EC917}"/>
              </a:ext>
            </a:extLst>
          </p:cNvPr>
          <p:cNvSpPr>
            <a:spLocks noGrp="1"/>
          </p:cNvSpPr>
          <p:nvPr>
            <p:ph type="sldNum" sz="quarter" idx="12"/>
          </p:nvPr>
        </p:nvSpPr>
        <p:spPr/>
        <p:txBody>
          <a:bodyPr/>
          <a:lstStyle/>
          <a:p>
            <a:fld id="{AD7E7958-C94E-4D7B-B427-1FB82E5879DA}" type="slidenum">
              <a:rPr lang="fa-IR" smtClean="0"/>
              <a:pPr/>
              <a:t>16</a:t>
            </a:fld>
            <a:endParaRPr lang="fa-IR"/>
          </a:p>
        </p:txBody>
      </p:sp>
    </p:spTree>
    <p:extLst>
      <p:ext uri="{BB962C8B-B14F-4D97-AF65-F5344CB8AC3E}">
        <p14:creationId xmlns:p14="http://schemas.microsoft.com/office/powerpoint/2010/main" val="308912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3908151" y="1022495"/>
            <a:ext cx="6006507" cy="5017697"/>
          </a:xfrm>
          <a:prstGeom prst="rect">
            <a:avLst/>
          </a:prstGeom>
        </p:spPr>
      </p:pic>
      <p:sp>
        <p:nvSpPr>
          <p:cNvPr id="2" name="Slide Number Placeholder 1">
            <a:extLst>
              <a:ext uri="{FF2B5EF4-FFF2-40B4-BE49-F238E27FC236}">
                <a16:creationId xmlns:a16="http://schemas.microsoft.com/office/drawing/2014/main" id="{15D4947A-5D8F-42BF-8D67-9B1127B305B0}"/>
              </a:ext>
            </a:extLst>
          </p:cNvPr>
          <p:cNvSpPr>
            <a:spLocks noGrp="1"/>
          </p:cNvSpPr>
          <p:nvPr>
            <p:ph type="sldNum" sz="quarter" idx="12"/>
          </p:nvPr>
        </p:nvSpPr>
        <p:spPr/>
        <p:txBody>
          <a:bodyPr/>
          <a:lstStyle/>
          <a:p>
            <a:fld id="{AD7E7958-C94E-4D7B-B427-1FB82E5879DA}" type="slidenum">
              <a:rPr lang="fa-IR" smtClean="0"/>
              <a:pPr/>
              <a:t>17</a:t>
            </a:fld>
            <a:endParaRPr lang="fa-IR"/>
          </a:p>
        </p:txBody>
      </p:sp>
    </p:spTree>
    <p:extLst>
      <p:ext uri="{BB962C8B-B14F-4D97-AF65-F5344CB8AC3E}">
        <p14:creationId xmlns:p14="http://schemas.microsoft.com/office/powerpoint/2010/main" val="371306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3064778" y="1043188"/>
            <a:ext cx="7693254" cy="5215943"/>
          </a:xfrm>
          <a:prstGeom prst="rect">
            <a:avLst/>
          </a:prstGeom>
        </p:spPr>
      </p:pic>
      <p:sp>
        <p:nvSpPr>
          <p:cNvPr id="2" name="Slide Number Placeholder 1">
            <a:extLst>
              <a:ext uri="{FF2B5EF4-FFF2-40B4-BE49-F238E27FC236}">
                <a16:creationId xmlns:a16="http://schemas.microsoft.com/office/drawing/2014/main" id="{BCC81683-D3D8-410C-A928-FE7996A0FD9D}"/>
              </a:ext>
            </a:extLst>
          </p:cNvPr>
          <p:cNvSpPr>
            <a:spLocks noGrp="1"/>
          </p:cNvSpPr>
          <p:nvPr>
            <p:ph type="sldNum" sz="quarter" idx="12"/>
          </p:nvPr>
        </p:nvSpPr>
        <p:spPr/>
        <p:txBody>
          <a:bodyPr/>
          <a:lstStyle/>
          <a:p>
            <a:fld id="{AD7E7958-C94E-4D7B-B427-1FB82E5879DA}" type="slidenum">
              <a:rPr lang="fa-IR" smtClean="0"/>
              <a:pPr/>
              <a:t>18</a:t>
            </a:fld>
            <a:endParaRPr lang="fa-IR"/>
          </a:p>
        </p:txBody>
      </p:sp>
    </p:spTree>
    <p:extLst>
      <p:ext uri="{BB962C8B-B14F-4D97-AF65-F5344CB8AC3E}">
        <p14:creationId xmlns:p14="http://schemas.microsoft.com/office/powerpoint/2010/main" val="238652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93251" y="848004"/>
            <a:ext cx="1223731" cy="473206"/>
          </a:xfrm>
          <a:prstGeom prst="rect">
            <a:avLst/>
          </a:prstGeom>
        </p:spPr>
        <p:txBody>
          <a:bodyPr wrap="square">
            <a:spAutoFit/>
          </a:bodyPr>
          <a:lstStyle/>
          <a:p>
            <a:pPr algn="justLow">
              <a:lnSpc>
                <a:spcPct val="150000"/>
              </a:lnSpc>
            </a:pPr>
            <a:r>
              <a:rPr lang="fa-IR" b="1" dirty="0">
                <a:solidFill>
                  <a:srgbClr val="C00000"/>
                </a:solidFill>
                <a:latin typeface="Times New Roman" panose="02020603050405020304" pitchFamily="18" charset="0"/>
                <a:ea typeface="Calibri" panose="020F0502020204030204" pitchFamily="34" charset="0"/>
                <a:cs typeface="B Titr" panose="00000700000000000000" pitchFamily="2" charset="-78"/>
              </a:rPr>
              <a:t>کمپکتور</a:t>
            </a:r>
            <a:endParaRPr lang="en-US" sz="1600" dirty="0">
              <a:solidFill>
                <a:srgbClr val="C00000"/>
              </a:solidFill>
              <a:effectLst/>
              <a:latin typeface="Times New Roman" panose="02020603050405020304" pitchFamily="18" charset="0"/>
              <a:ea typeface="Calibri" panose="020F0502020204030204" pitchFamily="34" charset="0"/>
              <a:cs typeface="B Compset" panose="00000400000000000000" pitchFamily="2" charset="-78"/>
            </a:endParaRPr>
          </a:p>
        </p:txBody>
      </p:sp>
      <p:pic>
        <p:nvPicPr>
          <p:cNvPr id="6" name="Content Placeholder 5"/>
          <p:cNvPicPr>
            <a:picLocks noGrp="1"/>
          </p:cNvPicPr>
          <p:nvPr>
            <p:ph idx="1"/>
          </p:nvPr>
        </p:nvPicPr>
        <p:blipFill>
          <a:blip r:embed="rId2" cstate="print"/>
          <a:stretch>
            <a:fillRect/>
          </a:stretch>
        </p:blipFill>
        <p:spPr>
          <a:xfrm>
            <a:off x="4188346" y="1084606"/>
            <a:ext cx="5446117" cy="3332847"/>
          </a:xfrm>
          <a:prstGeom prst="rect">
            <a:avLst/>
          </a:prstGeom>
        </p:spPr>
      </p:pic>
      <p:sp>
        <p:nvSpPr>
          <p:cNvPr id="7" name="Rectangle 6"/>
          <p:cNvSpPr/>
          <p:nvPr/>
        </p:nvSpPr>
        <p:spPr>
          <a:xfrm>
            <a:off x="3344214" y="4679732"/>
            <a:ext cx="8105104" cy="1754326"/>
          </a:xfrm>
          <a:prstGeom prst="rect">
            <a:avLst/>
          </a:prstGeom>
        </p:spPr>
        <p:txBody>
          <a:bodyPr wrap="square">
            <a:spAutoFit/>
          </a:bodyPr>
          <a:lstStyle/>
          <a:p>
            <a:pPr algn="justLow">
              <a:lnSpc>
                <a:spcPct val="150000"/>
              </a:lnSpc>
            </a:pPr>
            <a:r>
              <a:rPr lang="fa-IR" sz="2400" dirty="0">
                <a:latin typeface="Times New Roman" panose="02020603050405020304" pitchFamily="18" charset="0"/>
                <a:ea typeface="Calibri" panose="020F0502020204030204" pitchFamily="34" charset="0"/>
                <a:cs typeface="B Compset" panose="00000400000000000000" pitchFamily="2" charset="-78"/>
              </a:rPr>
              <a:t>اگر در مصارف غیر از آسفالت مورد استفاده قرار گیرد. بهتر است برای تراکم خاک های دانه دار اعم از شن و ماسه، خرده سنگ بکار می رود که در اثر لرزش مصالح موردنظر متراکم می گردند.</a:t>
            </a:r>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p:txBody>
      </p:sp>
      <p:sp>
        <p:nvSpPr>
          <p:cNvPr id="2" name="Slide Number Placeholder 1">
            <a:extLst>
              <a:ext uri="{FF2B5EF4-FFF2-40B4-BE49-F238E27FC236}">
                <a16:creationId xmlns:a16="http://schemas.microsoft.com/office/drawing/2014/main" id="{781F6773-1D65-4622-9F09-6071B6FE7B06}"/>
              </a:ext>
            </a:extLst>
          </p:cNvPr>
          <p:cNvSpPr>
            <a:spLocks noGrp="1"/>
          </p:cNvSpPr>
          <p:nvPr>
            <p:ph type="sldNum" sz="quarter" idx="12"/>
          </p:nvPr>
        </p:nvSpPr>
        <p:spPr/>
        <p:txBody>
          <a:bodyPr/>
          <a:lstStyle/>
          <a:p>
            <a:fld id="{AD7E7958-C94E-4D7B-B427-1FB82E5879DA}" type="slidenum">
              <a:rPr lang="fa-IR" smtClean="0"/>
              <a:pPr/>
              <a:t>19</a:t>
            </a:fld>
            <a:endParaRPr lang="fa-IR"/>
          </a:p>
        </p:txBody>
      </p:sp>
    </p:spTree>
    <p:extLst>
      <p:ext uri="{BB962C8B-B14F-4D97-AF65-F5344CB8AC3E}">
        <p14:creationId xmlns:p14="http://schemas.microsoft.com/office/powerpoint/2010/main" val="75942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2519" y="1248108"/>
            <a:ext cx="5862502" cy="523220"/>
          </a:xfrm>
          <a:prstGeom prst="rect">
            <a:avLst/>
          </a:prstGeom>
        </p:spPr>
        <p:txBody>
          <a:bodyPr wrap="none">
            <a:spAutoFit/>
          </a:bodyPr>
          <a:lstStyle/>
          <a:p>
            <a:pPr lvl="0"/>
            <a:r>
              <a:rPr lang="fa-IR" sz="2800" dirty="0">
                <a:solidFill>
                  <a:srgbClr val="C00000"/>
                </a:solidFill>
                <a:cs typeface="B Titr" panose="00000700000000000000" pitchFamily="2" charset="-78"/>
              </a:rPr>
              <a:t>غلتک: غلتک ها عمل تراکم را انجام می دهند.</a:t>
            </a:r>
          </a:p>
        </p:txBody>
      </p:sp>
      <p:sp>
        <p:nvSpPr>
          <p:cNvPr id="6" name="Content Placeholder 5">
            <a:extLst>
              <a:ext uri="{FF2B5EF4-FFF2-40B4-BE49-F238E27FC236}">
                <a16:creationId xmlns:a16="http://schemas.microsoft.com/office/drawing/2014/main" id="{5E4FD0A8-0A2F-42FE-B0B1-176B049DD0EB}"/>
              </a:ext>
            </a:extLst>
          </p:cNvPr>
          <p:cNvSpPr>
            <a:spLocks noGrp="1"/>
          </p:cNvSpPr>
          <p:nvPr>
            <p:ph idx="1"/>
          </p:nvPr>
        </p:nvSpPr>
        <p:spPr>
          <a:xfrm>
            <a:off x="1496291" y="1771328"/>
            <a:ext cx="10008321" cy="4671036"/>
          </a:xfrm>
        </p:spPr>
        <p:txBody>
          <a:bodyPr>
            <a:normAutofit/>
          </a:bodyPr>
          <a:lstStyle/>
          <a:p>
            <a:pPr marL="0" indent="0">
              <a:lnSpc>
                <a:spcPct val="135000"/>
              </a:lnSpc>
              <a:buNone/>
            </a:pPr>
            <a:r>
              <a:rPr lang="fa-IR" sz="2800" b="1" dirty="0">
                <a:latin typeface="Times New Roman" panose="02020603050405020304" pitchFamily="18" charset="0"/>
                <a:ea typeface="Calibri" panose="020F0502020204030204" pitchFamily="34" charset="0"/>
                <a:cs typeface="B Compset" panose="00000400000000000000" pitchFamily="2" charset="-78"/>
              </a:rPr>
              <a:t>غلتک: </a:t>
            </a:r>
            <a:r>
              <a:rPr lang="fa-IR" sz="2800" dirty="0">
                <a:latin typeface="Times New Roman" panose="02020603050405020304" pitchFamily="18" charset="0"/>
                <a:ea typeface="Calibri" panose="020F0502020204030204" pitchFamily="34" charset="0"/>
                <a:cs typeface="B Compset" panose="00000400000000000000" pitchFamily="2" charset="-78"/>
              </a:rPr>
              <a:t>غلتک ها عمل تراکم را انجام می دهند.</a:t>
            </a:r>
            <a:endParaRPr lang="en-US" sz="28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r>
              <a:rPr lang="fa-IR" sz="2800" b="1" dirty="0">
                <a:solidFill>
                  <a:srgbClr val="000000"/>
                </a:solidFill>
                <a:latin typeface="BNazaninBold"/>
                <a:ea typeface="Calibri" panose="020F0502020204030204" pitchFamily="34" charset="0"/>
                <a:cs typeface="B Compset" panose="00000400000000000000" pitchFamily="2" charset="-78"/>
              </a:rPr>
              <a:t>اساسیترین مساله در </a:t>
            </a:r>
            <a:r>
              <a:rPr lang="fa-IR" sz="2800" b="1" dirty="0" err="1">
                <a:solidFill>
                  <a:srgbClr val="000000"/>
                </a:solidFill>
                <a:latin typeface="BNazaninBold"/>
                <a:ea typeface="Calibri" panose="020F0502020204030204" pitchFamily="34" charset="0"/>
                <a:cs typeface="B Compset" panose="00000400000000000000" pitchFamily="2" charset="-78"/>
              </a:rPr>
              <a:t>راهسازي</a:t>
            </a:r>
            <a:r>
              <a:rPr lang="fa-IR" sz="2800" b="1" dirty="0">
                <a:solidFill>
                  <a:srgbClr val="000000"/>
                </a:solidFill>
                <a:latin typeface="BNazaninBold"/>
                <a:ea typeface="Calibri" panose="020F0502020204030204" pitchFamily="34" charset="0"/>
                <a:cs typeface="B Compset" panose="00000400000000000000" pitchFamily="2" charset="-78"/>
              </a:rPr>
              <a:t> و عملیات ساختمانی، رساندن میزان دانسیته و مقاومت </a:t>
            </a:r>
            <a:r>
              <a:rPr lang="fa-IR" sz="2800" b="1" dirty="0" err="1">
                <a:solidFill>
                  <a:srgbClr val="000000"/>
                </a:solidFill>
                <a:latin typeface="BNazaninBold"/>
                <a:ea typeface="Calibri" panose="020F0502020204030204" pitchFamily="34" charset="0"/>
                <a:cs typeface="B Compset" panose="00000400000000000000" pitchFamily="2" charset="-78"/>
              </a:rPr>
              <a:t>لایههاي</a:t>
            </a:r>
            <a:r>
              <a:rPr lang="fa-IR" sz="2800" b="1" dirty="0">
                <a:solidFill>
                  <a:srgbClr val="000000"/>
                </a:solidFill>
                <a:latin typeface="BNazaninBold"/>
                <a:ea typeface="Calibri" panose="020F0502020204030204" pitchFamily="34" charset="0"/>
                <a:cs typeface="B Compset" panose="00000400000000000000" pitchFamily="2" charset="-78"/>
              </a:rPr>
              <a:t> </a:t>
            </a:r>
            <a:r>
              <a:rPr lang="fa-IR" sz="2800" b="1" dirty="0" err="1">
                <a:solidFill>
                  <a:srgbClr val="000000"/>
                </a:solidFill>
                <a:latin typeface="BNazaninBold"/>
                <a:ea typeface="Calibri" panose="020F0502020204030204" pitchFamily="34" charset="0"/>
                <a:cs typeface="B Compset" panose="00000400000000000000" pitchFamily="2" charset="-78"/>
              </a:rPr>
              <a:t>خاك</a:t>
            </a:r>
            <a:r>
              <a:rPr lang="fa-IR" sz="2800" b="1" dirty="0">
                <a:solidFill>
                  <a:srgbClr val="000000"/>
                </a:solidFill>
                <a:latin typeface="BNazaninBold"/>
                <a:ea typeface="Calibri" panose="020F0502020204030204" pitchFamily="34" charset="0"/>
                <a:cs typeface="B Compset" panose="00000400000000000000" pitchFamily="2" charset="-78"/>
              </a:rPr>
              <a:t> به</a:t>
            </a:r>
            <a:br>
              <a:rPr lang="en-US" sz="2800" b="1" dirty="0">
                <a:solidFill>
                  <a:srgbClr val="000000"/>
                </a:solidFill>
                <a:latin typeface="BNazanin"/>
                <a:ea typeface="Calibri" panose="020F0502020204030204" pitchFamily="34" charset="0"/>
                <a:cs typeface="B Compset" panose="00000400000000000000" pitchFamily="2" charset="-78"/>
              </a:rPr>
            </a:br>
            <a:r>
              <a:rPr lang="fa-IR" sz="2800" b="1" dirty="0">
                <a:solidFill>
                  <a:srgbClr val="000000"/>
                </a:solidFill>
                <a:latin typeface="BNazaninBold"/>
                <a:ea typeface="Calibri" panose="020F0502020204030204" pitchFamily="34" charset="0"/>
                <a:cs typeface="B Compset" panose="00000400000000000000" pitchFamily="2" charset="-78"/>
              </a:rPr>
              <a:t>مقدار مطلوب میباشد. عمل تراکم </a:t>
            </a:r>
            <a:r>
              <a:rPr lang="fa-IR" sz="2800" b="1" dirty="0" err="1">
                <a:solidFill>
                  <a:srgbClr val="000000"/>
                </a:solidFill>
                <a:latin typeface="BNazaninBold"/>
                <a:ea typeface="Calibri" panose="020F0502020204030204" pitchFamily="34" charset="0"/>
                <a:cs typeface="B Compset" panose="00000400000000000000" pitchFamily="2" charset="-78"/>
              </a:rPr>
              <a:t>خاك</a:t>
            </a:r>
            <a:r>
              <a:rPr lang="fa-IR" sz="2800" b="1" dirty="0">
                <a:solidFill>
                  <a:srgbClr val="000000"/>
                </a:solidFill>
                <a:latin typeface="BNazaninBold"/>
                <a:ea typeface="Calibri" panose="020F0502020204030204" pitchFamily="34" charset="0"/>
                <a:cs typeface="B Compset" panose="00000400000000000000" pitchFamily="2" charset="-78"/>
              </a:rPr>
              <a:t> به وسیله </a:t>
            </a:r>
            <a:r>
              <a:rPr lang="fa-IR" sz="2800" b="1" dirty="0" err="1">
                <a:solidFill>
                  <a:srgbClr val="000000"/>
                </a:solidFill>
                <a:latin typeface="BNazaninBold"/>
                <a:ea typeface="Calibri" panose="020F0502020204030204" pitchFamily="34" charset="0"/>
                <a:cs typeface="B Compset" panose="00000400000000000000" pitchFamily="2" charset="-78"/>
              </a:rPr>
              <a:t>غلتکها</a:t>
            </a:r>
            <a:r>
              <a:rPr lang="fa-IR" sz="2800" b="1" dirty="0">
                <a:solidFill>
                  <a:srgbClr val="000000"/>
                </a:solidFill>
                <a:latin typeface="BNazaninBold"/>
                <a:ea typeface="Calibri" panose="020F0502020204030204" pitchFamily="34" charset="0"/>
                <a:cs typeface="B Compset" panose="00000400000000000000" pitchFamily="2" charset="-78"/>
              </a:rPr>
              <a:t> انجام میگیرد. از آنجا که </a:t>
            </a:r>
            <a:r>
              <a:rPr lang="fa-IR" sz="2800" b="1" dirty="0" err="1">
                <a:solidFill>
                  <a:srgbClr val="000000"/>
                </a:solidFill>
                <a:latin typeface="BNazaninBold"/>
                <a:ea typeface="Calibri" panose="020F0502020204030204" pitchFamily="34" charset="0"/>
                <a:cs typeface="B Compset" panose="00000400000000000000" pitchFamily="2" charset="-78"/>
              </a:rPr>
              <a:t>خاك</a:t>
            </a:r>
            <a:r>
              <a:rPr lang="fa-IR" sz="2800" b="1" dirty="0">
                <a:solidFill>
                  <a:srgbClr val="000000"/>
                </a:solidFill>
                <a:latin typeface="BNazaninBold"/>
                <a:ea typeface="Calibri" panose="020F0502020204030204" pitchFamily="34" charset="0"/>
                <a:cs typeface="B Compset" panose="00000400000000000000" pitchFamily="2" charset="-78"/>
              </a:rPr>
              <a:t> در اثر </a:t>
            </a:r>
            <a:r>
              <a:rPr lang="fa-IR" sz="2800" b="1" dirty="0" err="1">
                <a:solidFill>
                  <a:srgbClr val="000000"/>
                </a:solidFill>
                <a:latin typeface="BNazaninBold"/>
                <a:ea typeface="Calibri" panose="020F0502020204030204" pitchFamily="34" charset="0"/>
                <a:cs typeface="B Compset" panose="00000400000000000000" pitchFamily="2" charset="-78"/>
              </a:rPr>
              <a:t>نیروي</a:t>
            </a:r>
            <a:br>
              <a:rPr lang="en-US" sz="2800" b="1" dirty="0">
                <a:solidFill>
                  <a:srgbClr val="000000"/>
                </a:solidFill>
                <a:latin typeface="BNazanin"/>
                <a:ea typeface="Calibri" panose="020F0502020204030204" pitchFamily="34" charset="0"/>
                <a:cs typeface="B Compset" panose="00000400000000000000" pitchFamily="2" charset="-78"/>
              </a:rPr>
            </a:br>
            <a:r>
              <a:rPr lang="fa-IR" sz="2800" b="1" dirty="0">
                <a:solidFill>
                  <a:srgbClr val="000000"/>
                </a:solidFill>
                <a:latin typeface="BNazaninBold"/>
                <a:ea typeface="Calibri" panose="020F0502020204030204" pitchFamily="34" charset="0"/>
                <a:cs typeface="B Compset" panose="00000400000000000000" pitchFamily="2" charset="-78"/>
              </a:rPr>
              <a:t>تراکم، تمایل به تغییر محل جانبی نشان می دهد، مؤثرترین روش تراکم، روشی خواهد بود که چنین تغییر</a:t>
            </a:r>
            <a:br>
              <a:rPr lang="en-US" sz="2800" b="1" dirty="0">
                <a:solidFill>
                  <a:srgbClr val="000000"/>
                </a:solidFill>
                <a:latin typeface="BNazanin"/>
                <a:ea typeface="Calibri" panose="020F0502020204030204" pitchFamily="34" charset="0"/>
                <a:cs typeface="B Compset" panose="00000400000000000000" pitchFamily="2" charset="-78"/>
              </a:rPr>
            </a:br>
            <a:r>
              <a:rPr lang="fa-IR" sz="2800" b="1" dirty="0">
                <a:solidFill>
                  <a:srgbClr val="000000"/>
                </a:solidFill>
                <a:latin typeface="BNazaninBold"/>
                <a:ea typeface="Calibri" panose="020F0502020204030204" pitchFamily="34" charset="0"/>
                <a:cs typeface="B Compset" panose="00000400000000000000" pitchFamily="2" charset="-78"/>
              </a:rPr>
              <a:t>محلی را به حداقل برساند</a:t>
            </a:r>
            <a:endParaRPr lang="en-US" sz="2800" dirty="0"/>
          </a:p>
        </p:txBody>
      </p:sp>
      <p:sp>
        <p:nvSpPr>
          <p:cNvPr id="3" name="Slide Number Placeholder 2">
            <a:extLst>
              <a:ext uri="{FF2B5EF4-FFF2-40B4-BE49-F238E27FC236}">
                <a16:creationId xmlns:a16="http://schemas.microsoft.com/office/drawing/2014/main" id="{63FBB440-DBD5-4225-B9AD-AA9CE8285EAA}"/>
              </a:ext>
            </a:extLst>
          </p:cNvPr>
          <p:cNvSpPr>
            <a:spLocks noGrp="1"/>
          </p:cNvSpPr>
          <p:nvPr>
            <p:ph type="sldNum" sz="quarter" idx="12"/>
          </p:nvPr>
        </p:nvSpPr>
        <p:spPr/>
        <p:txBody>
          <a:bodyPr/>
          <a:lstStyle/>
          <a:p>
            <a:fld id="{AD7E7958-C94E-4D7B-B427-1FB82E5879DA}" type="slidenum">
              <a:rPr lang="fa-IR" smtClean="0"/>
              <a:pPr/>
              <a:t>2</a:t>
            </a:fld>
            <a:endParaRPr lang="fa-IR"/>
          </a:p>
        </p:txBody>
      </p:sp>
    </p:spTree>
    <p:extLst>
      <p:ext uri="{BB962C8B-B14F-4D97-AF65-F5344CB8AC3E}">
        <p14:creationId xmlns:p14="http://schemas.microsoft.com/office/powerpoint/2010/main" val="30296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313" y="901521"/>
            <a:ext cx="10431887" cy="5743977"/>
          </a:xfrm>
        </p:spPr>
        <p:txBody>
          <a:bodyPr/>
          <a:lstStyle/>
          <a:p>
            <a:pPr algn="justLow">
              <a:lnSpc>
                <a:spcPct val="150000"/>
              </a:lnSpc>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مواردی که در تراکم آسفالت بایستی مورد توجه قرار گیرد:</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chemeClr val="tx1"/>
                </a:solidFill>
                <a:latin typeface="Times New Roman" panose="02020603050405020304" pitchFamily="18" charset="0"/>
                <a:ea typeface="Calibri" panose="020F0502020204030204" pitchFamily="34" charset="0"/>
                <a:cs typeface="B Compset" panose="00000400000000000000" pitchFamily="2" charset="-78"/>
              </a:rPr>
              <a:t>1- حرکت با سرعت یکنواخت و آهسته برای داشتن سطوح هموار</a:t>
            </a:r>
            <a:endParaRPr lang="en-US" sz="2400" dirty="0">
              <a:solidFill>
                <a:schemeClr val="tx1"/>
              </a:solidFill>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chemeClr val="tx1"/>
                </a:solidFill>
                <a:latin typeface="Times New Roman" panose="02020603050405020304" pitchFamily="18" charset="0"/>
                <a:ea typeface="Calibri" panose="020F0502020204030204" pitchFamily="34" charset="0"/>
                <a:cs typeface="B Compset" panose="00000400000000000000" pitchFamily="2" charset="-78"/>
              </a:rPr>
              <a:t>2- ایجاد همپوشانی عبورها حدود </a:t>
            </a:r>
            <a:r>
              <a:rPr lang="en-US" sz="2400" dirty="0">
                <a:solidFill>
                  <a:schemeClr val="tx1"/>
                </a:solidFill>
                <a:latin typeface="Times New Roman" panose="02020603050405020304" pitchFamily="18" charset="0"/>
                <a:ea typeface="Calibri" panose="020F0502020204030204" pitchFamily="34" charset="0"/>
                <a:cs typeface="B Compset" panose="00000400000000000000" pitchFamily="2" charset="-78"/>
              </a:rPr>
              <a:t>30cm</a:t>
            </a:r>
            <a:r>
              <a:rPr lang="en-US" sz="2400" dirty="0">
                <a:solidFill>
                  <a:schemeClr val="tx1"/>
                </a:solidFill>
                <a:latin typeface="B Compset" panose="00000400000000000000" pitchFamily="2" charset="-78"/>
                <a:ea typeface="Calibri" panose="020F0502020204030204" pitchFamily="34" charset="0"/>
                <a:cs typeface="B Compset" panose="00000400000000000000" pitchFamily="2" charset="-78"/>
              </a:rPr>
              <a:t> </a:t>
            </a:r>
            <a:r>
              <a:rPr lang="fa-IR" sz="2400" dirty="0">
                <a:solidFill>
                  <a:schemeClr val="tx1"/>
                </a:solidFill>
                <a:latin typeface="B Compset" panose="00000400000000000000" pitchFamily="2" charset="-78"/>
                <a:ea typeface="Calibri" panose="020F0502020204030204" pitchFamily="34" charset="0"/>
                <a:cs typeface="B Compset" panose="00000400000000000000" pitchFamily="2" charset="-78"/>
              </a:rPr>
              <a:t>در عبور</a:t>
            </a:r>
            <a:endParaRPr lang="en-US" sz="2400" dirty="0">
              <a:solidFill>
                <a:schemeClr val="tx1"/>
              </a:solidFill>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chemeClr val="tx1"/>
                </a:solidFill>
                <a:latin typeface="Times New Roman" panose="02020603050405020304" pitchFamily="18" charset="0"/>
                <a:ea typeface="Calibri" panose="020F0502020204030204" pitchFamily="34" charset="0"/>
                <a:cs typeface="B Compset" panose="00000400000000000000" pitchFamily="2" charset="-78"/>
              </a:rPr>
              <a:t>3- استفاده از سیستم آب پاش (آب و صابون) روی چرخ غلتک ها برای ایجاد سطوح صاف و جلوگیری از چسبیدن مصالح داغ آسفالت به چرخ غلتک جهت ایجاد یک سطح کاملاً صاف و یکنواخت و جلوگیری از مالیدن گازوئیل و روغن به چرخ غلتک به جای (آب و صابون) که گازوئیل باعث حل شدن قیرآسفالت و نهایتاً جدا شدن قیر از مصالح شن و ماسه و موجب کاهش عمر آسفالت و کرمو درآمدن سطح آسفالت می گردد.</a:t>
            </a:r>
            <a:endParaRPr lang="en-US" sz="2400" dirty="0">
              <a:solidFill>
                <a:schemeClr val="tx1"/>
              </a:solidFill>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chemeClr val="tx1"/>
                </a:solidFill>
                <a:latin typeface="Times New Roman" panose="02020603050405020304" pitchFamily="18" charset="0"/>
                <a:ea typeface="Calibri" panose="020F0502020204030204" pitchFamily="34" charset="0"/>
                <a:cs typeface="B Compset" panose="00000400000000000000" pitchFamily="2" charset="-78"/>
              </a:rPr>
              <a:t>4- عدم توقف غلتک روی سطح آسفالتی که در حال سرد شدن است</a:t>
            </a:r>
            <a:endParaRPr lang="en-US" sz="2400" dirty="0">
              <a:solidFill>
                <a:schemeClr val="tx1"/>
              </a:solidFill>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chemeClr val="tx1"/>
                </a:solidFill>
                <a:latin typeface="Times New Roman" panose="02020603050405020304" pitchFamily="18" charset="0"/>
                <a:ea typeface="Calibri" panose="020F0502020204030204" pitchFamily="34" charset="0"/>
                <a:cs typeface="B Compset" panose="00000400000000000000" pitchFamily="2" charset="-78"/>
              </a:rPr>
              <a:t>5- پرهیز از چرخش و دور زدن سریع روی آسفالت</a:t>
            </a:r>
            <a:endParaRPr lang="en-US" sz="2400" dirty="0">
              <a:solidFill>
                <a:schemeClr val="tx1"/>
              </a:solidFill>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F8DF5D72-C1FB-4C49-807F-6661F098E9FC}"/>
              </a:ext>
            </a:extLst>
          </p:cNvPr>
          <p:cNvSpPr>
            <a:spLocks noGrp="1"/>
          </p:cNvSpPr>
          <p:nvPr>
            <p:ph type="sldNum" sz="quarter" idx="12"/>
          </p:nvPr>
        </p:nvSpPr>
        <p:spPr/>
        <p:txBody>
          <a:bodyPr/>
          <a:lstStyle/>
          <a:p>
            <a:fld id="{AD7E7958-C94E-4D7B-B427-1FB82E5879DA}" type="slidenum">
              <a:rPr lang="fa-IR" smtClean="0"/>
              <a:pPr/>
              <a:t>20</a:t>
            </a:fld>
            <a:endParaRPr lang="fa-IR"/>
          </a:p>
        </p:txBody>
      </p:sp>
    </p:spTree>
    <p:extLst>
      <p:ext uri="{BB962C8B-B14F-4D97-AF65-F5344CB8AC3E}">
        <p14:creationId xmlns:p14="http://schemas.microsoft.com/office/powerpoint/2010/main" val="258255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5" y="1146219"/>
            <a:ext cx="11659158" cy="5499279"/>
          </a:xfrm>
        </p:spPr>
        <p:txBody>
          <a:bodyPr>
            <a:normAutofit/>
          </a:bodyPr>
          <a:lstStyle/>
          <a:p>
            <a:pPr marL="0" indent="0" algn="just">
              <a:buNone/>
            </a:pPr>
            <a:r>
              <a:rPr lang="fa-IR" sz="2400" b="1" dirty="0">
                <a:solidFill>
                  <a:srgbClr val="C00000"/>
                </a:solidFill>
                <a:cs typeface="B Titr" panose="00000700000000000000" pitchFamily="2" charset="-78"/>
              </a:rPr>
              <a:t>نکته</a:t>
            </a:r>
            <a:r>
              <a:rPr lang="fa-IR" sz="2400" b="1" dirty="0">
                <a:solidFill>
                  <a:srgbClr val="C00000"/>
                </a:solidFill>
                <a:cs typeface="B Nazanin" panose="00000400000000000000" pitchFamily="2" charset="-78"/>
              </a:rPr>
              <a:t>: </a:t>
            </a:r>
            <a:r>
              <a:rPr lang="fa-IR" sz="2400" dirty="0">
                <a:cs typeface="B Nazanin" panose="00000400000000000000" pitchFamily="2" charset="-78"/>
              </a:rPr>
              <a:t>در غلتک های چرخ فولادی وزن زیاد دستگاه باعث تغییر مکان زیاد خاک خواهد بود و برای به حداقل رساندن تغییر مکان های جانبی خاک در هنگام غلتک زدن- سطوح شیب دار را باید از پایین به بالا غلتک زد.</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3- غلتک های پاچه بزی- پاچه فیلی (فرو رونده) : برای کوبیدن خاک های ریزدانه مانند رس استفاده می شود (در هسته رسی سدها)</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4- غلتک شبکه ای: استوانه مشبک، جهت خرد کردن کلوخه خاک های چسبنده بکار می رود.</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5- غلتک های ارتعاشی یا لرزنده ها: مناسب برای خاک هایی با جنس شن و ماسه، سنگ های درشت 1) غلتک یا ویبراتور صفحه ای 2) غلتک یا ویبراتور دستی</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6- غلتک های دارای صفحه فولادی کفشکدار: مشابه پاچه بزی با این تفاوت که بجای زائده پاچه بزی                        به روی استوانه غلطک صفحات بزرگ فولادی سوار شده اند و در هنگام تراکم اختلاط کمتری در سطح خاک    بوجود می آورد.</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7- تراکم کننده شبه بولدوزری: علیرغم کوبیدن با تیغ مسیر گشایی هم انجام می دهد.</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8- سایر غلتک ها: کوچک دستی، جهت تراکم کنار جدول ها- داخل سالن ها- پی ساختمان ها وجود دارد.</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9- غلتک کششی: که توسط یک تراکتور کشیده می شود.</a:t>
            </a:r>
            <a:endParaRPr lang="en-US" sz="2400" dirty="0">
              <a:cs typeface="B Nazanin"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C401C82D-2F27-41F9-BC55-720570FC695C}"/>
              </a:ext>
            </a:extLst>
          </p:cNvPr>
          <p:cNvSpPr>
            <a:spLocks noGrp="1"/>
          </p:cNvSpPr>
          <p:nvPr>
            <p:ph type="sldNum" sz="quarter" idx="12"/>
          </p:nvPr>
        </p:nvSpPr>
        <p:spPr/>
        <p:txBody>
          <a:bodyPr/>
          <a:lstStyle/>
          <a:p>
            <a:fld id="{AD7E7958-C94E-4D7B-B427-1FB82E5879DA}" type="slidenum">
              <a:rPr lang="fa-IR" smtClean="0"/>
              <a:pPr/>
              <a:t>21</a:t>
            </a:fld>
            <a:endParaRPr lang="fa-IR"/>
          </a:p>
        </p:txBody>
      </p:sp>
    </p:spTree>
    <p:extLst>
      <p:ext uri="{BB962C8B-B14F-4D97-AF65-F5344CB8AC3E}">
        <p14:creationId xmlns:p14="http://schemas.microsoft.com/office/powerpoint/2010/main" val="128025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2746475" y="765421"/>
            <a:ext cx="7286625" cy="2847975"/>
          </a:xfrm>
          <a:prstGeom prst="rect">
            <a:avLst/>
          </a:prstGeom>
        </p:spPr>
      </p:pic>
      <p:sp>
        <p:nvSpPr>
          <p:cNvPr id="6" name="Rectangle 5"/>
          <p:cNvSpPr/>
          <p:nvPr/>
        </p:nvSpPr>
        <p:spPr>
          <a:xfrm>
            <a:off x="6272011" y="3724949"/>
            <a:ext cx="5425310" cy="600164"/>
          </a:xfrm>
          <a:prstGeom prst="rect">
            <a:avLst/>
          </a:prstGeom>
        </p:spPr>
        <p:txBody>
          <a:bodyPr wrap="square">
            <a:spAutoFit/>
          </a:bodyPr>
          <a:lstStyle/>
          <a:p>
            <a:pPr algn="justLow">
              <a:lnSpc>
                <a:spcPct val="150000"/>
              </a:lnSpc>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نکات قابل توجه در استفاده از انواع غلتک ها:</a:t>
            </a:r>
            <a:endParaRPr lang="en-US" sz="24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endParaRPr>
          </a:p>
        </p:txBody>
      </p:sp>
      <p:sp>
        <p:nvSpPr>
          <p:cNvPr id="7" name="Rectangle 6"/>
          <p:cNvSpPr/>
          <p:nvPr/>
        </p:nvSpPr>
        <p:spPr>
          <a:xfrm>
            <a:off x="2035099" y="4436666"/>
            <a:ext cx="9752611" cy="2308324"/>
          </a:xfrm>
          <a:prstGeom prst="rect">
            <a:avLst/>
          </a:prstGeom>
        </p:spPr>
        <p:txBody>
          <a:bodyPr wrap="square">
            <a:spAutoFit/>
          </a:bodyPr>
          <a:lstStyle/>
          <a:p>
            <a:pPr algn="justLow">
              <a:lnSpc>
                <a:spcPct val="150000"/>
              </a:lnSpc>
            </a:pPr>
            <a:r>
              <a:rPr lang="fa-IR" sz="1300" dirty="0">
                <a:latin typeface="Times New Roman" panose="02020603050405020304" pitchFamily="18" charset="0"/>
                <a:ea typeface="Calibri" panose="020F0502020204030204" pitchFamily="34" charset="0"/>
                <a:cs typeface="B Compset" panose="00000400000000000000" pitchFamily="2" charset="-78"/>
              </a:rPr>
              <a:t>1</a:t>
            </a:r>
            <a:r>
              <a:rPr lang="fa-IR" sz="2400" dirty="0">
                <a:latin typeface="Times New Roman" panose="02020603050405020304" pitchFamily="18" charset="0"/>
                <a:ea typeface="Calibri" panose="020F0502020204030204" pitchFamily="34" charset="0"/>
                <a:cs typeface="B Compset" panose="00000400000000000000" pitchFamily="2" charset="-78"/>
              </a:rPr>
              <a:t>- غلتک زنی باید از کناره های راه شروع به محور راه ختم گردد این عمل برای جلوگیری از پخش شدن خاک و به هم خوردن شیب عرض جاده می باشد.</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algn="justLow">
              <a:lnSpc>
                <a:spcPct val="150000"/>
              </a:lnSpc>
            </a:pPr>
            <a:r>
              <a:rPr lang="fa-IR" sz="2400" dirty="0">
                <a:latin typeface="Times New Roman" panose="02020603050405020304" pitchFamily="18" charset="0"/>
                <a:ea typeface="Calibri" panose="020F0502020204030204" pitchFamily="34" charset="0"/>
                <a:cs typeface="B Compset" panose="00000400000000000000" pitchFamily="2" charset="-78"/>
              </a:rPr>
              <a:t>2- در قوس غلتک زنی از داخل قوس و یا پست ترین نقطه شروع و به خارج قوس یا بلندترین نقطه ختم می گردد و به علت وجود دِور (شیب عرض در قوس ها)</a:t>
            </a:r>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p:txBody>
      </p:sp>
      <p:sp>
        <p:nvSpPr>
          <p:cNvPr id="2" name="Slide Number Placeholder 1">
            <a:extLst>
              <a:ext uri="{FF2B5EF4-FFF2-40B4-BE49-F238E27FC236}">
                <a16:creationId xmlns:a16="http://schemas.microsoft.com/office/drawing/2014/main" id="{719D8C09-5410-4F74-AB5E-9C842098D74C}"/>
              </a:ext>
            </a:extLst>
          </p:cNvPr>
          <p:cNvSpPr>
            <a:spLocks noGrp="1"/>
          </p:cNvSpPr>
          <p:nvPr>
            <p:ph type="sldNum" sz="quarter" idx="12"/>
          </p:nvPr>
        </p:nvSpPr>
        <p:spPr/>
        <p:txBody>
          <a:bodyPr/>
          <a:lstStyle/>
          <a:p>
            <a:fld id="{AD7E7958-C94E-4D7B-B427-1FB82E5879DA}" type="slidenum">
              <a:rPr lang="fa-IR" smtClean="0"/>
              <a:pPr/>
              <a:t>22</a:t>
            </a:fld>
            <a:endParaRPr lang="fa-IR"/>
          </a:p>
        </p:txBody>
      </p:sp>
    </p:spTree>
    <p:extLst>
      <p:ext uri="{BB962C8B-B14F-4D97-AF65-F5344CB8AC3E}">
        <p14:creationId xmlns:p14="http://schemas.microsoft.com/office/powerpoint/2010/main" val="96046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7" y="721217"/>
            <a:ext cx="11684916" cy="5924281"/>
          </a:xfrm>
        </p:spPr>
        <p:txBody>
          <a:bodyPr/>
          <a:lstStyle/>
          <a:p>
            <a:pPr marL="0" indent="0">
              <a:lnSpc>
                <a:spcPct val="150000"/>
              </a:lnSpc>
              <a:buNone/>
            </a:pPr>
            <a:r>
              <a:rPr lang="fa-IR" sz="2400" dirty="0">
                <a:cs typeface="B Nazanin" panose="00000400000000000000" pitchFamily="2" charset="-78"/>
              </a:rPr>
              <a:t> 3- بهتر است قبل از استفاده از غلتک های ویبره ای محل موردنظر ابتدا توسط غلتک صاف غلتک زنی شود. (یعنی ابتدا بدون ویبره فقط با حرکت خود غلتک با وزن غلتک اتو می شود. بعد از تراکم نسبی ویبره توسط اپراتور دستگاه روشن می شود و ابتدا با ضربه درشت بعد با ضربه ریز ادامه می دهد تا به تراکم موردنظر برسد.</a:t>
            </a:r>
            <a:endParaRPr lang="en-US" sz="2400" dirty="0">
              <a:cs typeface="B Nazanin" panose="00000400000000000000" pitchFamily="2" charset="-78"/>
            </a:endParaRPr>
          </a:p>
          <a:p>
            <a:pPr marL="0" indent="0">
              <a:lnSpc>
                <a:spcPct val="150000"/>
              </a:lnSpc>
              <a:buNone/>
            </a:pPr>
            <a:r>
              <a:rPr lang="fa-IR" sz="2400" dirty="0">
                <a:cs typeface="B Nazanin" panose="00000400000000000000" pitchFamily="2" charset="-78"/>
              </a:rPr>
              <a:t>4- باید دقت شود ضخامت لایه های متراکم شوند حداقل </a:t>
            </a:r>
            <a:r>
              <a:rPr lang="en-US" sz="2400" dirty="0">
                <a:cs typeface="B Nazanin" panose="00000400000000000000" pitchFamily="2" charset="-78"/>
              </a:rPr>
              <a:t>cm</a:t>
            </a:r>
            <a:r>
              <a:rPr lang="fa-IR" sz="2400" dirty="0">
                <a:cs typeface="B Nazanin" panose="00000400000000000000" pitchFamily="2" charset="-78"/>
              </a:rPr>
              <a:t>10باشد و استاندارد لایه ای خاک ریزی </a:t>
            </a:r>
            <a:r>
              <a:rPr lang="en-US" sz="2400" dirty="0">
                <a:cs typeface="B Nazanin" panose="00000400000000000000" pitchFamily="2" charset="-78"/>
              </a:rPr>
              <a:t>cm</a:t>
            </a:r>
            <a:r>
              <a:rPr lang="fa-IR" sz="2400" dirty="0">
                <a:cs typeface="B Nazanin" panose="00000400000000000000" pitchFamily="2" charset="-78"/>
              </a:rPr>
              <a:t>15 می باشد و اگر کمتر باشد عمل دانسیته توسط آزمایشگاه مکانیک خاک صورت نمی گیرد.</a:t>
            </a:r>
            <a:endParaRPr lang="en-US" sz="2400" dirty="0">
              <a:cs typeface="B Nazanin" panose="00000400000000000000" pitchFamily="2" charset="-78"/>
            </a:endParaRPr>
          </a:p>
          <a:p>
            <a:pPr marL="0" indent="0">
              <a:lnSpc>
                <a:spcPct val="150000"/>
              </a:lnSpc>
              <a:buNone/>
            </a:pPr>
            <a:r>
              <a:rPr lang="fa-IR" sz="2400" dirty="0">
                <a:cs typeface="B Nazanin" panose="00000400000000000000" pitchFamily="2" charset="-78"/>
              </a:rPr>
              <a:t>5- در هنگام توقف غلتک باید ضربه ها خاموش شود.</a:t>
            </a:r>
            <a:endParaRPr lang="en-US" sz="2400" dirty="0">
              <a:cs typeface="B Nazanin" panose="00000400000000000000" pitchFamily="2" charset="-78"/>
            </a:endParaRPr>
          </a:p>
          <a:p>
            <a:pPr marL="0" indent="0">
              <a:lnSpc>
                <a:spcPct val="150000"/>
              </a:lnSpc>
              <a:buNone/>
            </a:pPr>
            <a:r>
              <a:rPr lang="fa-IR" sz="2400" dirty="0">
                <a:cs typeface="B Nazanin" panose="00000400000000000000" pitchFamily="2" charset="-78"/>
              </a:rPr>
              <a:t>6- غلتک زنی در شیب ها از پایین به بالا زده می شود. به علت اینکه از بالا به پائین به علت وزن خود غلتک و شیب بودن مسیر لایه ها جمع می شود و به حالت فتیله در می آید.</a:t>
            </a:r>
            <a:endParaRPr lang="en-US" sz="2400" dirty="0">
              <a:cs typeface="B Nazanin"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A0B85D77-5A44-4FEB-ADFD-3935E93B1146}"/>
              </a:ext>
            </a:extLst>
          </p:cNvPr>
          <p:cNvSpPr>
            <a:spLocks noGrp="1"/>
          </p:cNvSpPr>
          <p:nvPr>
            <p:ph type="sldNum" sz="quarter" idx="12"/>
          </p:nvPr>
        </p:nvSpPr>
        <p:spPr/>
        <p:txBody>
          <a:bodyPr/>
          <a:lstStyle/>
          <a:p>
            <a:fld id="{AD7E7958-C94E-4D7B-B427-1FB82E5879DA}" type="slidenum">
              <a:rPr lang="fa-IR" smtClean="0"/>
              <a:pPr/>
              <a:t>23</a:t>
            </a:fld>
            <a:endParaRPr lang="fa-IR"/>
          </a:p>
        </p:txBody>
      </p:sp>
    </p:spTree>
    <p:extLst>
      <p:ext uri="{BB962C8B-B14F-4D97-AF65-F5344CB8AC3E}">
        <p14:creationId xmlns:p14="http://schemas.microsoft.com/office/powerpoint/2010/main" val="44488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6367" y="746975"/>
                <a:ext cx="11500834" cy="5898523"/>
              </a:xfrm>
            </p:spPr>
            <p:txBody>
              <a:bodyPr/>
              <a:lstStyle/>
              <a:p>
                <a:pPr algn="justLow">
                  <a:lnSpc>
                    <a:spcPct val="150000"/>
                  </a:lnSpc>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فرمول محاسبه میزان تولید غلتک ها:</a:t>
                </a:r>
                <a:endParaRPr lang="en-US" sz="24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endParaRPr>
              </a:p>
              <a:p>
                <a:pPr marL="0" indent="0" algn="justLow" rtl="0">
                  <a:lnSpc>
                    <a:spcPct val="150000"/>
                  </a:lnSpc>
                  <a:buNone/>
                </a:pPr>
                <a14:m>
                  <m:oMathPara xmlns:m="http://schemas.openxmlformats.org/officeDocument/2006/math">
                    <m:oMathParaPr>
                      <m:jc m:val="left"/>
                    </m:oMathParaPr>
                    <m:oMath xmlns:m="http://schemas.openxmlformats.org/officeDocument/2006/math">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fa-IR" sz="2400">
                          <a:effectLst/>
                          <a:latin typeface="Cambria Math" panose="02040503050406030204" pitchFamily="18" charset="0"/>
                          <a:ea typeface="Calibri" panose="020F0502020204030204" pitchFamily="34" charset="0"/>
                          <a:cs typeface="B Compset" panose="00000400000000000000" pitchFamily="2" charset="-78"/>
                        </a:rPr>
                        <m:t>ساعت</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در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مترمکعب</m:t>
                      </m:r>
                      <m:r>
                        <a:rPr lang="en-US"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بازده</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en-US" sz="2400" i="1">
                          <a:effectLst/>
                          <a:latin typeface="Cambria Math" panose="02040503050406030204" pitchFamily="18" charset="0"/>
                          <a:ea typeface="Calibri" panose="020F0502020204030204" pitchFamily="34" charset="0"/>
                          <a:cs typeface="B Compset" panose="00000400000000000000" pitchFamily="2" charset="-78"/>
                        </a:rPr>
                        <m:t>𝑄</m:t>
                      </m:r>
                      <m:r>
                        <a:rPr lang="en-US" sz="2400" i="1">
                          <a:effectLst/>
                          <a:latin typeface="Cambria Math" panose="02040503050406030204" pitchFamily="18" charset="0"/>
                          <a:ea typeface="Calibri" panose="020F0502020204030204" pitchFamily="34" charset="0"/>
                          <a:cs typeface="B Compset" panose="00000400000000000000" pitchFamily="2" charset="-78"/>
                        </a:rPr>
                        <m:t>=</m:t>
                      </m:r>
                      <m:f>
                        <m:f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r>
                            <a:rPr lang="en-US" sz="2400" i="1">
                              <a:effectLst/>
                              <a:latin typeface="Cambria Math" panose="02040503050406030204" pitchFamily="18" charset="0"/>
                              <a:ea typeface="Calibri" panose="020F0502020204030204" pitchFamily="34" charset="0"/>
                              <a:cs typeface="B Compset" panose="00000400000000000000" pitchFamily="2" charset="-78"/>
                            </a:rPr>
                            <m:t>10</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𝑉</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𝐷</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𝑊</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𝐸</m:t>
                          </m:r>
                        </m:num>
                        <m:den>
                          <m:r>
                            <a:rPr lang="en-US" sz="2400" i="1">
                              <a:effectLst/>
                              <a:latin typeface="Cambria Math" panose="02040503050406030204" pitchFamily="18" charset="0"/>
                              <a:ea typeface="Calibri" panose="020F0502020204030204" pitchFamily="34" charset="0"/>
                              <a:cs typeface="B Compset" panose="00000400000000000000" pitchFamily="2" charset="-78"/>
                            </a:rPr>
                            <m:t>𝑃</m:t>
                          </m:r>
                        </m:den>
                      </m:f>
                    </m:oMath>
                  </m:oMathPara>
                </a14:m>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a:p>
                <a:pPr marL="0" indent="0" algn="l">
                  <a:lnSpc>
                    <a:spcPct val="135000"/>
                  </a:lnSpc>
                  <a:buNone/>
                </a:pPr>
                <a:r>
                  <a:rPr lang="fa-IR" sz="2400" dirty="0">
                    <a:effectLst/>
                    <a:latin typeface="Times New Roman" panose="02020603050405020304" pitchFamily="18" charset="0"/>
                    <a:ea typeface="Calibri" panose="020F0502020204030204" pitchFamily="34" charset="0"/>
                    <a:cs typeface="B Compset" panose="00000400000000000000" pitchFamily="2" charset="-78"/>
                  </a:rPr>
                  <a:t>(</a:t>
                </a:r>
                <a:r>
                  <a:rPr lang="en-US" sz="2400" dirty="0">
                    <a:effectLst/>
                    <a:latin typeface="Times New Roman" panose="02020603050405020304" pitchFamily="18" charset="0"/>
                    <a:ea typeface="Calibri" panose="020F0502020204030204" pitchFamily="34" charset="0"/>
                    <a:cs typeface="B Compset" panose="00000400000000000000" pitchFamily="2" charset="-78"/>
                  </a:rPr>
                  <a:t>km/h</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سرعت= </a:t>
                </a:r>
                <a:r>
                  <a:rPr lang="en-US" sz="2400" dirty="0">
                    <a:effectLst/>
                    <a:latin typeface="Times New Roman" panose="02020603050405020304" pitchFamily="18" charset="0"/>
                    <a:ea typeface="Calibri" panose="020F0502020204030204" pitchFamily="34" charset="0"/>
                    <a:cs typeface="B Compset" panose="00000400000000000000" pitchFamily="2" charset="-78"/>
                  </a:rPr>
                  <a:t>V</a:t>
                </a:r>
              </a:p>
              <a:p>
                <a:pPr marL="0" indent="0" algn="l">
                  <a:lnSpc>
                    <a:spcPct val="135000"/>
                  </a:lnSpc>
                  <a:buNone/>
                </a:pPr>
                <a:r>
                  <a:rPr lang="fa-IR" sz="2400" dirty="0">
                    <a:effectLst/>
                    <a:latin typeface="Times New Roman" panose="02020603050405020304" pitchFamily="18" charset="0"/>
                    <a:ea typeface="Calibri" panose="020F0502020204030204" pitchFamily="34" charset="0"/>
                    <a:cs typeface="B Compset" panose="00000400000000000000" pitchFamily="2" charset="-78"/>
                  </a:rPr>
                  <a:t>(</a:t>
                </a:r>
                <a:r>
                  <a:rPr lang="en-US" sz="2400" dirty="0">
                    <a:effectLst/>
                    <a:latin typeface="Times New Roman" panose="02020603050405020304" pitchFamily="18" charset="0"/>
                    <a:ea typeface="Calibri" panose="020F0502020204030204" pitchFamily="34" charset="0"/>
                    <a:cs typeface="B Compset" panose="00000400000000000000" pitchFamily="2" charset="-78"/>
                  </a:rPr>
                  <a:t>cm</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عمق لایه= </a:t>
                </a:r>
                <a:r>
                  <a:rPr lang="en-US" sz="2400" dirty="0">
                    <a:effectLst/>
                    <a:latin typeface="Times New Roman" panose="02020603050405020304" pitchFamily="18" charset="0"/>
                    <a:ea typeface="Calibri" panose="020F0502020204030204" pitchFamily="34" charset="0"/>
                    <a:cs typeface="B Compset" panose="00000400000000000000" pitchFamily="2" charset="-78"/>
                  </a:rPr>
                  <a:t>D</a:t>
                </a:r>
              </a:p>
              <a:p>
                <a:pPr marL="0" indent="0" algn="l">
                  <a:lnSpc>
                    <a:spcPct val="135000"/>
                  </a:lnSpc>
                  <a:buNone/>
                </a:pPr>
                <a:r>
                  <a:rPr lang="fa-IR" sz="2400" dirty="0">
                    <a:effectLst/>
                    <a:latin typeface="Times New Roman" panose="02020603050405020304" pitchFamily="18" charset="0"/>
                    <a:ea typeface="Calibri" panose="020F0502020204030204" pitchFamily="34" charset="0"/>
                    <a:cs typeface="B Compset" panose="00000400000000000000" pitchFamily="2" charset="-78"/>
                  </a:rPr>
                  <a:t>(</a:t>
                </a:r>
                <a:r>
                  <a:rPr lang="en-US" sz="2400" dirty="0">
                    <a:effectLst/>
                    <a:latin typeface="Times New Roman" panose="02020603050405020304" pitchFamily="18" charset="0"/>
                    <a:ea typeface="Calibri" panose="020F0502020204030204" pitchFamily="34" charset="0"/>
                    <a:cs typeface="B Compset" panose="00000400000000000000" pitchFamily="2" charset="-78"/>
                  </a:rPr>
                  <a:t>m</a:t>
                </a:r>
                <a:r>
                  <a:rPr lang="fa-IR" sz="2400" dirty="0">
                    <a:effectLst/>
                    <a:latin typeface="Times New Roman" panose="02020603050405020304" pitchFamily="18" charset="0"/>
                    <a:ea typeface="Calibri" panose="020F0502020204030204" pitchFamily="34" charset="0"/>
                    <a:cs typeface="B Compset" panose="00000400000000000000" pitchFamily="2" charset="-78"/>
                  </a:rPr>
                  <a:t>)	پهنای مؤثر: </a:t>
                </a:r>
                <a:r>
                  <a:rPr lang="en-US" sz="2400" dirty="0">
                    <a:effectLst/>
                    <a:latin typeface="Times New Roman" panose="02020603050405020304" pitchFamily="18" charset="0"/>
                    <a:ea typeface="Calibri" panose="020F0502020204030204" pitchFamily="34" charset="0"/>
                    <a:cs typeface="B Compset" panose="00000400000000000000" pitchFamily="2" charset="-78"/>
                  </a:rPr>
                  <a:t>w</a:t>
                </a:r>
              </a:p>
              <a:p>
                <a:pPr marL="0" indent="0" algn="l">
                  <a:lnSpc>
                    <a:spcPct val="135000"/>
                  </a:lnSpc>
                  <a:buNone/>
                </a:pPr>
                <a:r>
                  <a:rPr lang="fa-IR" sz="2400" dirty="0">
                    <a:effectLst/>
                    <a:latin typeface="Times New Roman" panose="02020603050405020304" pitchFamily="18" charset="0"/>
                    <a:ea typeface="Calibri" panose="020F0502020204030204" pitchFamily="34" charset="0"/>
                    <a:cs typeface="B Compset" panose="00000400000000000000" pitchFamily="2" charset="-78"/>
                  </a:rPr>
                  <a:t>تعداد گذر: (</a:t>
                </a:r>
                <a:r>
                  <a:rPr lang="en-US" sz="2400" dirty="0">
                    <a:effectLst/>
                    <a:latin typeface="Times New Roman" panose="02020603050405020304" pitchFamily="18" charset="0"/>
                    <a:ea typeface="Calibri" panose="020F0502020204030204" pitchFamily="34" charset="0"/>
                    <a:cs typeface="B Compset" panose="00000400000000000000" pitchFamily="2" charset="-78"/>
                  </a:rPr>
                  <a:t>N</a:t>
                </a:r>
                <a:r>
                  <a:rPr lang="fa-IR" sz="2400" dirty="0">
                    <a:effectLst/>
                    <a:latin typeface="Times New Roman" panose="02020603050405020304" pitchFamily="18" charset="0"/>
                    <a:ea typeface="Calibri" panose="020F0502020204030204" pitchFamily="34" charset="0"/>
                    <a:cs typeface="B Compset" panose="00000400000000000000" pitchFamily="2" charset="-78"/>
                  </a:rPr>
                  <a:t>) </a:t>
                </a:r>
                <a:r>
                  <a:rPr lang="en-US" sz="2400" dirty="0">
                    <a:effectLst/>
                    <a:latin typeface="Times New Roman" panose="02020603050405020304" pitchFamily="18" charset="0"/>
                    <a:ea typeface="Calibri" panose="020F0502020204030204" pitchFamily="34" charset="0"/>
                    <a:cs typeface="B Compset" panose="00000400000000000000" pitchFamily="2" charset="-78"/>
                  </a:rPr>
                  <a:t>P</a:t>
                </a:r>
              </a:p>
              <a:p>
                <a:pPr marL="0" indent="0" algn="l">
                  <a:lnSpc>
                    <a:spcPct val="135000"/>
                  </a:lnSpc>
                  <a:buNone/>
                </a:pPr>
                <a:r>
                  <a:rPr lang="fa-IR" sz="2400" dirty="0">
                    <a:effectLst/>
                    <a:latin typeface="Times New Roman" panose="02020603050405020304" pitchFamily="18" charset="0"/>
                    <a:ea typeface="Calibri" panose="020F0502020204030204" pitchFamily="34" charset="0"/>
                    <a:cs typeface="B Compset" panose="00000400000000000000" pitchFamily="2" charset="-78"/>
                  </a:rPr>
                  <a:t>راندمان کار: </a:t>
                </a:r>
                <a:r>
                  <a:rPr lang="en-US" sz="2400" dirty="0">
                    <a:effectLst/>
                    <a:latin typeface="Times New Roman" panose="02020603050405020304" pitchFamily="18" charset="0"/>
                    <a:ea typeface="Calibri" panose="020F0502020204030204" pitchFamily="34" charset="0"/>
                    <a:cs typeface="B Compset" panose="00000400000000000000" pitchFamily="2" charset="-78"/>
                  </a:rPr>
                  <a:t>E</a:t>
                </a:r>
              </a:p>
              <a:p>
                <a:pPr marL="0" indent="0">
                  <a:buNone/>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6367" y="746975"/>
                <a:ext cx="11500834" cy="5898523"/>
              </a:xfrm>
              <a:blipFill rotWithShape="0">
                <a:blip r:embed="rId2"/>
                <a:stretch>
                  <a:fillRect l="-742" r="-742"/>
                </a:stretch>
              </a:blipFill>
            </p:spPr>
            <p:txBody>
              <a:bodyPr/>
              <a:lstStyle/>
              <a:p>
                <a:r>
                  <a:rPr lang="fa-IR">
                    <a:noFill/>
                  </a:rPr>
                  <a:t> </a:t>
                </a:r>
              </a:p>
            </p:txBody>
          </p:sp>
        </mc:Fallback>
      </mc:AlternateContent>
      <p:sp>
        <p:nvSpPr>
          <p:cNvPr id="2" name="Slide Number Placeholder 1">
            <a:extLst>
              <a:ext uri="{FF2B5EF4-FFF2-40B4-BE49-F238E27FC236}">
                <a16:creationId xmlns:a16="http://schemas.microsoft.com/office/drawing/2014/main" id="{052E4982-2697-4ADF-899D-6ED9E739714B}"/>
              </a:ext>
            </a:extLst>
          </p:cNvPr>
          <p:cNvSpPr>
            <a:spLocks noGrp="1"/>
          </p:cNvSpPr>
          <p:nvPr>
            <p:ph type="sldNum" sz="quarter" idx="12"/>
          </p:nvPr>
        </p:nvSpPr>
        <p:spPr/>
        <p:txBody>
          <a:bodyPr/>
          <a:lstStyle/>
          <a:p>
            <a:fld id="{AD7E7958-C94E-4D7B-B427-1FB82E5879DA}" type="slidenum">
              <a:rPr lang="fa-IR" smtClean="0"/>
              <a:pPr/>
              <a:t>24</a:t>
            </a:fld>
            <a:endParaRPr lang="fa-IR"/>
          </a:p>
        </p:txBody>
      </p:sp>
    </p:spTree>
    <p:extLst>
      <p:ext uri="{BB962C8B-B14F-4D97-AF65-F5344CB8AC3E}">
        <p14:creationId xmlns:p14="http://schemas.microsoft.com/office/powerpoint/2010/main" val="889309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639" y="990197"/>
                <a:ext cx="11607644" cy="5603786"/>
              </a:xfrm>
            </p:spPr>
            <p:txBody>
              <a:bodyPr>
                <a:normAutofit/>
              </a:bodyPr>
              <a:lstStyle/>
              <a:p>
                <a:pPr marL="0" indent="0" algn="justLow">
                  <a:lnSpc>
                    <a:spcPct val="150000"/>
                  </a:lnSpc>
                  <a:buNone/>
                </a:pPr>
                <a:r>
                  <a:rPr lang="fa-IR" sz="2400" b="1" dirty="0">
                    <a:latin typeface="Times New Roman" panose="02020603050405020304" pitchFamily="18" charset="0"/>
                    <a:ea typeface="Calibri" panose="020F0502020204030204" pitchFamily="34" charset="0"/>
                    <a:cs typeface="B Compset" panose="00000400000000000000" pitchFamily="2" charset="-78"/>
                  </a:rPr>
                  <a:t>مثال 4: </a:t>
                </a:r>
                <a:r>
                  <a:rPr lang="fa-IR" sz="2400" dirty="0">
                    <a:latin typeface="Times New Roman" panose="02020603050405020304" pitchFamily="18" charset="0"/>
                    <a:ea typeface="Calibri" panose="020F0502020204030204" pitchFamily="34" charset="0"/>
                    <a:cs typeface="B Compset" panose="00000400000000000000" pitchFamily="2" charset="-78"/>
                  </a:rPr>
                  <a:t>برای تراکم یک مسیر از کیلومتر 500+10 تا کیلومتر 000+11 (طول مسیر500 متر) در لایه زیر اساس به عرض 9 متر 12 گذر لازم است در صورتیکه ضخامت لایه زیر اساس کلاً </a:t>
                </a:r>
                <a:r>
                  <a:rPr lang="en-US" sz="2400" dirty="0">
                    <a:latin typeface="Times New Roman" panose="02020603050405020304" pitchFamily="18" charset="0"/>
                    <a:ea typeface="Calibri" panose="020F0502020204030204" pitchFamily="34" charset="0"/>
                    <a:cs typeface="B Compset" panose="00000400000000000000" pitchFamily="2" charset="-78"/>
                  </a:rPr>
                  <a:t>18cm</a:t>
                </a:r>
                <a:r>
                  <a:rPr lang="en-US" sz="2400" dirty="0">
                    <a:latin typeface="B Compset" panose="00000400000000000000" pitchFamily="2" charset="-78"/>
                    <a:ea typeface="Calibri" panose="020F0502020204030204" pitchFamily="34" charset="0"/>
                    <a:cs typeface="B Compset" panose="00000400000000000000" pitchFamily="2" charset="-78"/>
                  </a:rPr>
                  <a:t> </a:t>
                </a:r>
                <a:r>
                  <a:rPr lang="fa-IR" sz="2400" dirty="0">
                    <a:latin typeface="B Compset" panose="00000400000000000000" pitchFamily="2" charset="-78"/>
                    <a:ea typeface="Calibri" panose="020F0502020204030204" pitchFamily="34" charset="0"/>
                    <a:cs typeface="B Compset" panose="00000400000000000000" pitchFamily="2" charset="-78"/>
                  </a:rPr>
                  <a:t>باشد سرعت غلتک </a:t>
                </a:r>
                <a:r>
                  <a:rPr lang="en-US" sz="2400" dirty="0">
                    <a:latin typeface="Times New Roman" panose="02020603050405020304" pitchFamily="18" charset="0"/>
                    <a:ea typeface="Calibri" panose="020F0502020204030204" pitchFamily="34" charset="0"/>
                    <a:cs typeface="B Compset" panose="00000400000000000000" pitchFamily="2" charset="-78"/>
                  </a:rPr>
                  <a:t>8 km/h</a:t>
                </a:r>
                <a:r>
                  <a:rPr lang="fa-IR" sz="2400" dirty="0">
                    <a:latin typeface="Times New Roman" panose="02020603050405020304" pitchFamily="18" charset="0"/>
                    <a:ea typeface="Calibri" panose="020F0502020204030204" pitchFamily="34" charset="0"/>
                    <a:cs typeface="B Compset" panose="00000400000000000000" pitchFamily="2" charset="-78"/>
                  </a:rPr>
                  <a:t> باشد با راندمان کار </a:t>
                </a:r>
                <a:r>
                  <a:rPr lang="en-US" sz="2400" dirty="0">
                    <a:latin typeface="Times New Roman" panose="02020603050405020304" pitchFamily="18" charset="0"/>
                    <a:ea typeface="Calibri" panose="020F0502020204030204" pitchFamily="34" charset="0"/>
                    <a:cs typeface="B Compset" panose="00000400000000000000" pitchFamily="2" charset="-78"/>
                  </a:rPr>
                  <a:t>85</a:t>
                </a:r>
                <a:r>
                  <a:rPr lang="fa-IR" sz="2400" dirty="0">
                    <a:latin typeface="Times New Roman" panose="02020603050405020304" pitchFamily="18" charset="0"/>
                    <a:ea typeface="Calibri" panose="020F0502020204030204" pitchFamily="34" charset="0"/>
                    <a:cs typeface="B Compset" panose="00000400000000000000" pitchFamily="2" charset="-78"/>
                  </a:rPr>
                  <a:t>% چه مدت زمان لازم است تا لایه ها متراکم شود.</a:t>
                </a:r>
              </a:p>
              <a:p>
                <a:pPr marL="0" indent="0">
                  <a:buNone/>
                </a:pPr>
                <a:r>
                  <a:rPr lang="fa-IR" dirty="0"/>
                  <a:t> </a:t>
                </a:r>
                <a:endParaRPr lang="en-US" dirty="0"/>
              </a:p>
              <a:p>
                <a:pPr marL="0" indent="0">
                  <a:buNone/>
                </a:pPr>
                <a:r>
                  <a:rPr lang="en-US" sz="2400" dirty="0"/>
                  <a:t>Q</a:t>
                </a:r>
                <a:r>
                  <a:rPr lang="fa-IR" sz="2400" dirty="0"/>
                  <a:t> = غلتک راندمان</a:t>
                </a:r>
                <a:endParaRPr lang="en-US" sz="2400" dirty="0"/>
              </a:p>
              <a:p>
                <a:pPr marL="0" indent="0">
                  <a:buNone/>
                </a:pPr>
                <a:r>
                  <a:rPr lang="en-US" sz="2400" baseline="-25000" dirty="0"/>
                  <a:t>h</a:t>
                </a:r>
                <a:r>
                  <a:rPr lang="fa-IR" sz="2400" dirty="0"/>
                  <a:t>/</a:t>
                </a:r>
                <a:r>
                  <a:rPr lang="en-US" sz="2400" baseline="30000" dirty="0"/>
                  <a:t>km</a:t>
                </a:r>
                <a:r>
                  <a:rPr lang="en-US" sz="2400" dirty="0"/>
                  <a:t> 8</a:t>
                </a:r>
                <a:r>
                  <a:rPr lang="fa-IR" sz="2400" dirty="0"/>
                  <a:t> = سرعت </a:t>
                </a:r>
                <a:r>
                  <a:rPr lang="en-US" sz="2400" dirty="0"/>
                  <a:t>V</a:t>
                </a:r>
              </a:p>
              <a:p>
                <a:pPr marL="0" indent="0" rtl="0">
                  <a:buNone/>
                </a:pPr>
                <a14:m>
                  <m:oMathPara xmlns:m="http://schemas.openxmlformats.org/officeDocument/2006/math">
                    <m:oMathParaPr>
                      <m:jc m:val="centerGroup"/>
                    </m:oMathParaPr>
                    <m:oMath xmlns:m="http://schemas.openxmlformats.org/officeDocument/2006/math">
                      <m:r>
                        <a:rPr lang="fa-IR" sz="2400">
                          <a:latin typeface="Cambria Math" panose="02040503050406030204" pitchFamily="18" charset="0"/>
                        </a:rPr>
                        <m:t>گذر</m:t>
                      </m:r>
                      <m:r>
                        <a:rPr lang="fa-IR" sz="2400">
                          <a:latin typeface="Cambria Math" panose="02040503050406030204" pitchFamily="18" charset="0"/>
                        </a:rPr>
                        <m:t> </m:t>
                      </m:r>
                      <m:r>
                        <a:rPr lang="fa-IR" sz="2400">
                          <a:latin typeface="Cambria Math" panose="02040503050406030204" pitchFamily="18" charset="0"/>
                        </a:rPr>
                        <m:t>تعداد</m:t>
                      </m:r>
                      <m:r>
                        <a:rPr lang="fa-IR" sz="2400">
                          <a:latin typeface="Cambria Math" panose="02040503050406030204" pitchFamily="18" charset="0"/>
                        </a:rPr>
                        <m:t> </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12</m:t>
                      </m:r>
                      <m:r>
                        <a:rPr lang="en-US" sz="2400" i="1">
                          <a:latin typeface="Cambria Math" panose="02040503050406030204" pitchFamily="18" charset="0"/>
                        </a:rPr>
                        <m:t>                </m:t>
                      </m:r>
                      <m:r>
                        <a:rPr lang="en-US" sz="2400" i="1">
                          <a:latin typeface="Cambria Math" panose="02040503050406030204" pitchFamily="18" charset="0"/>
                        </a:rPr>
                        <m:t>𝑄</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10</m:t>
                          </m:r>
                          <m:r>
                            <a:rPr lang="en-US" sz="2400" i="1">
                              <a:latin typeface="Cambria Math" panose="02040503050406030204" pitchFamily="18" charset="0"/>
                            </a:rPr>
                            <m:t>×</m:t>
                          </m:r>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𝐸</m:t>
                          </m:r>
                        </m:num>
                        <m:den>
                          <m:r>
                            <a:rPr lang="en-US" sz="2400" i="1">
                              <a:latin typeface="Cambria Math" panose="02040503050406030204" pitchFamily="18" charset="0"/>
                            </a:rPr>
                            <m:t>𝑃</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10</m:t>
                          </m:r>
                          <m:r>
                            <a:rPr lang="en-US" sz="2400" i="1">
                              <a:latin typeface="Cambria Math" panose="02040503050406030204" pitchFamily="18" charset="0"/>
                            </a:rPr>
                            <m:t>×</m:t>
                          </m:r>
                          <m:r>
                            <a:rPr lang="en-US" sz="2400" i="1">
                              <a:latin typeface="Cambria Math" panose="02040503050406030204" pitchFamily="18" charset="0"/>
                            </a:rPr>
                            <m:t>9</m:t>
                          </m:r>
                          <m:r>
                            <a:rPr lang="en-US" sz="2400" i="1">
                              <a:latin typeface="Cambria Math" panose="02040503050406030204" pitchFamily="18" charset="0"/>
                            </a:rPr>
                            <m:t>×</m:t>
                          </m:r>
                          <m:r>
                            <a:rPr lang="en-US" sz="2400" i="1">
                              <a:latin typeface="Cambria Math" panose="02040503050406030204" pitchFamily="18" charset="0"/>
                            </a:rPr>
                            <m:t>8</m:t>
                          </m:r>
                          <m:r>
                            <a:rPr lang="en-US" sz="2400" i="1">
                              <a:latin typeface="Cambria Math" panose="02040503050406030204" pitchFamily="18" charset="0"/>
                            </a:rPr>
                            <m:t>×/</m:t>
                          </m:r>
                          <m:r>
                            <a:rPr lang="en-US" sz="2400" i="1">
                              <a:latin typeface="Cambria Math" panose="02040503050406030204" pitchFamily="18" charset="0"/>
                            </a:rPr>
                            <m:t>18</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85</m:t>
                          </m:r>
                        </m:num>
                        <m:den>
                          <m:r>
                            <a:rPr lang="en-US" sz="2400" i="1">
                              <a:latin typeface="Cambria Math" panose="02040503050406030204" pitchFamily="18" charset="0"/>
                            </a:rPr>
                            <m:t>12</m:t>
                          </m:r>
                        </m:den>
                      </m:f>
                      <m:r>
                        <a:rPr lang="en-US" sz="2400" i="1">
                          <a:latin typeface="Cambria Math" panose="02040503050406030204" pitchFamily="18" charset="0"/>
                        </a:rPr>
                        <m:t>=</m:t>
                      </m:r>
                      <m:r>
                        <a:rPr lang="en-US" sz="2400" i="1">
                          <a:latin typeface="Cambria Math" panose="02040503050406030204" pitchFamily="18" charset="0"/>
                        </a:rPr>
                        <m:t>9</m:t>
                      </m:r>
                      <m:f>
                        <m:fPr>
                          <m:type m:val="skw"/>
                          <m:ctrlPr>
                            <a:rPr lang="en-US" sz="2400" i="1">
                              <a:latin typeface="Cambria Math" panose="02040503050406030204" pitchFamily="18" charset="0"/>
                            </a:rPr>
                          </m:ctrlPr>
                        </m:fPr>
                        <m:num>
                          <m:r>
                            <a:rPr lang="en-US" sz="2400" i="1">
                              <a:latin typeface="Cambria Math" panose="02040503050406030204" pitchFamily="18" charset="0"/>
                            </a:rPr>
                            <m:t>𝑘</m:t>
                          </m:r>
                        </m:num>
                        <m:den>
                          <m:r>
                            <a:rPr lang="en-US" sz="2400" i="1">
                              <a:latin typeface="Cambria Math" panose="02040503050406030204" pitchFamily="18" charset="0"/>
                            </a:rPr>
                            <m:t>𝑚</m:t>
                          </m:r>
                        </m:den>
                      </m:f>
                    </m:oMath>
                  </m:oMathPara>
                </a14:m>
                <a:endParaRPr lang="en-US" sz="2400" dirty="0"/>
              </a:p>
              <a:p>
                <a:pPr marL="0" indent="0">
                  <a:buNone/>
                </a:pPr>
                <a:r>
                  <a:rPr lang="fa-IR" sz="2400" dirty="0"/>
                  <a:t>= </a:t>
                </a:r>
                <a:r>
                  <a:rPr lang="en-US" sz="2400" i="1" dirty="0"/>
                  <a:t>D</a:t>
                </a:r>
                <a:r>
                  <a:rPr lang="fa-IR" sz="2400" dirty="0"/>
                  <a:t> ضخامت لایه</a:t>
                </a:r>
                <a:endParaRPr lang="en-US" sz="2400" dirty="0"/>
              </a:p>
              <a:p>
                <a:pPr marL="0" indent="0" rtl="0">
                  <a:buNone/>
                </a:pPr>
                <a14:m>
                  <m:oMathPara xmlns:m="http://schemas.openxmlformats.org/officeDocument/2006/math">
                    <m:oMathParaPr>
                      <m:jc m:val="centerGroup"/>
                    </m:oMathParaPr>
                    <m:oMath xmlns:m="http://schemas.openxmlformats.org/officeDocument/2006/math">
                      <m:r>
                        <a:rPr lang="fa-IR" sz="2400">
                          <a:latin typeface="Cambria Math" panose="02040503050406030204" pitchFamily="18" charset="0"/>
                        </a:rPr>
                        <m:t>مسیر</m:t>
                      </m:r>
                      <m:r>
                        <a:rPr lang="fa-IR" sz="2400">
                          <a:latin typeface="Cambria Math" panose="02040503050406030204" pitchFamily="18" charset="0"/>
                        </a:rPr>
                        <m:t> </m:t>
                      </m:r>
                      <m:r>
                        <a:rPr lang="fa-IR" sz="2400">
                          <a:latin typeface="Cambria Math" panose="02040503050406030204" pitchFamily="18" charset="0"/>
                        </a:rPr>
                        <m:t>عرض</m:t>
                      </m:r>
                      <m:r>
                        <a:rPr lang="fa-IR" sz="2400" i="1">
                          <a:latin typeface="Cambria Math" panose="02040503050406030204" pitchFamily="18" charset="0"/>
                        </a:rPr>
                        <m:t> </m:t>
                      </m:r>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9</m:t>
                      </m:r>
                      <m:r>
                        <a:rPr lang="en-US" sz="2400" i="1">
                          <a:latin typeface="Cambria Math" panose="02040503050406030204" pitchFamily="18" charset="0"/>
                        </a:rPr>
                        <m:t>𝑚</m:t>
                      </m:r>
                      <m:r>
                        <a:rPr lang="en-US" sz="2400" i="1">
                          <a:latin typeface="Cambria Math" panose="02040503050406030204" pitchFamily="18" charset="0"/>
                        </a:rPr>
                        <m:t>        </m:t>
                      </m:r>
                      <m:r>
                        <a:rPr lang="fa-IR" sz="2400">
                          <a:latin typeface="Cambria Math" panose="02040503050406030204" pitchFamily="18" charset="0"/>
                        </a:rPr>
                        <m:t>زمان</m:t>
                      </m:r>
                      <m:r>
                        <a:rPr lang="fa-IR" sz="2400">
                          <a:latin typeface="Cambria Math" panose="02040503050406030204" pitchFamily="18" charset="0"/>
                        </a:rPr>
                        <m:t>= </m:t>
                      </m:r>
                      <m:f>
                        <m:fPr>
                          <m:type m:val="skw"/>
                          <m:ctrlPr>
                            <a:rPr lang="en-US" sz="2400" i="1">
                              <a:latin typeface="Cambria Math" panose="02040503050406030204" pitchFamily="18" charset="0"/>
                            </a:rPr>
                          </m:ctrlPr>
                        </m:fPr>
                        <m:num>
                          <m:r>
                            <a:rPr lang="fa-IR" sz="2400">
                              <a:latin typeface="Cambria Math" panose="02040503050406030204" pitchFamily="18" charset="0"/>
                            </a:rPr>
                            <m:t>کار</m:t>
                          </m:r>
                          <m:r>
                            <a:rPr lang="fa-IR" sz="2400">
                              <a:latin typeface="Cambria Math" panose="02040503050406030204" pitchFamily="18" charset="0"/>
                            </a:rPr>
                            <m:t> </m:t>
                          </m:r>
                          <m:r>
                            <a:rPr lang="fa-IR" sz="2400">
                              <a:latin typeface="Cambria Math" panose="02040503050406030204" pitchFamily="18" charset="0"/>
                            </a:rPr>
                            <m:t>حجم</m:t>
                          </m:r>
                        </m:num>
                        <m:den>
                          <m:r>
                            <a:rPr lang="fa-IR" sz="2400">
                              <a:latin typeface="Cambria Math" panose="02040503050406030204" pitchFamily="18" charset="0"/>
                            </a:rPr>
                            <m:t>راندمان</m:t>
                          </m:r>
                          <m:r>
                            <a:rPr lang="fa-IR" sz="2400">
                              <a:latin typeface="Cambria Math" panose="02040503050406030204" pitchFamily="18" charset="0"/>
                            </a:rPr>
                            <m:t> </m:t>
                          </m:r>
                          <m:r>
                            <a:rPr lang="fa-IR" sz="2400">
                              <a:latin typeface="Cambria Math" panose="02040503050406030204" pitchFamily="18" charset="0"/>
                            </a:rPr>
                            <m:t>و</m:t>
                          </m:r>
                        </m:den>
                      </m:f>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500</m:t>
                          </m:r>
                          <m:r>
                            <a:rPr lang="en-US" sz="2400" i="1">
                              <a:latin typeface="Cambria Math" panose="02040503050406030204" pitchFamily="18" charset="0"/>
                            </a:rPr>
                            <m:t>×</m:t>
                          </m:r>
                          <m:r>
                            <a:rPr lang="en-US" sz="2400" i="1">
                              <a:latin typeface="Cambria Math" panose="02040503050406030204" pitchFamily="18" charset="0"/>
                            </a:rPr>
                            <m:t>9</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18</m:t>
                          </m:r>
                        </m:num>
                        <m:den>
                          <m:r>
                            <a:rPr lang="en-US" sz="2400">
                              <a:latin typeface="Cambria Math" panose="02040503050406030204" pitchFamily="18" charset="0"/>
                            </a:rPr>
                            <m:t>9</m:t>
                          </m:r>
                          <m:r>
                            <a:rPr lang="en-US" sz="2400">
                              <a:latin typeface="Cambria Math" panose="02040503050406030204" pitchFamily="18" charset="0"/>
                            </a:rPr>
                            <m:t>/</m:t>
                          </m:r>
                          <m:r>
                            <a:rPr lang="en-US" sz="2400">
                              <a:latin typeface="Cambria Math" panose="02040503050406030204" pitchFamily="18" charset="0"/>
                            </a:rPr>
                            <m:t>18</m:t>
                          </m:r>
                        </m:den>
                      </m:f>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810</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m</m:t>
                              </m:r>
                            </m:e>
                            <m:sup>
                              <m:r>
                                <a:rPr lang="en-US" sz="2400">
                                  <a:latin typeface="Cambria Math" panose="02040503050406030204" pitchFamily="18" charset="0"/>
                                </a:rPr>
                                <m:t>3</m:t>
                              </m:r>
                            </m:sup>
                          </m:sSup>
                        </m:num>
                        <m:den>
                          <m:r>
                            <a:rPr lang="en-US" sz="2400">
                              <a:latin typeface="Cambria Math" panose="02040503050406030204" pitchFamily="18" charset="0"/>
                            </a:rPr>
                            <m:t>9</m:t>
                          </m:r>
                          <m:r>
                            <a:rPr lang="en-US" sz="2400">
                              <a:latin typeface="Cambria Math" panose="02040503050406030204" pitchFamily="18" charset="0"/>
                            </a:rPr>
                            <m:t>.</m:t>
                          </m:r>
                          <m:r>
                            <a:rPr lang="en-US" sz="2400">
                              <a:latin typeface="Cambria Math" panose="02040503050406030204" pitchFamily="18" charset="0"/>
                            </a:rPr>
                            <m:t>18</m:t>
                          </m:r>
                          <m:f>
                            <m:fPr>
                              <m:type m:val="skw"/>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m:rPr>
                                      <m:sty m:val="p"/>
                                    </m:rPr>
                                    <a:rPr lang="en-US" sz="2400">
                                      <a:latin typeface="Cambria Math" panose="02040503050406030204" pitchFamily="18" charset="0"/>
                                    </a:rPr>
                                    <m:t>m</m:t>
                                  </m:r>
                                </m:e>
                                <m:sup>
                                  <m:r>
                                    <a:rPr lang="en-US" sz="2400">
                                      <a:latin typeface="Cambria Math" panose="02040503050406030204" pitchFamily="18" charset="0"/>
                                    </a:rPr>
                                    <m:t>3</m:t>
                                  </m:r>
                                </m:sup>
                              </m:sSup>
                            </m:num>
                            <m:den>
                              <m:r>
                                <m:rPr>
                                  <m:sty m:val="p"/>
                                </m:rPr>
                                <a:rPr lang="en-US" sz="2400">
                                  <a:latin typeface="Cambria Math" panose="02040503050406030204" pitchFamily="18" charset="0"/>
                                </a:rPr>
                                <m:t>h</m:t>
                              </m:r>
                            </m:den>
                          </m:f>
                        </m:den>
                      </m:f>
                      <m:r>
                        <a:rPr lang="en-US" sz="2400">
                          <a:latin typeface="Cambria Math" panose="02040503050406030204" pitchFamily="18" charset="0"/>
                        </a:rPr>
                        <m:t>=</m:t>
                      </m:r>
                      <m:r>
                        <a:rPr lang="en-US" sz="2400">
                          <a:latin typeface="Cambria Math" panose="02040503050406030204" pitchFamily="18" charset="0"/>
                        </a:rPr>
                        <m:t>85</m:t>
                      </m:r>
                      <m:r>
                        <a:rPr lang="en-US" sz="2400">
                          <a:latin typeface="Cambria Math" panose="02040503050406030204" pitchFamily="18" charset="0"/>
                        </a:rPr>
                        <m:t> </m:t>
                      </m:r>
                      <m:r>
                        <a:rPr lang="fa-IR" sz="2400">
                          <a:latin typeface="Cambria Math" panose="02040503050406030204" pitchFamily="18" charset="0"/>
                        </a:rPr>
                        <m:t>ساعت</m:t>
                      </m:r>
                    </m:oMath>
                  </m:oMathPara>
                </a14:m>
                <a:endParaRPr lang="en-US" sz="2400" dirty="0"/>
              </a:p>
              <a:p>
                <a:pPr marL="0" indent="0">
                  <a:buNone/>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639" y="990197"/>
                <a:ext cx="11607644" cy="5603786"/>
              </a:xfrm>
              <a:blipFill>
                <a:blip r:embed="rId2"/>
                <a:stretch>
                  <a:fillRect l="-1471" r="-89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A402F1-56B9-4B1A-960E-F9725AAE2D45}"/>
              </a:ext>
            </a:extLst>
          </p:cNvPr>
          <p:cNvSpPr>
            <a:spLocks noGrp="1"/>
          </p:cNvSpPr>
          <p:nvPr>
            <p:ph type="sldNum" sz="quarter" idx="12"/>
          </p:nvPr>
        </p:nvSpPr>
        <p:spPr/>
        <p:txBody>
          <a:bodyPr/>
          <a:lstStyle/>
          <a:p>
            <a:fld id="{AD7E7958-C94E-4D7B-B427-1FB82E5879DA}" type="slidenum">
              <a:rPr lang="fa-IR" smtClean="0"/>
              <a:pPr/>
              <a:t>25</a:t>
            </a:fld>
            <a:endParaRPr lang="fa-IR"/>
          </a:p>
        </p:txBody>
      </p:sp>
    </p:spTree>
    <p:extLst>
      <p:ext uri="{BB962C8B-B14F-4D97-AF65-F5344CB8AC3E}">
        <p14:creationId xmlns:p14="http://schemas.microsoft.com/office/powerpoint/2010/main" val="307748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6519" y="1000258"/>
                <a:ext cx="11294772" cy="5542210"/>
              </a:xfrm>
            </p:spPr>
            <p:txBody>
              <a:bodyPr/>
              <a:lstStyle/>
              <a:p>
                <a:pPr algn="justLow">
                  <a:lnSpc>
                    <a:spcPct val="150000"/>
                  </a:lnSpc>
                </a:pPr>
                <a:r>
                  <a:rPr lang="fa-IR" sz="2400" b="1" dirty="0">
                    <a:latin typeface="Times New Roman" panose="02020603050405020304" pitchFamily="18" charset="0"/>
                    <a:ea typeface="Calibri" panose="020F0502020204030204" pitchFamily="34" charset="0"/>
                    <a:cs typeface="B Compset" panose="00000400000000000000" pitchFamily="2" charset="-78"/>
                  </a:rPr>
                  <a:t>مثال: </a:t>
                </a:r>
                <a:r>
                  <a:rPr lang="fa-IR" sz="2400" dirty="0">
                    <a:effectLst/>
                    <a:latin typeface="Times New Roman" panose="02020603050405020304" pitchFamily="18" charset="0"/>
                    <a:ea typeface="Calibri" panose="020F0502020204030204" pitchFamily="34" charset="0"/>
                    <a:cs typeface="B Compset" panose="00000400000000000000" pitchFamily="2" charset="-78"/>
                  </a:rPr>
                  <a:t>برای تراکم مسیر راه به عرض </a:t>
                </a:r>
                <a14:m>
                  <m:oMath xmlns:m="http://schemas.openxmlformats.org/officeDocument/2006/math">
                    <m:r>
                      <a:rPr lang="en-US" sz="2400">
                        <a:effectLst/>
                        <a:latin typeface="Cambria Math" panose="02040503050406030204" pitchFamily="18" charset="0"/>
                        <a:ea typeface="Calibri" panose="020F0502020204030204" pitchFamily="34" charset="0"/>
                        <a:cs typeface="B Compset" panose="00000400000000000000" pitchFamily="2" charset="-78"/>
                      </a:rPr>
                      <m:t>7</m:t>
                    </m:r>
                    <m:r>
                      <a:rPr lang="en-US" sz="2400">
                        <a:effectLst/>
                        <a:latin typeface="Cambria Math" panose="02040503050406030204" pitchFamily="18" charset="0"/>
                        <a:ea typeface="Calibri" panose="020F0502020204030204" pitchFamily="34" charset="0"/>
                        <a:cs typeface="B Compset" panose="00000400000000000000" pitchFamily="2" charset="-78"/>
                      </a:rPr>
                      <m:t>.</m:t>
                    </m:r>
                    <m:r>
                      <a:rPr lang="en-US" sz="2400">
                        <a:effectLst/>
                        <a:latin typeface="Cambria Math" panose="02040503050406030204" pitchFamily="18" charset="0"/>
                        <a:ea typeface="Calibri" panose="020F0502020204030204" pitchFamily="34" charset="0"/>
                        <a:cs typeface="B Compset" panose="00000400000000000000" pitchFamily="2" charset="-78"/>
                      </a:rPr>
                      <m:t>2</m:t>
                    </m:r>
                    <m:r>
                      <a:rPr lang="en-US" sz="2400">
                        <a:effectLst/>
                        <a:latin typeface="Cambria Math" panose="02040503050406030204" pitchFamily="18" charset="0"/>
                        <a:ea typeface="Calibri" panose="020F0502020204030204" pitchFamily="34" charset="0"/>
                        <a:cs typeface="B Compset" panose="00000400000000000000" pitchFamily="2" charset="-78"/>
                      </a:rPr>
                      <m:t> </m:t>
                    </m:r>
                    <m:r>
                      <m:rPr>
                        <m:sty m:val="p"/>
                      </m:rPr>
                      <a:rPr lang="en-US" sz="2400">
                        <a:effectLst/>
                        <a:latin typeface="Cambria Math" panose="02040503050406030204" pitchFamily="18" charset="0"/>
                        <a:ea typeface="Calibri" panose="020F0502020204030204" pitchFamily="34" charset="0"/>
                        <a:cs typeface="B Compset" panose="00000400000000000000" pitchFamily="2" charset="-78"/>
                      </a:rPr>
                      <m:t>m</m:t>
                    </m:r>
                  </m:oMath>
                </a14:m>
                <a:r>
                  <a:rPr lang="fa-IR" sz="2400" dirty="0">
                    <a:effectLst/>
                    <a:latin typeface="Times New Roman" panose="02020603050405020304" pitchFamily="18" charset="0"/>
                    <a:ea typeface="Calibri" panose="020F0502020204030204" pitchFamily="34" charset="0"/>
                    <a:cs typeface="B Compset" panose="00000400000000000000" pitchFamily="2" charset="-78"/>
                  </a:rPr>
                  <a:t> بطول </a:t>
                </a:r>
                <a:r>
                  <a:rPr lang="en-US" sz="2400" dirty="0">
                    <a:effectLst/>
                    <a:latin typeface="Times New Roman" panose="02020603050405020304" pitchFamily="18" charset="0"/>
                    <a:ea typeface="Calibri" panose="020F0502020204030204" pitchFamily="34" charset="0"/>
                    <a:cs typeface="B Compset" panose="00000400000000000000" pitchFamily="2" charset="-78"/>
                  </a:rPr>
                  <a:t>4km</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از یک غلتک فولادی صاف استفاده شده است در صورتی که عرض غلتک </a:t>
                </a:r>
                <a:r>
                  <a:rPr lang="en-US" sz="2400" dirty="0">
                    <a:effectLst/>
                    <a:latin typeface="Times New Roman" panose="02020603050405020304" pitchFamily="18" charset="0"/>
                    <a:ea typeface="Calibri" panose="020F0502020204030204" pitchFamily="34" charset="0"/>
                    <a:cs typeface="B Compset" panose="00000400000000000000" pitchFamily="2" charset="-78"/>
                  </a:rPr>
                  <a:t>2.6m</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باشد و هنگام تراکم </a:t>
                </a:r>
                <a:r>
                  <a:rPr lang="en-US" sz="2400" dirty="0">
                    <a:effectLst/>
                    <a:latin typeface="Times New Roman" panose="02020603050405020304" pitchFamily="18" charset="0"/>
                    <a:ea typeface="Calibri" panose="020F0502020204030204" pitchFamily="34" charset="0"/>
                    <a:cs typeface="B Compset" panose="00000400000000000000" pitchFamily="2" charset="-78"/>
                  </a:rPr>
                  <a:t>20cm</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اورلپ (</a:t>
                </a:r>
                <a:r>
                  <a:rPr lang="en-US" sz="2400" dirty="0">
                    <a:effectLst/>
                    <a:latin typeface="Times New Roman" panose="02020603050405020304" pitchFamily="18" charset="0"/>
                    <a:ea typeface="Calibri" panose="020F0502020204030204" pitchFamily="34" charset="0"/>
                    <a:cs typeface="B Compset" panose="00000400000000000000" pitchFamily="2" charset="-78"/>
                  </a:rPr>
                  <a:t>LAP OVER</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روی هم شوند و سه بار غلتک از روی نوارها حرکت کند تا به تراکم مطلوب برسد با راندمان </a:t>
                </a:r>
                <a14:m>
                  <m:oMath xmlns:m="http://schemas.openxmlformats.org/officeDocument/2006/math">
                    <m:r>
                      <a:rPr lang="en-US" sz="2400" i="1">
                        <a:effectLst/>
                        <a:latin typeface="Cambria Math" panose="02040503050406030204" pitchFamily="18" charset="0"/>
                        <a:ea typeface="Calibri" panose="020F0502020204030204" pitchFamily="34" charset="0"/>
                        <a:cs typeface="B Compset" panose="00000400000000000000" pitchFamily="2" charset="-78"/>
                      </a:rPr>
                      <m:t>85</m:t>
                    </m:r>
                    <m:r>
                      <a:rPr lang="en-US" sz="2400" i="1">
                        <a:effectLst/>
                        <a:latin typeface="Cambria Math" panose="02040503050406030204" pitchFamily="18" charset="0"/>
                        <a:ea typeface="Calibri" panose="020F0502020204030204" pitchFamily="34" charset="0"/>
                        <a:cs typeface="B Compset" panose="00000400000000000000" pitchFamily="2" charset="-78"/>
                      </a:rPr>
                      <m:t>%</m:t>
                    </m:r>
                  </m:oMath>
                </a14:m>
                <a:r>
                  <a:rPr lang="fa-IR" sz="2400" dirty="0">
                    <a:effectLst/>
                    <a:latin typeface="Times New Roman" panose="02020603050405020304" pitchFamily="18" charset="0"/>
                    <a:ea typeface="Calibri" panose="020F0502020204030204" pitchFamily="34" charset="0"/>
                    <a:cs typeface="B Compset" panose="00000400000000000000" pitchFamily="2" charset="-78"/>
                  </a:rPr>
                  <a:t> و سرعت </a:t>
                </a:r>
                <a14:m>
                  <m:oMath xmlns:m="http://schemas.openxmlformats.org/officeDocument/2006/math">
                    <m:r>
                      <a:rPr lang="en-US" sz="2400" i="1">
                        <a:effectLst/>
                        <a:latin typeface="Cambria Math" panose="02040503050406030204" pitchFamily="18" charset="0"/>
                        <a:ea typeface="Calibri" panose="020F0502020204030204" pitchFamily="34" charset="0"/>
                        <a:cs typeface="B Compset" panose="00000400000000000000" pitchFamily="2" charset="-78"/>
                      </a:rPr>
                      <m:t>7</m:t>
                    </m:r>
                    <m:f>
                      <m:fPr>
                        <m:type m:val="skw"/>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r>
                          <a:rPr lang="en-US" sz="2400" i="1">
                            <a:effectLst/>
                            <a:latin typeface="Cambria Math" panose="02040503050406030204" pitchFamily="18" charset="0"/>
                            <a:ea typeface="Calibri" panose="020F0502020204030204" pitchFamily="34" charset="0"/>
                            <a:cs typeface="B Compset" panose="00000400000000000000" pitchFamily="2" charset="-78"/>
                          </a:rPr>
                          <m:t>𝑘𝑚</m:t>
                        </m:r>
                      </m:num>
                      <m:den>
                        <m:r>
                          <a:rPr lang="en-US" sz="2400" i="1">
                            <a:effectLst/>
                            <a:latin typeface="Cambria Math" panose="02040503050406030204" pitchFamily="18" charset="0"/>
                            <a:ea typeface="Calibri" panose="020F0502020204030204" pitchFamily="34" charset="0"/>
                            <a:cs typeface="B Compset" panose="00000400000000000000" pitchFamily="2" charset="-78"/>
                          </a:rPr>
                          <m:t>h</m:t>
                        </m:r>
                      </m:den>
                    </m:f>
                  </m:oMath>
                </a14:m>
                <a:r>
                  <a:rPr lang="fa-IR" sz="2400" dirty="0">
                    <a:effectLst/>
                    <a:latin typeface="Times New Roman" panose="02020603050405020304" pitchFamily="18" charset="0"/>
                    <a:ea typeface="Calibri" panose="020F0502020204030204" pitchFamily="34" charset="0"/>
                    <a:cs typeface="B Compset" panose="00000400000000000000" pitchFamily="2" charset="-78"/>
                  </a:rPr>
                  <a:t> و ضخامت لایه ها </a:t>
                </a:r>
                <a14:m>
                  <m:oMath xmlns:m="http://schemas.openxmlformats.org/officeDocument/2006/math">
                    <m:r>
                      <a:rPr lang="en-US" sz="2400" i="1">
                        <a:effectLst/>
                        <a:latin typeface="Cambria Math" panose="02040503050406030204" pitchFamily="18" charset="0"/>
                        <a:ea typeface="Calibri" panose="020F0502020204030204" pitchFamily="34" charset="0"/>
                        <a:cs typeface="B Compset" panose="00000400000000000000" pitchFamily="2" charset="-78"/>
                      </a:rPr>
                      <m:t>15</m:t>
                    </m:r>
                    <m:r>
                      <a:rPr lang="en-US" sz="2400" i="1">
                        <a:effectLst/>
                        <a:latin typeface="Cambria Math" panose="02040503050406030204" pitchFamily="18" charset="0"/>
                        <a:ea typeface="Calibri" panose="020F0502020204030204" pitchFamily="34" charset="0"/>
                        <a:cs typeface="B Compset" panose="00000400000000000000" pitchFamily="2" charset="-78"/>
                      </a:rPr>
                      <m:t>𝑐𝑚</m:t>
                    </m:r>
                  </m:oMath>
                </a14:m>
                <a:r>
                  <a:rPr lang="fa-IR" sz="2400" dirty="0">
                    <a:effectLst/>
                    <a:latin typeface="Times New Roman" panose="02020603050405020304" pitchFamily="18" charset="0"/>
                    <a:ea typeface="Calibri" panose="020F0502020204030204" pitchFamily="34" charset="0"/>
                    <a:cs typeface="B Compset" panose="00000400000000000000" pitchFamily="2" charset="-78"/>
                  </a:rPr>
                  <a:t> چه مدت زمانی (برحسب ساعت) برای این کار لازم است.</a:t>
                </a:r>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a:p>
                <a:pPr marL="0" indent="0">
                  <a:buNone/>
                </a:pPr>
                <a:r>
                  <a:rPr lang="en-US" dirty="0"/>
                  <a:t>7.2 m = w						2.4 m= 0.2- 2.6= </a:t>
                </a:r>
                <a:r>
                  <a:rPr lang="fa-IR" dirty="0"/>
                  <a:t>عرض مؤثر</a:t>
                </a:r>
              </a:p>
              <a:p>
                <a:pPr marL="0" indent="0">
                  <a:buNone/>
                </a:pPr>
                <a:r>
                  <a:rPr lang="fa-IR" dirty="0"/>
                  <a:t>7</a:t>
                </a:r>
                <a:r>
                  <a:rPr lang="en-US" dirty="0"/>
                  <a:t>km/h= V						</a:t>
                </a:r>
                <a:r>
                  <a:rPr lang="fa-IR" dirty="0"/>
                  <a:t>نوار تراکم نورهای تعداد=  7.2/2.4=3</a:t>
                </a:r>
              </a:p>
              <a:p>
                <a:pPr marL="0" indent="0">
                  <a:buNone/>
                </a:pPr>
                <a:r>
                  <a:rPr lang="fa-IR" dirty="0"/>
                  <a:t>0.15 </a:t>
                </a:r>
                <a:r>
                  <a:rPr lang="en-US" dirty="0"/>
                  <a:t>m= D </a:t>
                </a:r>
                <a:r>
                  <a:rPr lang="fa-IR" dirty="0"/>
                  <a:t>عمق لایه					9= 3× 3= تعداد کل گذر</a:t>
                </a:r>
              </a:p>
              <a:p>
                <a:pPr marL="0" indent="0">
                  <a:buNone/>
                </a:pPr>
                <a:r>
                  <a:rPr lang="fa-IR" dirty="0"/>
                  <a:t>0.85= </a:t>
                </a:r>
                <a:r>
                  <a:rPr lang="en-US" dirty="0"/>
                  <a:t>E </a:t>
                </a:r>
                <a:r>
                  <a:rPr lang="fa-IR" dirty="0"/>
                  <a:t>راندمان</a:t>
                </a:r>
              </a:p>
              <a:p>
                <a:pPr marL="0" indent="0">
                  <a:buNone/>
                </a:pPr>
                <a:r>
                  <a:rPr lang="fa-IR" dirty="0"/>
                  <a:t>راندمان </a:t>
                </a:r>
                <a:r>
                  <a:rPr lang="en-US" dirty="0"/>
                  <a:t>Q=  (10×w×v×D×E)/P=(10×7.2×7×0.15×0.85)/9=7.14 m^3⁄h</a:t>
                </a:r>
              </a:p>
              <a:p>
                <a:pPr marL="0" indent="0">
                  <a:buNone/>
                </a:pPr>
                <a:r>
                  <a:rPr lang="fa-IR" dirty="0"/>
                  <a:t>کار حجم </a:t>
                </a:r>
                <a:r>
                  <a:rPr lang="en-US" dirty="0"/>
                  <a:t>V= 4000×7.2×0.15=4320m^3</a:t>
                </a:r>
              </a:p>
              <a:p>
                <a:pPr marL="0" indent="0">
                  <a:buNone/>
                </a:pPr>
                <a:r>
                  <a:rPr lang="fa-IR" dirty="0"/>
                  <a:t>زمان مدت </a:t>
                </a:r>
                <a:r>
                  <a:rPr lang="en-US" dirty="0"/>
                  <a:t>T=  4320/238=18 </a:t>
                </a:r>
                <a:r>
                  <a:rPr lang="fa-IR" dirty="0"/>
                  <a:t>ساعت </a:t>
                </a:r>
              </a:p>
              <a:p>
                <a:pPr marL="0" indent="0">
                  <a:buNone/>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6519" y="1000258"/>
                <a:ext cx="11294772" cy="5542210"/>
              </a:xfrm>
              <a:blipFill rotWithShape="0">
                <a:blip r:embed="rId2"/>
                <a:stretch>
                  <a:fillRect l="-1511" r="-809"/>
                </a:stretch>
              </a:blipFill>
            </p:spPr>
            <p:txBody>
              <a:bodyPr/>
              <a:lstStyle/>
              <a:p>
                <a:r>
                  <a:rPr lang="fa-IR">
                    <a:noFill/>
                  </a:rPr>
                  <a:t> </a:t>
                </a:r>
              </a:p>
            </p:txBody>
          </p:sp>
        </mc:Fallback>
      </mc:AlternateContent>
      <p:sp>
        <p:nvSpPr>
          <p:cNvPr id="2" name="Slide Number Placeholder 1">
            <a:extLst>
              <a:ext uri="{FF2B5EF4-FFF2-40B4-BE49-F238E27FC236}">
                <a16:creationId xmlns:a16="http://schemas.microsoft.com/office/drawing/2014/main" id="{5C2EBD3F-F18D-43BB-A9D6-E11FE613CC11}"/>
              </a:ext>
            </a:extLst>
          </p:cNvPr>
          <p:cNvSpPr>
            <a:spLocks noGrp="1"/>
          </p:cNvSpPr>
          <p:nvPr>
            <p:ph type="sldNum" sz="quarter" idx="12"/>
          </p:nvPr>
        </p:nvSpPr>
        <p:spPr/>
        <p:txBody>
          <a:bodyPr/>
          <a:lstStyle/>
          <a:p>
            <a:fld id="{AD7E7958-C94E-4D7B-B427-1FB82E5879DA}" type="slidenum">
              <a:rPr lang="fa-IR" smtClean="0"/>
              <a:pPr/>
              <a:t>26</a:t>
            </a:fld>
            <a:endParaRPr lang="fa-IR"/>
          </a:p>
        </p:txBody>
      </p:sp>
    </p:spTree>
    <p:extLst>
      <p:ext uri="{BB962C8B-B14F-4D97-AF65-F5344CB8AC3E}">
        <p14:creationId xmlns:p14="http://schemas.microsoft.com/office/powerpoint/2010/main" val="2381461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5313" y="721217"/>
                <a:ext cx="10431887" cy="5924281"/>
              </a:xfrm>
            </p:spPr>
            <p:txBody>
              <a:bodyPr>
                <a:normAutofit lnSpcReduction="10000"/>
              </a:bodyPr>
              <a:lstStyle/>
              <a:p>
                <a:pPr marL="0" indent="0" algn="justLow">
                  <a:lnSpc>
                    <a:spcPct val="150000"/>
                  </a:lnSpc>
                  <a:buNone/>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تمرین: </a:t>
                </a:r>
                <a:r>
                  <a:rPr lang="fa-IR" sz="2400" dirty="0">
                    <a:latin typeface="Times New Roman" panose="02020603050405020304" pitchFamily="18" charset="0"/>
                    <a:ea typeface="Calibri" panose="020F0502020204030204" pitchFamily="34" charset="0"/>
                    <a:cs typeface="B Nazanin" panose="00000400000000000000" pitchFamily="2" charset="-78"/>
                  </a:rPr>
                  <a:t>برای کوبیدن جاده ای به طول 5 کیلومتر و پهنای 10 متر از یک غلتک چرخ فولادی استفاده شده است ، میزان تولید غلتک را در صورتی که ضخامت قشر خاک 20 سانتی متر و تعداد عبور 12 بار و سرعت خرکت 7 کیلومتر در ساعت محاسبه نمایید .</a:t>
                </a:r>
              </a:p>
              <a:p>
                <a:pPr marL="0" indent="0" algn="justLow">
                  <a:lnSpc>
                    <a:spcPct val="150000"/>
                  </a:lnSpc>
                  <a:buNone/>
                </a:pPr>
                <a:r>
                  <a:rPr lang="fa-IR" sz="2400" dirty="0">
                    <a:latin typeface="Times New Roman" panose="02020603050405020304" pitchFamily="18" charset="0"/>
                    <a:ea typeface="Calibri" panose="020F0502020204030204" pitchFamily="34" charset="0"/>
                    <a:cs typeface="B Zar" panose="00000400000000000000" pitchFamily="2" charset="-78"/>
                  </a:rPr>
                  <a:t> اگر ضریب تبدیل خاک را </a:t>
                </a:r>
                <a:r>
                  <a:rPr lang="en-US" sz="2400" dirty="0">
                    <a:latin typeface="Times New Roman" panose="02020603050405020304" pitchFamily="18" charset="0"/>
                    <a:ea typeface="Calibri" panose="020F0502020204030204" pitchFamily="34" charset="0"/>
                    <a:cs typeface="B Zar" panose="00000400000000000000" pitchFamily="2" charset="-78"/>
                  </a:rPr>
                  <a:t>f=/8</a:t>
                </a:r>
                <a:r>
                  <a:rPr lang="fa-IR" sz="2400" dirty="0">
                    <a:latin typeface="Times New Roman" panose="02020603050405020304" pitchFamily="18" charset="0"/>
                    <a:ea typeface="Calibri" panose="020F0502020204030204" pitchFamily="34" charset="0"/>
                    <a:cs typeface="B Zar" panose="00000400000000000000" pitchFamily="2" charset="-78"/>
                  </a:rPr>
                  <a:t> فرض کنیم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latin typeface="Times New Roman" panose="02020603050405020304" pitchFamily="18" charset="0"/>
                    <a:ea typeface="Calibri" panose="020F0502020204030204" pitchFamily="34" charset="0"/>
                    <a:cs typeface="B Zar" panose="00000400000000000000" pitchFamily="2" charset="-78"/>
                  </a:rPr>
                  <a:t>بازده غلتک 75 درصد و پهنای آن 4/1 متر است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latin typeface="Times New Roman" panose="02020603050405020304" pitchFamily="18" charset="0"/>
                    <a:ea typeface="Calibri" panose="020F0502020204030204" pitchFamily="34" charset="0"/>
                    <a:cs typeface="B Zar" panose="00000400000000000000" pitchFamily="2" charset="-78"/>
                  </a:rPr>
                  <a:t>عبور آب رو </a:t>
                </a:r>
                <a:r>
                  <a:rPr lang="en-US" sz="2400" dirty="0">
                    <a:latin typeface="Times New Roman" panose="02020603050405020304" pitchFamily="18" charset="0"/>
                    <a:ea typeface="Calibri" panose="020F0502020204030204" pitchFamily="34" charset="0"/>
                    <a:cs typeface="B Zar" panose="00000400000000000000" pitchFamily="2" charset="-78"/>
                  </a:rPr>
                  <a:t>m</a:t>
                </a:r>
                <a:r>
                  <a:rPr lang="fa-IR" sz="2400" dirty="0">
                    <a:latin typeface="Times New Roman" panose="02020603050405020304" pitchFamily="18" charset="0"/>
                    <a:ea typeface="Calibri" panose="020F0502020204030204" pitchFamily="34" charset="0"/>
                    <a:cs typeface="B Zar" panose="00000400000000000000" pitchFamily="2" charset="-78"/>
                  </a:rPr>
                  <a:t> 3/0 همپوشانی داشته باشند     </a:t>
                </a:r>
                <a:r>
                  <a:rPr lang="en-US" sz="2400" dirty="0">
                    <a:latin typeface="Times New Roman" panose="02020603050405020304" pitchFamily="18" charset="0"/>
                    <a:ea typeface="Calibri" panose="020F0502020204030204" pitchFamily="34" charset="0"/>
                    <a:cs typeface="B Zar" panose="00000400000000000000" pitchFamily="2" charset="-78"/>
                  </a:rPr>
                  <a:t>m</a:t>
                </a:r>
                <a:r>
                  <a:rPr lang="fa-IR" sz="2400" dirty="0">
                    <a:latin typeface="Times New Roman" panose="02020603050405020304" pitchFamily="18" charset="0"/>
                    <a:ea typeface="Calibri" panose="020F0502020204030204" pitchFamily="34" charset="0"/>
                    <a:cs typeface="B Zar" panose="00000400000000000000" pitchFamily="2" charset="-78"/>
                  </a:rPr>
                  <a:t>1/1 = 3/0 </a:t>
                </a:r>
                <a:r>
                  <a:rPr lang="fa-IR" sz="2400" dirty="0">
                    <a:latin typeface="Times New Roman" panose="02020603050405020304" pitchFamily="18" charset="0"/>
                    <a:ea typeface="Calibri" panose="020F0502020204030204" pitchFamily="34" charset="0"/>
                    <a:cs typeface="Times New Roman" panose="02020603050405020304" pitchFamily="18" charset="0"/>
                  </a:rPr>
                  <a:t>–</a:t>
                </a:r>
                <a:r>
                  <a:rPr lang="fa-IR" sz="2400" dirty="0">
                    <a:latin typeface="Times New Roman" panose="02020603050405020304" pitchFamily="18" charset="0"/>
                    <a:ea typeface="Calibri" panose="020F0502020204030204" pitchFamily="34" charset="0"/>
                    <a:cs typeface="B Zar" panose="00000400000000000000" pitchFamily="2" charset="-78"/>
                  </a:rPr>
                  <a:t> 4/1 = پهنای مفید</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latin typeface="Times New Roman" panose="02020603050405020304" pitchFamily="18" charset="0"/>
                    <a:ea typeface="Calibri" panose="020F0502020204030204" pitchFamily="34" charset="0"/>
                    <a:cs typeface="B Zar" panose="00000400000000000000" pitchFamily="2" charset="-78"/>
                  </a:rPr>
                  <a:t>حجم خاک کوبیده نشده در یک ساعت                </a:t>
                </a:r>
                <a:r>
                  <a:rPr lang="en-US" sz="2400" dirty="0">
                    <a:latin typeface="Times New Roman" panose="02020603050405020304" pitchFamily="18" charset="0"/>
                    <a:ea typeface="Calibri" panose="020F0502020204030204" pitchFamily="34" charset="0"/>
                    <a:cs typeface="B Zar" panose="00000400000000000000" pitchFamily="2" charset="-78"/>
                  </a:rPr>
                  <a:t>D</a:t>
                </a:r>
                <a:r>
                  <a:rPr lang="fa-IR" sz="2400" dirty="0">
                    <a:latin typeface="Times New Roman" panose="02020603050405020304" pitchFamily="18" charset="0"/>
                    <a:ea typeface="Calibri" panose="020F0502020204030204" pitchFamily="34" charset="0"/>
                    <a:cs typeface="B Zar" panose="00000400000000000000" pitchFamily="2" charset="-78"/>
                  </a:rPr>
                  <a:t> برحسب </a:t>
                </a:r>
                <a:r>
                  <a:rPr lang="en-US" sz="2400" dirty="0">
                    <a:latin typeface="Times New Roman" panose="02020603050405020304" pitchFamily="18" charset="0"/>
                    <a:ea typeface="Calibri" panose="020F0502020204030204" pitchFamily="34" charset="0"/>
                    <a:cs typeface="B Zar" panose="00000400000000000000" pitchFamily="2" charset="-78"/>
                  </a:rPr>
                  <a:t>cm</a:t>
                </a:r>
                <a:r>
                  <a:rPr lang="fa-IR" sz="2400" dirty="0">
                    <a:latin typeface="Times New Roman" panose="02020603050405020304" pitchFamily="18" charset="0"/>
                    <a:ea typeface="Calibri" panose="020F0502020204030204" pitchFamily="34" charset="0"/>
                    <a:cs typeface="B Zar" panose="00000400000000000000" pitchFamily="2" charset="-78"/>
                  </a:rPr>
                  <a:t> چون در فرمول بالا است اگر 10 </a:t>
                </a:r>
                <a:r>
                  <a:rPr lang="en-US" sz="2400" dirty="0">
                    <a:latin typeface="Times New Roman" panose="02020603050405020304" pitchFamily="18" charset="0"/>
                    <a:ea typeface="Calibri" panose="020F0502020204030204" pitchFamily="34" charset="0"/>
                    <a:cs typeface="B Zar" panose="00000400000000000000" pitchFamily="2" charset="-78"/>
                  </a:rPr>
                  <a:t>D</a:t>
                </a:r>
                <a:r>
                  <a:rPr lang="fa-IR" sz="2400" dirty="0">
                    <a:latin typeface="Times New Roman" panose="02020603050405020304" pitchFamily="18" charset="0"/>
                    <a:ea typeface="Calibri" panose="020F0502020204030204" pitchFamily="34" charset="0"/>
                    <a:cs typeface="B Zar" panose="00000400000000000000" pitchFamily="2" charset="-78"/>
                  </a:rPr>
                  <a:t> برحسب </a:t>
                </a:r>
                <a:r>
                  <a:rPr lang="en-US" sz="2400" dirty="0">
                    <a:latin typeface="Times New Roman" panose="02020603050405020304" pitchFamily="18" charset="0"/>
                    <a:ea typeface="Calibri" panose="020F0502020204030204" pitchFamily="34" charset="0"/>
                    <a:cs typeface="B Zar" panose="00000400000000000000" pitchFamily="2" charset="-78"/>
                  </a:rPr>
                  <a:t>mm</a:t>
                </a:r>
                <a:r>
                  <a:rPr lang="en-US" sz="2400" dirty="0">
                    <a:latin typeface="B Zar" panose="00000400000000000000" pitchFamily="2" charset="-78"/>
                    <a:ea typeface="Calibri" panose="020F0502020204030204" pitchFamily="34" charset="0"/>
                    <a:cs typeface="B Compset" panose="00000400000000000000" pitchFamily="2" charset="-78"/>
                  </a:rPr>
                  <a:t> </a:t>
                </a:r>
                <a:r>
                  <a:rPr lang="en-US" sz="2400" dirty="0">
                    <a:latin typeface="Times New Roman" panose="02020603050405020304" pitchFamily="18" charset="0"/>
                    <a:ea typeface="Calibri" panose="020F0502020204030204" pitchFamily="34" charset="0"/>
                    <a:cs typeface="B Zar" panose="00000400000000000000" pitchFamily="2" charset="-78"/>
                  </a:rPr>
                  <a:t>0</a:t>
                </a:r>
                <a:r>
                  <a:rPr lang="fa-IR" sz="2400" dirty="0">
                    <a:latin typeface="Times New Roman" panose="02020603050405020304" pitchFamily="18" charset="0"/>
                    <a:ea typeface="Calibri" panose="020F0502020204030204" pitchFamily="34" charset="0"/>
                    <a:cs typeface="B Zar" panose="00000400000000000000" pitchFamily="2" charset="-78"/>
                  </a:rPr>
                  <a:t> شود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r>
                  <a:rPr lang="fa-IR" sz="2400" dirty="0"/>
                  <a:t> </a:t>
                </a:r>
                <a14:m>
                  <m:oMath xmlns:m="http://schemas.openxmlformats.org/officeDocument/2006/math">
                    <m:r>
                      <a:rPr lang="en-US" sz="2400" i="1">
                        <a:latin typeface="Cambria Math" panose="02040503050406030204" pitchFamily="18" charset="0"/>
                      </a:rPr>
                      <m:t>𝑄</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10</m:t>
                        </m:r>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𝐸</m:t>
                        </m:r>
                      </m:num>
                      <m:den>
                        <m:r>
                          <a:rPr lang="en-US" sz="2400" i="1">
                            <a:latin typeface="Cambria Math" panose="02040503050406030204" pitchFamily="18" charset="0"/>
                          </a:rPr>
                          <m:t>𝑁</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10</m:t>
                        </m:r>
                        <m:r>
                          <a:rPr lang="en-US" sz="2400" i="1">
                            <a:latin typeface="Cambria Math" panose="02040503050406030204" pitchFamily="18" charset="0"/>
                          </a:rPr>
                          <m:t>×</m:t>
                        </m:r>
                        <m:r>
                          <a:rPr lang="en-US" sz="2400" i="1">
                            <a:latin typeface="Cambria Math" panose="02040503050406030204" pitchFamily="18" charset="0"/>
                          </a:rPr>
                          <m:t>7</m:t>
                        </m:r>
                        <m:r>
                          <a:rPr lang="en-US" sz="2400" i="1">
                            <a:latin typeface="Cambria Math" panose="02040503050406030204" pitchFamily="18" charset="0"/>
                          </a:rPr>
                          <m:t>×</m:t>
                        </m:r>
                        <m:r>
                          <a:rPr lang="en-US" sz="2400" i="1">
                            <a:latin typeface="Cambria Math" panose="02040503050406030204" pitchFamily="18" charset="0"/>
                          </a:rPr>
                          <m:t>20</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0</m:t>
                            </m:r>
                          </m:num>
                          <m:den>
                            <m:r>
                              <a:rPr lang="en-US" sz="2400" i="1">
                                <a:latin typeface="Cambria Math" panose="02040503050406030204" pitchFamily="18" charset="0"/>
                              </a:rPr>
                              <m:t>75</m:t>
                            </m:r>
                          </m:den>
                        </m:f>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1</m:t>
                        </m:r>
                      </m:num>
                      <m:den>
                        <m:r>
                          <a:rPr lang="en-US" sz="2400" i="1">
                            <a:latin typeface="Cambria Math" panose="02040503050406030204" pitchFamily="18" charset="0"/>
                          </a:rPr>
                          <m:t>12</m:t>
                        </m:r>
                      </m:den>
                    </m:f>
                    <m:r>
                      <a:rPr lang="en-US" sz="2400" i="1">
                        <a:latin typeface="Cambria Math" panose="02040503050406030204" pitchFamily="18" charset="0"/>
                      </a:rPr>
                      <m:t>=</m:t>
                    </m:r>
                    <m:r>
                      <a:rPr lang="en-US" sz="2400" i="1">
                        <a:latin typeface="Cambria Math" panose="02040503050406030204" pitchFamily="18" charset="0"/>
                      </a:rPr>
                      <m:t>96</m:t>
                    </m:r>
                    <m:r>
                      <a:rPr lang="en-US" sz="2400" i="1">
                        <a:latin typeface="Cambria Math" panose="02040503050406030204" pitchFamily="18" charset="0"/>
                      </a:rPr>
                      <m:t>/</m:t>
                    </m:r>
                    <m:r>
                      <a:rPr lang="en-US" sz="2400" i="1">
                        <a:latin typeface="Cambria Math" panose="02040503050406030204" pitchFamily="18" charset="0"/>
                      </a:rPr>
                      <m:t>25</m:t>
                    </m:r>
                  </m:oMath>
                </a14:m>
                <a:endParaRPr lang="en-US" sz="2400" dirty="0"/>
              </a:p>
              <a:p>
                <a:r>
                  <a:rPr lang="fa-IR" sz="2400" dirty="0">
                    <a:cs typeface="B Nazanin" panose="00000400000000000000" pitchFamily="2" charset="-78"/>
                  </a:rPr>
                  <a:t>حجم تولید شده در یک ساعت  </a:t>
                </a:r>
                <a:r>
                  <a:rPr lang="en-US" sz="2400" dirty="0"/>
                  <a:t>f=0/8</a:t>
                </a:r>
                <a:r>
                  <a:rPr lang="fa-IR" sz="2400" dirty="0"/>
                  <a:t>     </a:t>
                </a:r>
                <a14:m>
                  <m:oMath xmlns:m="http://schemas.openxmlformats.org/officeDocument/2006/math">
                    <m:r>
                      <a:rPr lang="fa-IR" sz="2400">
                        <a:latin typeface="Cambria Math" panose="02040503050406030204" pitchFamily="18" charset="0"/>
                      </a:rPr>
                      <m:t>←</m:t>
                    </m:r>
                  </m:oMath>
                </a14:m>
                <a:r>
                  <a:rPr lang="fa-IR" sz="2400" dirty="0"/>
                  <a:t>   </a:t>
                </a:r>
                <a14:m>
                  <m:oMath xmlns:m="http://schemas.openxmlformats.org/officeDocument/2006/math">
                    <m:r>
                      <a:rPr lang="en-US" sz="2400" i="1">
                        <a:latin typeface="Cambria Math" panose="02040503050406030204" pitchFamily="18" charset="0"/>
                      </a:rPr>
                      <m:t>96</m:t>
                    </m:r>
                    <m:r>
                      <a:rPr lang="en-US" sz="2400" i="1">
                        <a:latin typeface="Cambria Math" panose="02040503050406030204" pitchFamily="18" charset="0"/>
                      </a:rPr>
                      <m:t>/</m:t>
                    </m:r>
                    <m:r>
                      <a:rPr lang="en-US" sz="2400" i="1">
                        <a:latin typeface="Cambria Math" panose="02040503050406030204" pitchFamily="18" charset="0"/>
                      </a:rPr>
                      <m:t>25</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8</m:t>
                    </m:r>
                    <m:r>
                      <a:rPr lang="en-US" sz="2400" i="1">
                        <a:latin typeface="Cambria Math" panose="02040503050406030204" pitchFamily="18" charset="0"/>
                      </a:rPr>
                      <m:t>=</m:t>
                    </m:r>
                    <m:r>
                      <a:rPr lang="en-US" sz="2400" i="1">
                        <a:latin typeface="Cambria Math" panose="02040503050406030204" pitchFamily="18" charset="0"/>
                      </a:rPr>
                      <m:t>77</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oMath>
                </a14:m>
                <a:endParaRPr lang="en-US" sz="2400" dirty="0"/>
              </a:p>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5313" y="721217"/>
                <a:ext cx="10431887" cy="5924281"/>
              </a:xfrm>
              <a:blipFill rotWithShape="0">
                <a:blip r:embed="rId2"/>
                <a:stretch>
                  <a:fillRect l="-1636" r="-935" b="-2160"/>
                </a:stretch>
              </a:blipFill>
            </p:spPr>
            <p:txBody>
              <a:bodyPr/>
              <a:lstStyle/>
              <a:p>
                <a:r>
                  <a:rPr lang="fa-IR">
                    <a:noFill/>
                  </a:rPr>
                  <a:t> </a:t>
                </a:r>
              </a:p>
            </p:txBody>
          </p:sp>
        </mc:Fallback>
      </mc:AlternateContent>
      <p:sp>
        <p:nvSpPr>
          <p:cNvPr id="2" name="Slide Number Placeholder 1">
            <a:extLst>
              <a:ext uri="{FF2B5EF4-FFF2-40B4-BE49-F238E27FC236}">
                <a16:creationId xmlns:a16="http://schemas.microsoft.com/office/drawing/2014/main" id="{52AC8237-5449-46D9-A2FE-33DA6B7783D7}"/>
              </a:ext>
            </a:extLst>
          </p:cNvPr>
          <p:cNvSpPr>
            <a:spLocks noGrp="1"/>
          </p:cNvSpPr>
          <p:nvPr>
            <p:ph type="sldNum" sz="quarter" idx="12"/>
          </p:nvPr>
        </p:nvSpPr>
        <p:spPr/>
        <p:txBody>
          <a:bodyPr/>
          <a:lstStyle/>
          <a:p>
            <a:fld id="{AD7E7958-C94E-4D7B-B427-1FB82E5879DA}" type="slidenum">
              <a:rPr lang="fa-IR" smtClean="0"/>
              <a:pPr/>
              <a:t>27</a:t>
            </a:fld>
            <a:endParaRPr lang="fa-IR"/>
          </a:p>
        </p:txBody>
      </p:sp>
    </p:spTree>
    <p:extLst>
      <p:ext uri="{BB962C8B-B14F-4D97-AF65-F5344CB8AC3E}">
        <p14:creationId xmlns:p14="http://schemas.microsoft.com/office/powerpoint/2010/main" val="2210049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3" y="682581"/>
            <a:ext cx="11646280" cy="5962918"/>
          </a:xfrm>
        </p:spPr>
        <p:txBody>
          <a:bodyPr>
            <a:normAutofit lnSpcReduction="10000"/>
          </a:bodyPr>
          <a:lstStyle/>
          <a:p>
            <a:pPr marL="0" indent="0" algn="justLow">
              <a:lnSpc>
                <a:spcPct val="150000"/>
              </a:lnSpc>
              <a:buNone/>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گریـدر:</a:t>
            </a:r>
            <a:endParaRPr lang="en-US" sz="2400" dirty="0">
              <a:solidFill>
                <a:srgbClr val="C00000"/>
              </a:solidFill>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000000"/>
                </a:solidFill>
                <a:latin typeface="BNazaninBold"/>
                <a:ea typeface="Calibri" panose="020F0502020204030204" pitchFamily="34" charset="0"/>
                <a:cs typeface="B Compset" panose="00000400000000000000" pitchFamily="2" charset="-78"/>
              </a:rPr>
              <a:t>از گریدر براي پخش خاك، تنظیم سطح راه، شیب دادن به سطح راه، ایجاد و تنظیم شانه هاي راه، اجراي</a:t>
            </a:r>
            <a:r>
              <a:rPr lang="en-US" sz="2400" dirty="0">
                <a:solidFill>
                  <a:srgbClr val="000000"/>
                </a:solidFill>
                <a:latin typeface="BNazaninBold"/>
                <a:ea typeface="Calibri" panose="020F0502020204030204" pitchFamily="34" charset="0"/>
                <a:cs typeface="B Compset" panose="00000400000000000000" pitchFamily="2" charset="-78"/>
              </a:rPr>
              <a:t> </a:t>
            </a:r>
            <a:r>
              <a:rPr lang="fa-IR" sz="2400" dirty="0">
                <a:solidFill>
                  <a:srgbClr val="000000"/>
                </a:solidFill>
                <a:latin typeface="BNazaninBold"/>
                <a:ea typeface="Calibri" panose="020F0502020204030204" pitchFamily="34" charset="0"/>
                <a:cs typeface="B Compset" panose="00000400000000000000" pitchFamily="2" charset="-78"/>
              </a:rPr>
              <a:t>کارهاي عمومی ساختمانی نظیر کانال سازي اعم از مقطع </a:t>
            </a:r>
            <a:r>
              <a:rPr lang="en-US" sz="2400" b="1" dirty="0">
                <a:solidFill>
                  <a:srgbClr val="000000"/>
                </a:solidFill>
                <a:latin typeface="BNazanin"/>
                <a:ea typeface="Calibri" panose="020F0502020204030204" pitchFamily="34" charset="0"/>
                <a:cs typeface="B Compset" panose="00000400000000000000" pitchFamily="2" charset="-78"/>
              </a:rPr>
              <a:t>v</a:t>
            </a:r>
            <a:r>
              <a:rPr lang="fa-IR" sz="2400" dirty="0">
                <a:solidFill>
                  <a:srgbClr val="000000"/>
                </a:solidFill>
                <a:latin typeface="BNazaninBold"/>
                <a:ea typeface="Calibri" panose="020F0502020204030204" pitchFamily="34" charset="0"/>
                <a:cs typeface="B Compset" panose="00000400000000000000" pitchFamily="2" charset="-78"/>
              </a:rPr>
              <a:t>یا ذوزنقه، مخلوط کردن انواع خاك با</a:t>
            </a:r>
            <a:r>
              <a:rPr lang="en-US" sz="2400" dirty="0">
                <a:solidFill>
                  <a:srgbClr val="000000"/>
                </a:solidFill>
                <a:latin typeface="BNazaninBold"/>
                <a:ea typeface="Calibri" panose="020F0502020204030204" pitchFamily="34" charset="0"/>
                <a:cs typeface="B Compset" panose="00000400000000000000" pitchFamily="2" charset="-78"/>
              </a:rPr>
              <a:t> </a:t>
            </a:r>
            <a:r>
              <a:rPr lang="fa-IR" sz="2400" dirty="0">
                <a:solidFill>
                  <a:srgbClr val="000000"/>
                </a:solidFill>
                <a:latin typeface="BNazaninBold"/>
                <a:ea typeface="Calibri" panose="020F0502020204030204" pitchFamily="34" charset="0"/>
                <a:cs typeface="B Compset" panose="00000400000000000000" pitchFamily="2" charset="-78"/>
              </a:rPr>
              <a:t>دانه بنديهاي مختلف، رد میکس، پخش آسفالت و برفروبی استفاده می شود. دقت در انجام عملیات با گریدر</a:t>
            </a:r>
            <a:r>
              <a:rPr lang="en-US" sz="2400" dirty="0">
                <a:solidFill>
                  <a:srgbClr val="000000"/>
                </a:solidFill>
                <a:latin typeface="BNazaninBold"/>
                <a:ea typeface="Calibri" panose="020F0502020204030204" pitchFamily="34" charset="0"/>
                <a:cs typeface="B Compset" panose="00000400000000000000" pitchFamily="2" charset="-78"/>
              </a:rPr>
              <a:t> </a:t>
            </a:r>
            <a:r>
              <a:rPr lang="fa-IR" sz="2400" dirty="0">
                <a:solidFill>
                  <a:srgbClr val="000000"/>
                </a:solidFill>
                <a:latin typeface="BNazaninBold"/>
                <a:ea typeface="Calibri" panose="020F0502020204030204" pitchFamily="34" charset="0"/>
                <a:cs typeface="B Compset" panose="00000400000000000000" pitchFamily="2" charset="-78"/>
              </a:rPr>
              <a:t>می تواند تاثیر قابل توجهی در هزینه عملیات خاکی پروژه هاي مربوط داشته باشد . </a:t>
            </a:r>
          </a:p>
          <a:p>
            <a:pPr marL="0" indent="0" algn="justLow">
              <a:lnSpc>
                <a:spcPct val="150000"/>
              </a:lnSpc>
              <a:buNone/>
            </a:pPr>
            <a:r>
              <a:rPr lang="fa-IR" sz="2400" b="1" dirty="0">
                <a:solidFill>
                  <a:srgbClr val="C00000"/>
                </a:solidFill>
                <a:latin typeface="BNazaninBold"/>
                <a:ea typeface="Calibri" panose="020F0502020204030204" pitchFamily="34" charset="0"/>
                <a:cs typeface="B Titr" panose="00000700000000000000" pitchFamily="2" charset="-78"/>
              </a:rPr>
              <a:t>موارد استفاده از گریدر</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b="1" dirty="0">
                <a:solidFill>
                  <a:srgbClr val="C00000"/>
                </a:solidFill>
                <a:latin typeface="BNazaninBold"/>
                <a:ea typeface="Calibri" panose="020F0502020204030204" pitchFamily="34" charset="0"/>
                <a:cs typeface="B Titr" panose="00000700000000000000" pitchFamily="2" charset="-78"/>
              </a:rPr>
              <a:t>1.حمل مواد به کنار جاده</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گریدر قادر است مواد خاکی را به کنار مسیر حرکت خود تغییر مکان دهد. این امر با تغییر زاویه تیغه گریدر</a:t>
            </a:r>
            <a:r>
              <a:rPr lang="fa-IR" sz="2400" dirty="0">
                <a:solidFill>
                  <a:srgbClr val="000000"/>
                </a:solidFill>
                <a:latin typeface="Times New Roman" panose="02020603050405020304" pitchFamily="18" charset="0"/>
                <a:ea typeface="Calibri" panose="020F0502020204030204" pitchFamily="34" charset="0"/>
                <a:cs typeface="BNazanin"/>
              </a:rPr>
              <a:t> </a:t>
            </a:r>
            <a:r>
              <a:rPr lang="fa-IR" sz="2400" dirty="0">
                <a:solidFill>
                  <a:srgbClr val="000000"/>
                </a:solidFill>
                <a:latin typeface="BNazanin"/>
                <a:ea typeface="Calibri" panose="020F0502020204030204" pitchFamily="34" charset="0"/>
                <a:cs typeface="B Compset" panose="00000400000000000000" pitchFamily="2" charset="-78"/>
              </a:rPr>
              <a:t>میسر می شود. براي کارهاي عادي، شکل دادن به جاده و عملیات ترمیم و نگهداري جاده ها معمولا زاویه</a:t>
            </a:r>
            <a:r>
              <a:rPr lang="fa-IR" sz="2400" dirty="0">
                <a:solidFill>
                  <a:srgbClr val="000000"/>
                </a:solidFill>
                <a:latin typeface="Times New Roman" panose="02020603050405020304" pitchFamily="18" charset="0"/>
                <a:ea typeface="Calibri" panose="020F0502020204030204" pitchFamily="34" charset="0"/>
                <a:cs typeface="BNazanin"/>
              </a:rPr>
              <a:t> </a:t>
            </a:r>
            <a:r>
              <a:rPr lang="fa-IR" sz="2400" dirty="0">
                <a:solidFill>
                  <a:srgbClr val="000000"/>
                </a:solidFill>
                <a:latin typeface="BNazanin"/>
                <a:ea typeface="Calibri" panose="020F0502020204030204" pitchFamily="34" charset="0"/>
                <a:cs typeface="B Compset" panose="00000400000000000000" pitchFamily="2" charset="-78"/>
              </a:rPr>
              <a:t>تیغه گریدر با امتداد عمود بر امتداد حرکت حدود 25 تا 30 درجه است .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A6C32618-5FB9-4B68-A087-58B828A3876F}"/>
              </a:ext>
            </a:extLst>
          </p:cNvPr>
          <p:cNvSpPr>
            <a:spLocks noGrp="1"/>
          </p:cNvSpPr>
          <p:nvPr>
            <p:ph type="sldNum" sz="quarter" idx="12"/>
          </p:nvPr>
        </p:nvSpPr>
        <p:spPr/>
        <p:txBody>
          <a:bodyPr/>
          <a:lstStyle/>
          <a:p>
            <a:fld id="{AD7E7958-C94E-4D7B-B427-1FB82E5879DA}" type="slidenum">
              <a:rPr lang="fa-IR" smtClean="0"/>
              <a:pPr/>
              <a:t>28</a:t>
            </a:fld>
            <a:endParaRPr lang="fa-IR"/>
          </a:p>
        </p:txBody>
      </p:sp>
    </p:spTree>
    <p:extLst>
      <p:ext uri="{BB962C8B-B14F-4D97-AF65-F5344CB8AC3E}">
        <p14:creationId xmlns:p14="http://schemas.microsoft.com/office/powerpoint/2010/main" val="23539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682581"/>
            <a:ext cx="11423561" cy="5962918"/>
          </a:xfrm>
        </p:spPr>
        <p:txBody>
          <a:bodyPr>
            <a:normAutofit/>
          </a:bodyPr>
          <a:lstStyle/>
          <a:p>
            <a:pPr marL="0" indent="0" algn="justLow">
              <a:lnSpc>
                <a:spcPct val="150000"/>
              </a:lnSpc>
              <a:buNone/>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 </a:t>
            </a:r>
            <a:r>
              <a:rPr lang="fa-IR" sz="2400" b="1" dirty="0">
                <a:solidFill>
                  <a:srgbClr val="C00000"/>
                </a:solidFill>
                <a:latin typeface="BNazaninBold"/>
                <a:ea typeface="Calibri" panose="020F0502020204030204" pitchFamily="34" charset="0"/>
                <a:cs typeface="B Titr" panose="00000700000000000000" pitchFamily="2" charset="-78"/>
              </a:rPr>
              <a:t>2.شیب بندي هاي دقیق</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براي شیب بندي هاي دقیق، باید تیغه را با زاویه کوچکی نسبت به امتداد قائم ثابت کرد و ارتفاع تیغه از</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سطح زمین باید طوري باشد که برآمدگیهاي کوچک را بریده و گودالها را پر نماید. بدین منظور، همواره</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باید مقداري مواد خاکی در جلوي تیغه گریدر موجود باشد .</a:t>
            </a:r>
          </a:p>
          <a:p>
            <a:pPr marL="0" indent="0" algn="justLow">
              <a:lnSpc>
                <a:spcPct val="150000"/>
              </a:lnSpc>
              <a:buNone/>
            </a:pPr>
            <a:r>
              <a:rPr lang="fa-IR" sz="2400" dirty="0">
                <a:solidFill>
                  <a:srgbClr val="C00000"/>
                </a:solidFill>
                <a:latin typeface="BNazanin"/>
                <a:ea typeface="Calibri" panose="020F0502020204030204" pitchFamily="34" charset="0"/>
                <a:cs typeface="B Titr" panose="00000700000000000000" pitchFamily="2" charset="-78"/>
              </a:rPr>
              <a:t> </a:t>
            </a:r>
            <a:r>
              <a:rPr lang="fa-IR" sz="2400" b="1" dirty="0">
                <a:solidFill>
                  <a:srgbClr val="C00000"/>
                </a:solidFill>
                <a:latin typeface="BNazaninBold"/>
                <a:ea typeface="Calibri" panose="020F0502020204030204" pitchFamily="34" charset="0"/>
                <a:cs typeface="B Titr" panose="00000700000000000000" pitchFamily="2" charset="-78"/>
              </a:rPr>
              <a:t>3.پخش کردن مواد خاکی</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از گریدر می توان به منظور پخش کردن مواد خاکی در سطح زمین استفاده نمود. البته باید توجه داشت که</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ظرفیت گریدر در مورد این عمل بستگی به قدرت موتور و کشش ماشین و همچنین ارتفاع تیغه گریدر</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خواهد داشت. مواد خاکی که قرار است توسط گریدر پخش شود باید قبلاً حتی المقدور روي زمین پخش</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شده باشد تا ارتفاع توده خاکی خیلی زیاد نباشد .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71FD617A-E323-4195-8C32-F2F87CD79170}"/>
              </a:ext>
            </a:extLst>
          </p:cNvPr>
          <p:cNvSpPr>
            <a:spLocks noGrp="1"/>
          </p:cNvSpPr>
          <p:nvPr>
            <p:ph type="sldNum" sz="quarter" idx="12"/>
          </p:nvPr>
        </p:nvSpPr>
        <p:spPr/>
        <p:txBody>
          <a:bodyPr/>
          <a:lstStyle/>
          <a:p>
            <a:fld id="{AD7E7958-C94E-4D7B-B427-1FB82E5879DA}" type="slidenum">
              <a:rPr lang="fa-IR" smtClean="0"/>
              <a:pPr/>
              <a:t>29</a:t>
            </a:fld>
            <a:endParaRPr lang="fa-IR"/>
          </a:p>
        </p:txBody>
      </p:sp>
    </p:spTree>
    <p:extLst>
      <p:ext uri="{BB962C8B-B14F-4D97-AF65-F5344CB8AC3E}">
        <p14:creationId xmlns:p14="http://schemas.microsoft.com/office/powerpoint/2010/main" val="75701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313" y="578073"/>
            <a:ext cx="10431887" cy="6067426"/>
          </a:xfrm>
        </p:spPr>
        <p:txBody>
          <a:bodyPr/>
          <a:lstStyle/>
          <a:p>
            <a:pPr marL="0" indent="0" algn="just">
              <a:lnSpc>
                <a:spcPct val="135000"/>
              </a:lnSpc>
              <a:buNone/>
            </a:pPr>
            <a:r>
              <a:rPr lang="fa-IR" sz="2400" b="1" dirty="0">
                <a:solidFill>
                  <a:srgbClr val="C00000"/>
                </a:solidFill>
                <a:latin typeface="BNazanin"/>
                <a:ea typeface="Calibri" panose="020F0502020204030204" pitchFamily="34" charset="0"/>
                <a:cs typeface="B Titr" panose="00000700000000000000" pitchFamily="2" charset="-78"/>
              </a:rPr>
              <a:t>انواع غلتک ها</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br>
              <a:rPr lang="en-US" b="1" dirty="0">
                <a:solidFill>
                  <a:srgbClr val="000000"/>
                </a:solidFill>
                <a:latin typeface="BNazaninBold"/>
                <a:ea typeface="Calibri" panose="020F0502020204030204" pitchFamily="34" charset="0"/>
                <a:cs typeface="B Compset" panose="00000400000000000000" pitchFamily="2" charset="-78"/>
              </a:rPr>
            </a:br>
            <a:r>
              <a:rPr lang="fa-IR" dirty="0">
                <a:solidFill>
                  <a:srgbClr val="000000"/>
                </a:solidFill>
                <a:latin typeface="BNazaninBold"/>
                <a:ea typeface="Calibri" panose="020F0502020204030204" pitchFamily="34" charset="0"/>
                <a:cs typeface="B Compset" panose="00000400000000000000" pitchFamily="2" charset="-78"/>
              </a:rPr>
              <a:t>غلتک ها بر اساس اجزاي تشکیل دهنده آنها و قابلیتهایشان به </a:t>
            </a:r>
            <a:r>
              <a:rPr lang="en-US" dirty="0">
                <a:solidFill>
                  <a:srgbClr val="000000"/>
                </a:solidFill>
                <a:latin typeface="BNazaninBold"/>
                <a:ea typeface="Calibri" panose="020F0502020204030204" pitchFamily="34" charset="0"/>
                <a:cs typeface="B Compset" panose="00000400000000000000" pitchFamily="2" charset="-78"/>
              </a:rPr>
              <a:t>7</a:t>
            </a:r>
            <a:r>
              <a:rPr lang="fa-IR" dirty="0">
                <a:solidFill>
                  <a:srgbClr val="000000"/>
                </a:solidFill>
                <a:latin typeface="BNazaninBold"/>
                <a:ea typeface="Calibri" panose="020F0502020204030204" pitchFamily="34" charset="0"/>
                <a:cs typeface="B Compset" panose="00000400000000000000" pitchFamily="2" charset="-78"/>
              </a:rPr>
              <a:t>دسته زیر طبقهبندي می شوند</a:t>
            </a:r>
            <a:r>
              <a:rPr lang="en-US" dirty="0">
                <a:solidFill>
                  <a:srgbClr val="000000"/>
                </a:solidFill>
                <a:latin typeface="BNazaninBold"/>
                <a:ea typeface="Calibri" panose="020F0502020204030204" pitchFamily="34" charset="0"/>
                <a:cs typeface="B Compset" panose="00000400000000000000" pitchFamily="2" charset="-78"/>
              </a:rPr>
              <a:t>.</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dirty="0">
                <a:solidFill>
                  <a:srgbClr val="000000"/>
                </a:solidFill>
                <a:latin typeface="BNazaninBold"/>
                <a:ea typeface="Calibri" panose="020F0502020204030204" pitchFamily="34" charset="0"/>
                <a:cs typeface="B Compset" panose="00000400000000000000" pitchFamily="2" charset="-78"/>
              </a:rPr>
              <a:t>1. غلتک هاي پاچه بزي</a:t>
            </a:r>
            <a:r>
              <a:rPr lang="en-US" dirty="0">
                <a:solidFill>
                  <a:srgbClr val="000000"/>
                </a:solidFill>
                <a:latin typeface="BNazaninBold"/>
                <a:ea typeface="Calibri" panose="020F0502020204030204" pitchFamily="34" charset="0"/>
                <a:cs typeface="B Compset" panose="00000400000000000000" pitchFamily="2" charset="-78"/>
              </a:rPr>
              <a:t> (</a:t>
            </a:r>
            <a:r>
              <a:rPr lang="en-US" dirty="0">
                <a:solidFill>
                  <a:srgbClr val="000000"/>
                </a:solidFill>
                <a:latin typeface="SymbolMT"/>
                <a:ea typeface="Calibri" panose="020F0502020204030204" pitchFamily="34" charset="0"/>
                <a:cs typeface="B Compset" panose="00000400000000000000" pitchFamily="2" charset="-78"/>
              </a:rPr>
              <a:t>T </a:t>
            </a:r>
            <a:r>
              <a:rPr lang="en-US" dirty="0" err="1">
                <a:solidFill>
                  <a:srgbClr val="000000"/>
                </a:solidFill>
                <a:latin typeface="SymbolMT"/>
                <a:ea typeface="Calibri" panose="020F0502020204030204" pitchFamily="34" charset="0"/>
                <a:cs typeface="B Compset" panose="00000400000000000000" pitchFamily="2" charset="-78"/>
              </a:rPr>
              <a:t>amping</a:t>
            </a:r>
            <a:r>
              <a:rPr lang="en-US" dirty="0">
                <a:solidFill>
                  <a:srgbClr val="000000"/>
                </a:solidFill>
                <a:latin typeface="SymbolMT"/>
                <a:ea typeface="Calibri" panose="020F0502020204030204" pitchFamily="34" charset="0"/>
                <a:cs typeface="B Compset" panose="00000400000000000000" pitchFamily="2" charset="-78"/>
              </a:rPr>
              <a:t> foot Rollers </a:t>
            </a:r>
            <a:r>
              <a:rPr lang="en-US" dirty="0">
                <a:solidFill>
                  <a:srgbClr val="000000"/>
                </a:solidFill>
                <a:latin typeface="BNazaninBold"/>
                <a:ea typeface="Calibri" panose="020F0502020204030204" pitchFamily="34" charset="0"/>
                <a:cs typeface="B Compset" panose="00000400000000000000" pitchFamily="2" charset="-78"/>
              </a:rPr>
              <a:t>) </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dirty="0">
                <a:solidFill>
                  <a:srgbClr val="000000"/>
                </a:solidFill>
                <a:latin typeface="BNazanin"/>
                <a:ea typeface="Calibri" panose="020F0502020204030204" pitchFamily="34" charset="0"/>
                <a:cs typeface="B Compset" panose="00000400000000000000" pitchFamily="2" charset="-78"/>
              </a:rPr>
              <a:t>2</a:t>
            </a:r>
            <a:r>
              <a:rPr lang="fa-IR" dirty="0">
                <a:solidFill>
                  <a:srgbClr val="000000"/>
                </a:solidFill>
                <a:latin typeface="BNazaninBold"/>
                <a:ea typeface="Calibri" panose="020F0502020204030204" pitchFamily="34" charset="0"/>
                <a:cs typeface="B Compset" panose="00000400000000000000" pitchFamily="2" charset="-78"/>
              </a:rPr>
              <a:t> .غلتک هاي شبکه اي</a:t>
            </a:r>
            <a:r>
              <a:rPr lang="fa-IR" dirty="0">
                <a:solidFill>
                  <a:srgbClr val="000000"/>
                </a:solidFill>
                <a:latin typeface="BNazanin"/>
                <a:ea typeface="Calibri" panose="020F0502020204030204" pitchFamily="34" charset="0"/>
                <a:cs typeface="B Compset" panose="00000400000000000000" pitchFamily="2" charset="-78"/>
              </a:rPr>
              <a:t> </a:t>
            </a:r>
            <a:r>
              <a:rPr lang="en-US" dirty="0">
                <a:solidFill>
                  <a:srgbClr val="000000"/>
                </a:solidFill>
                <a:latin typeface="BNazaninBold"/>
                <a:ea typeface="Calibri" panose="020F0502020204030204" pitchFamily="34" charset="0"/>
                <a:cs typeface="B Compset" panose="00000400000000000000" pitchFamily="2" charset="-78"/>
              </a:rPr>
              <a:t>(</a:t>
            </a:r>
            <a:r>
              <a:rPr lang="en-US" dirty="0">
                <a:solidFill>
                  <a:srgbClr val="000000"/>
                </a:solidFill>
                <a:latin typeface="SymbolMT"/>
                <a:ea typeface="Calibri" panose="020F0502020204030204" pitchFamily="34" charset="0"/>
                <a:cs typeface="B Compset" panose="00000400000000000000" pitchFamily="2" charset="-78"/>
              </a:rPr>
              <a:t>G rid or M </a:t>
            </a:r>
            <a:r>
              <a:rPr lang="en-US" dirty="0" err="1">
                <a:solidFill>
                  <a:srgbClr val="000000"/>
                </a:solidFill>
                <a:latin typeface="SymbolMT"/>
                <a:ea typeface="Calibri" panose="020F0502020204030204" pitchFamily="34" charset="0"/>
                <a:cs typeface="B Compset" panose="00000400000000000000" pitchFamily="2" charset="-78"/>
              </a:rPr>
              <a:t>es</a:t>
            </a:r>
            <a:r>
              <a:rPr lang="en-US" dirty="0">
                <a:solidFill>
                  <a:srgbClr val="000000"/>
                </a:solidFill>
                <a:latin typeface="SymbolMT"/>
                <a:ea typeface="Calibri" panose="020F0502020204030204" pitchFamily="34" charset="0"/>
                <a:cs typeface="B Compset" panose="00000400000000000000" pitchFamily="2" charset="-78"/>
              </a:rPr>
              <a:t> h Rollers </a:t>
            </a:r>
            <a:r>
              <a:rPr lang="en-US" dirty="0">
                <a:solidFill>
                  <a:srgbClr val="000000"/>
                </a:solidFill>
                <a:latin typeface="BNazaninBold"/>
                <a:ea typeface="Calibri" panose="020F0502020204030204" pitchFamily="34" charset="0"/>
                <a:cs typeface="B Compset" panose="00000400000000000000" pitchFamily="2" charset="-78"/>
              </a:rPr>
              <a:t>) </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dirty="0">
                <a:solidFill>
                  <a:srgbClr val="000000"/>
                </a:solidFill>
                <a:latin typeface="BNazaninBold"/>
                <a:ea typeface="Calibri" panose="020F0502020204030204" pitchFamily="34" charset="0"/>
                <a:cs typeface="B Compset" panose="00000400000000000000" pitchFamily="2" charset="-78"/>
              </a:rPr>
              <a:t>3 .غلتک هاي ارتعاشی </a:t>
            </a:r>
            <a:r>
              <a:rPr lang="fa-IR" dirty="0">
                <a:solidFill>
                  <a:srgbClr val="000000"/>
                </a:solidFill>
                <a:latin typeface="BNazanin"/>
                <a:ea typeface="Calibri" panose="020F0502020204030204" pitchFamily="34" charset="0"/>
                <a:cs typeface="B Compset" panose="00000400000000000000" pitchFamily="2" charset="-78"/>
              </a:rPr>
              <a:t> </a:t>
            </a:r>
            <a:r>
              <a:rPr lang="en-US" dirty="0">
                <a:solidFill>
                  <a:srgbClr val="000000"/>
                </a:solidFill>
                <a:latin typeface="BNazaninBold"/>
                <a:ea typeface="Calibri" panose="020F0502020204030204" pitchFamily="34" charset="0"/>
                <a:cs typeface="B Compset" panose="00000400000000000000" pitchFamily="2" charset="-78"/>
              </a:rPr>
              <a:t>(</a:t>
            </a:r>
            <a:r>
              <a:rPr lang="en-US" dirty="0">
                <a:solidFill>
                  <a:srgbClr val="000000"/>
                </a:solidFill>
                <a:latin typeface="SymbolMT"/>
                <a:ea typeface="Calibri" panose="020F0502020204030204" pitchFamily="34" charset="0"/>
                <a:cs typeface="B Compset" panose="00000400000000000000" pitchFamily="2" charset="-78"/>
              </a:rPr>
              <a:t>V </a:t>
            </a:r>
            <a:r>
              <a:rPr lang="en-US" dirty="0" err="1">
                <a:solidFill>
                  <a:srgbClr val="000000"/>
                </a:solidFill>
                <a:latin typeface="SymbolMT"/>
                <a:ea typeface="Calibri" panose="020F0502020204030204" pitchFamily="34" charset="0"/>
                <a:cs typeface="B Compset" panose="00000400000000000000" pitchFamily="2" charset="-78"/>
              </a:rPr>
              <a:t>ibratory</a:t>
            </a:r>
            <a:r>
              <a:rPr lang="en-US" dirty="0">
                <a:solidFill>
                  <a:srgbClr val="000000"/>
                </a:solidFill>
                <a:latin typeface="SymbolMT"/>
                <a:ea typeface="Calibri" panose="020F0502020204030204" pitchFamily="34" charset="0"/>
                <a:cs typeface="B Compset" panose="00000400000000000000" pitchFamily="2" charset="-78"/>
              </a:rPr>
              <a:t> Rollers </a:t>
            </a:r>
            <a:r>
              <a:rPr lang="en-US" dirty="0">
                <a:solidFill>
                  <a:srgbClr val="000000"/>
                </a:solidFill>
                <a:latin typeface="BNazaninBold"/>
                <a:ea typeface="Calibri" panose="020F0502020204030204" pitchFamily="34" charset="0"/>
                <a:cs typeface="B Compset" panose="00000400000000000000" pitchFamily="2" charset="-78"/>
              </a:rPr>
              <a:t>)</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dirty="0">
                <a:solidFill>
                  <a:srgbClr val="000000"/>
                </a:solidFill>
                <a:latin typeface="BNazanin"/>
                <a:ea typeface="Calibri" panose="020F0502020204030204" pitchFamily="34" charset="0"/>
                <a:cs typeface="B Compset" panose="00000400000000000000" pitchFamily="2" charset="-78"/>
              </a:rPr>
              <a:t>4</a:t>
            </a:r>
            <a:r>
              <a:rPr lang="fa-IR" dirty="0">
                <a:solidFill>
                  <a:srgbClr val="000000"/>
                </a:solidFill>
                <a:latin typeface="BNazaninBold"/>
                <a:ea typeface="Calibri" panose="020F0502020204030204" pitchFamily="34" charset="0"/>
                <a:cs typeface="B Compset" panose="00000400000000000000" pitchFamily="2" charset="-78"/>
              </a:rPr>
              <a:t>.غلتک هاي فولادي صاف</a:t>
            </a:r>
            <a:r>
              <a:rPr lang="fa-IR" dirty="0">
                <a:solidFill>
                  <a:srgbClr val="000000"/>
                </a:solidFill>
                <a:latin typeface="BNazanin"/>
                <a:ea typeface="Calibri" panose="020F0502020204030204" pitchFamily="34" charset="0"/>
                <a:cs typeface="B Compset" panose="00000400000000000000" pitchFamily="2" charset="-78"/>
              </a:rPr>
              <a:t> </a:t>
            </a:r>
            <a:r>
              <a:rPr lang="en-US" dirty="0">
                <a:solidFill>
                  <a:srgbClr val="000000"/>
                </a:solidFill>
                <a:latin typeface="BNazaninBold"/>
                <a:ea typeface="Calibri" panose="020F0502020204030204" pitchFamily="34" charset="0"/>
                <a:cs typeface="B Compset" panose="00000400000000000000" pitchFamily="2" charset="-78"/>
              </a:rPr>
              <a:t>(</a:t>
            </a:r>
            <a:r>
              <a:rPr lang="en-US" dirty="0">
                <a:solidFill>
                  <a:srgbClr val="000000"/>
                </a:solidFill>
                <a:latin typeface="SymbolMT"/>
                <a:ea typeface="Calibri" panose="020F0502020204030204" pitchFamily="34" charset="0"/>
                <a:cs typeface="B Compset" panose="00000400000000000000" pitchFamily="2" charset="-78"/>
              </a:rPr>
              <a:t>Smooth s </a:t>
            </a:r>
            <a:r>
              <a:rPr lang="en-US" dirty="0" err="1">
                <a:solidFill>
                  <a:srgbClr val="000000"/>
                </a:solidFill>
                <a:latin typeface="SymbolMT"/>
                <a:ea typeface="Calibri" panose="020F0502020204030204" pitchFamily="34" charset="0"/>
                <a:cs typeface="B Compset" panose="00000400000000000000" pitchFamily="2" charset="-78"/>
              </a:rPr>
              <a:t>teel</a:t>
            </a:r>
            <a:r>
              <a:rPr lang="en-US" dirty="0">
                <a:solidFill>
                  <a:srgbClr val="000000"/>
                </a:solidFill>
                <a:latin typeface="SymbolMT"/>
                <a:ea typeface="Calibri" panose="020F0502020204030204" pitchFamily="34" charset="0"/>
                <a:cs typeface="B Compset" panose="00000400000000000000" pitchFamily="2" charset="-78"/>
              </a:rPr>
              <a:t> Drum Rollers </a:t>
            </a:r>
            <a:r>
              <a:rPr lang="en-US" dirty="0">
                <a:solidFill>
                  <a:srgbClr val="000000"/>
                </a:solidFill>
                <a:latin typeface="BNazaninBold"/>
                <a:ea typeface="Calibri" panose="020F0502020204030204" pitchFamily="34" charset="0"/>
                <a:cs typeface="B Compset" panose="00000400000000000000" pitchFamily="2" charset="-78"/>
              </a:rPr>
              <a:t>)</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dirty="0">
                <a:solidFill>
                  <a:srgbClr val="000000"/>
                </a:solidFill>
                <a:latin typeface="BNazanin"/>
                <a:ea typeface="Calibri" panose="020F0502020204030204" pitchFamily="34" charset="0"/>
                <a:cs typeface="B Compset" panose="00000400000000000000" pitchFamily="2" charset="-78"/>
              </a:rPr>
              <a:t>5.</a:t>
            </a:r>
            <a:r>
              <a:rPr lang="fa-IR" dirty="0">
                <a:solidFill>
                  <a:srgbClr val="000000"/>
                </a:solidFill>
                <a:latin typeface="BNazaninBold"/>
                <a:ea typeface="Calibri" panose="020F0502020204030204" pitchFamily="34" charset="0"/>
                <a:cs typeface="B Compset" panose="00000400000000000000" pitchFamily="2" charset="-78"/>
              </a:rPr>
              <a:t>غلتک هاي پنوماتیک (چرخ لاستیکی) </a:t>
            </a:r>
            <a:r>
              <a:rPr lang="en-US" dirty="0">
                <a:solidFill>
                  <a:srgbClr val="000000"/>
                </a:solidFill>
                <a:latin typeface="BNazaninBold"/>
                <a:ea typeface="Calibri" panose="020F0502020204030204" pitchFamily="34" charset="0"/>
                <a:cs typeface="B Compset" panose="00000400000000000000" pitchFamily="2" charset="-78"/>
              </a:rPr>
              <a:t>(</a:t>
            </a:r>
            <a:r>
              <a:rPr lang="en-US" dirty="0">
                <a:solidFill>
                  <a:srgbClr val="000000"/>
                </a:solidFill>
                <a:latin typeface="SymbolMT"/>
                <a:ea typeface="Calibri" panose="020F0502020204030204" pitchFamily="34" charset="0"/>
                <a:cs typeface="B Compset" panose="00000400000000000000" pitchFamily="2" charset="-78"/>
              </a:rPr>
              <a:t>Pneumatic Rollers</a:t>
            </a:r>
            <a:r>
              <a:rPr lang="en-US" dirty="0">
                <a:solidFill>
                  <a:srgbClr val="000000"/>
                </a:solidFill>
                <a:latin typeface="BNazaninBold"/>
                <a:ea typeface="Calibri" panose="020F0502020204030204" pitchFamily="34" charset="0"/>
                <a:cs typeface="B Compset" panose="00000400000000000000" pitchFamily="2" charset="-78"/>
              </a:rPr>
              <a:t> ) </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sz="2000" dirty="0">
                <a:solidFill>
                  <a:srgbClr val="000000"/>
                </a:solidFill>
                <a:latin typeface="TimesNewRomanPSMT"/>
                <a:ea typeface="Calibri" panose="020F0502020204030204" pitchFamily="34" charset="0"/>
                <a:cs typeface="B Compset" panose="00000400000000000000" pitchFamily="2" charset="-78"/>
              </a:rPr>
              <a:t>6.</a:t>
            </a:r>
            <a:r>
              <a:rPr lang="fa-IR" dirty="0">
                <a:solidFill>
                  <a:srgbClr val="000000"/>
                </a:solidFill>
                <a:latin typeface="BNazaninBold"/>
                <a:ea typeface="Calibri" panose="020F0502020204030204" pitchFamily="34" charset="0"/>
                <a:cs typeface="B Compset" panose="00000400000000000000" pitchFamily="2" charset="-78"/>
              </a:rPr>
              <a:t> غلتک هاي کفشک دار </a:t>
            </a:r>
            <a:r>
              <a:rPr lang="en-US" dirty="0">
                <a:solidFill>
                  <a:srgbClr val="000000"/>
                </a:solidFill>
                <a:latin typeface="BNazaninBold"/>
                <a:ea typeface="Calibri" panose="020F0502020204030204" pitchFamily="34" charset="0"/>
                <a:cs typeface="B Compset" panose="00000400000000000000" pitchFamily="2" charset="-78"/>
              </a:rPr>
              <a:t>(</a:t>
            </a:r>
            <a:r>
              <a:rPr lang="en-US" dirty="0">
                <a:solidFill>
                  <a:srgbClr val="000000"/>
                </a:solidFill>
                <a:latin typeface="SymbolMT"/>
                <a:ea typeface="Calibri" panose="020F0502020204030204" pitchFamily="34" charset="0"/>
                <a:cs typeface="B Compset" panose="00000400000000000000" pitchFamily="2" charset="-78"/>
              </a:rPr>
              <a:t>Segmented Pad Rollers </a:t>
            </a:r>
            <a:r>
              <a:rPr lang="en-US" dirty="0">
                <a:solidFill>
                  <a:srgbClr val="000000"/>
                </a:solidFill>
                <a:latin typeface="BNazaninBold"/>
                <a:ea typeface="Calibri" panose="020F0502020204030204" pitchFamily="34" charset="0"/>
                <a:cs typeface="B Compset" panose="00000400000000000000" pitchFamily="2" charset="-78"/>
              </a:rPr>
              <a:t>) </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dirty="0">
                <a:solidFill>
                  <a:srgbClr val="000000"/>
                </a:solidFill>
                <a:latin typeface="BNazanin"/>
                <a:ea typeface="Calibri" panose="020F0502020204030204" pitchFamily="34" charset="0"/>
                <a:cs typeface="B Compset" panose="00000400000000000000" pitchFamily="2" charset="-78"/>
              </a:rPr>
              <a:t>7.</a:t>
            </a:r>
            <a:r>
              <a:rPr lang="fa-IR" dirty="0">
                <a:solidFill>
                  <a:srgbClr val="000000"/>
                </a:solidFill>
                <a:latin typeface="BNazaninBold"/>
                <a:ea typeface="Calibri" panose="020F0502020204030204" pitchFamily="34" charset="0"/>
                <a:cs typeface="B Compset" panose="00000400000000000000" pitchFamily="2" charset="-78"/>
              </a:rPr>
              <a:t> تراکم کننده هاي شبه بلدوزر</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1A054650-F936-4FAC-8F1E-EF046DE91774}"/>
              </a:ext>
            </a:extLst>
          </p:cNvPr>
          <p:cNvSpPr>
            <a:spLocks noGrp="1"/>
          </p:cNvSpPr>
          <p:nvPr>
            <p:ph type="sldNum" sz="quarter" idx="12"/>
          </p:nvPr>
        </p:nvSpPr>
        <p:spPr/>
        <p:txBody>
          <a:bodyPr/>
          <a:lstStyle/>
          <a:p>
            <a:fld id="{AD7E7958-C94E-4D7B-B427-1FB82E5879DA}" type="slidenum">
              <a:rPr lang="fa-IR" smtClean="0"/>
              <a:pPr/>
              <a:t>3</a:t>
            </a:fld>
            <a:endParaRPr lang="fa-IR"/>
          </a:p>
        </p:txBody>
      </p:sp>
    </p:spTree>
    <p:extLst>
      <p:ext uri="{BB962C8B-B14F-4D97-AF65-F5344CB8AC3E}">
        <p14:creationId xmlns:p14="http://schemas.microsoft.com/office/powerpoint/2010/main" val="81197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578073"/>
            <a:ext cx="11607644" cy="6067426"/>
          </a:xfrm>
        </p:spPr>
        <p:txBody>
          <a:bodyPr/>
          <a:lstStyle/>
          <a:p>
            <a:pPr marL="0" indent="0" algn="justLow">
              <a:lnSpc>
                <a:spcPct val="150000"/>
              </a:lnSpc>
              <a:buNone/>
            </a:pPr>
            <a:r>
              <a:rPr lang="fa-IR" sz="2400" dirty="0">
                <a:solidFill>
                  <a:srgbClr val="C00000"/>
                </a:solidFill>
                <a:latin typeface="BNazanin"/>
                <a:ea typeface="Calibri" panose="020F0502020204030204" pitchFamily="34" charset="0"/>
                <a:cs typeface="B Titr" panose="00000700000000000000" pitchFamily="2" charset="-78"/>
              </a:rPr>
              <a:t> </a:t>
            </a:r>
            <a:r>
              <a:rPr lang="fa-IR" sz="2400" b="1" dirty="0">
                <a:solidFill>
                  <a:srgbClr val="C00000"/>
                </a:solidFill>
                <a:latin typeface="BNazaninBold"/>
                <a:ea typeface="Calibri" panose="020F0502020204030204" pitchFamily="34" charset="0"/>
                <a:cs typeface="B Titr" panose="00000700000000000000" pitchFamily="2" charset="-78"/>
              </a:rPr>
              <a:t>4.کندن جوي</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گریدر را می توان براي کندن جویهاي </a:t>
            </a:r>
            <a:r>
              <a:rPr lang="en-US" sz="2400" dirty="0">
                <a:solidFill>
                  <a:srgbClr val="000000"/>
                </a:solidFill>
                <a:latin typeface="SymbolMT"/>
                <a:ea typeface="Calibri" panose="020F0502020204030204" pitchFamily="34" charset="0"/>
                <a:cs typeface="B Compset" panose="00000400000000000000" pitchFamily="2" charset="-78"/>
              </a:rPr>
              <a:t>V</a:t>
            </a:r>
            <a:r>
              <a:rPr lang="fa-IR" sz="2400" dirty="0">
                <a:solidFill>
                  <a:srgbClr val="000000"/>
                </a:solidFill>
                <a:latin typeface="BNazanin"/>
                <a:ea typeface="Calibri" panose="020F0502020204030204" pitchFamily="34" charset="0"/>
                <a:cs typeface="B Compset" panose="00000400000000000000" pitchFamily="2" charset="-78"/>
              </a:rPr>
              <a:t>شکل و ذوزنقه شکل بکار برد. عمق ماکزیمم اقتصادي جوي حدود</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1 متر و عرض قاعده ماکزیمم حدود 5/1 متر می باشد. جوي هاي با ابعاد بیش از مقادیر فوق را بهتر است با</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استفاده از شیار کن یا انواع دیگر حفار اجرا نمود .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b="1" dirty="0">
                <a:solidFill>
                  <a:srgbClr val="C00000"/>
                </a:solidFill>
                <a:latin typeface="BNazaninBold"/>
                <a:ea typeface="Calibri" panose="020F0502020204030204" pitchFamily="34" charset="0"/>
                <a:cs typeface="B Titr" panose="00000700000000000000" pitchFamily="2" charset="-78"/>
              </a:rPr>
              <a:t>5.سایر موارد کاربرد</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از گریدر میتوان در بر فروبی، تنظیم شانههاي راه، مخلوط کردن مواد خاکی با دانه بندي هاي مختلف در</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روسازي آسفالتی راه هاي فرعی به طریق مخلوط کردن خاك و مواد قیري در محل، نگهداري رویه جاده هاي</a:t>
            </a:r>
            <a:r>
              <a:rPr lang="fa-IR" sz="2400" dirty="0">
                <a:solidFill>
                  <a:srgbClr val="000000"/>
                </a:solidFill>
                <a:latin typeface="Times New Roman" panose="02020603050405020304" pitchFamily="18" charset="0"/>
                <a:ea typeface="Calibri" panose="020F0502020204030204" pitchFamily="34" charset="0"/>
                <a:cs typeface="BNazanin"/>
              </a:rPr>
              <a:t> </a:t>
            </a:r>
            <a:r>
              <a:rPr lang="fa-IR" sz="2400" dirty="0">
                <a:solidFill>
                  <a:srgbClr val="000000"/>
                </a:solidFill>
                <a:latin typeface="BNazanin"/>
                <a:ea typeface="Calibri" panose="020F0502020204030204" pitchFamily="34" charset="0"/>
                <a:cs typeface="B Compset" panose="00000400000000000000" pitchFamily="2" charset="-78"/>
              </a:rPr>
              <a:t>شنی و شیببندي نیز استفاده نمود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E30D870B-5205-46CA-852D-9446B29D6D82}"/>
              </a:ext>
            </a:extLst>
          </p:cNvPr>
          <p:cNvSpPr>
            <a:spLocks noGrp="1"/>
          </p:cNvSpPr>
          <p:nvPr>
            <p:ph type="sldNum" sz="quarter" idx="12"/>
          </p:nvPr>
        </p:nvSpPr>
        <p:spPr/>
        <p:txBody>
          <a:bodyPr/>
          <a:lstStyle/>
          <a:p>
            <a:fld id="{AD7E7958-C94E-4D7B-B427-1FB82E5879DA}" type="slidenum">
              <a:rPr lang="fa-IR" smtClean="0"/>
              <a:pPr/>
              <a:t>30</a:t>
            </a:fld>
            <a:endParaRPr lang="fa-IR"/>
          </a:p>
        </p:txBody>
      </p:sp>
    </p:spTree>
    <p:extLst>
      <p:ext uri="{BB962C8B-B14F-4D97-AF65-F5344CB8AC3E}">
        <p14:creationId xmlns:p14="http://schemas.microsoft.com/office/powerpoint/2010/main" val="314442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5" y="721217"/>
            <a:ext cx="11659158" cy="5924281"/>
          </a:xfrm>
        </p:spPr>
        <p:txBody>
          <a:bodyPr/>
          <a:lstStyle/>
          <a:p>
            <a:pPr marL="0" indent="0" algn="justLow">
              <a:lnSpc>
                <a:spcPct val="150000"/>
              </a:lnSpc>
              <a:buNone/>
            </a:pPr>
            <a:r>
              <a:rPr lang="fa-IR" sz="2400" b="1" dirty="0">
                <a:solidFill>
                  <a:srgbClr val="C00000"/>
                </a:solidFill>
                <a:latin typeface="BNazaninBold"/>
                <a:ea typeface="Calibri" panose="020F0502020204030204" pitchFamily="34" charset="0"/>
                <a:cs typeface="B Titr" panose="00000700000000000000" pitchFamily="2" charset="-78"/>
              </a:rPr>
              <a:t>انواع گریدر</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1. گریدر بدون موتور</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2.گریدر موتور دار</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امروزه تنها گریدرهاي موتوردار تولید می شوند که از لحاظ اندازه خود به دو نوع تقسیم می شوند</a:t>
            </a:r>
            <a:r>
              <a:rPr lang="en-US" sz="2400" dirty="0">
                <a:solidFill>
                  <a:srgbClr val="000000"/>
                </a:solidFill>
                <a:latin typeface="BNazanin"/>
                <a:ea typeface="Calibri" panose="020F0502020204030204" pitchFamily="34" charset="0"/>
                <a:cs typeface="B Compset" panose="00000400000000000000" pitchFamily="2" charset="-78"/>
              </a:rPr>
              <a:t>:</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1.گریدرهاي سبک</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2.گریدرهاي سنگین</a:t>
            </a:r>
          </a:p>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9BED7E29-07E0-4056-98AC-F721C8584616}"/>
              </a:ext>
            </a:extLst>
          </p:cNvPr>
          <p:cNvSpPr>
            <a:spLocks noGrp="1"/>
          </p:cNvSpPr>
          <p:nvPr>
            <p:ph type="sldNum" sz="quarter" idx="12"/>
          </p:nvPr>
        </p:nvSpPr>
        <p:spPr/>
        <p:txBody>
          <a:bodyPr/>
          <a:lstStyle/>
          <a:p>
            <a:fld id="{AD7E7958-C94E-4D7B-B427-1FB82E5879DA}" type="slidenum">
              <a:rPr lang="fa-IR" smtClean="0"/>
              <a:pPr/>
              <a:t>31</a:t>
            </a:fld>
            <a:endParaRPr lang="fa-IR"/>
          </a:p>
        </p:txBody>
      </p:sp>
    </p:spTree>
    <p:extLst>
      <p:ext uri="{BB962C8B-B14F-4D97-AF65-F5344CB8AC3E}">
        <p14:creationId xmlns:p14="http://schemas.microsoft.com/office/powerpoint/2010/main" val="196674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5" y="578073"/>
            <a:ext cx="11475076" cy="6067426"/>
          </a:xfrm>
        </p:spPr>
        <p:txBody>
          <a:bodyPr/>
          <a:lstStyle/>
          <a:p>
            <a:pPr marL="0" indent="0" algn="justLow">
              <a:lnSpc>
                <a:spcPct val="150000"/>
              </a:lnSpc>
              <a:buNone/>
            </a:pPr>
            <a:r>
              <a:rPr lang="fa-IR" sz="2400" b="1" dirty="0">
                <a:solidFill>
                  <a:srgbClr val="C00000"/>
                </a:solidFill>
                <a:latin typeface="BNazaninBold"/>
                <a:ea typeface="Calibri" panose="020F0502020204030204" pitchFamily="34" charset="0"/>
                <a:cs typeface="B Titr" panose="00000700000000000000" pitchFamily="2" charset="-78"/>
              </a:rPr>
              <a:t>عملکرد گریدر در انواع خاك</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هر چه جنس مواد خاکی و جنس سطح زمین کارگاه که گریدر با آنها درگیر میشود سختتر باشد بازده</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گریدر کمتر شده و امکان کاربرد آن نیز تعدیل می یابد. در زیر بطور خلاصه قابلیت کار و بازده گریدر در</a:t>
            </a:r>
            <a:br>
              <a:rPr lang="en-US" sz="2400"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انواع مختلف زمین و مصالح تشریح شده است</a:t>
            </a:r>
            <a:r>
              <a:rPr lang="fa-IR" sz="2400" b="1" dirty="0">
                <a:solidFill>
                  <a:srgbClr val="000000"/>
                </a:solidFill>
                <a:latin typeface="BNazaninBold"/>
                <a:ea typeface="Calibri" panose="020F0502020204030204" pitchFamily="34" charset="0"/>
                <a:cs typeface="B Compset" panose="00000400000000000000" pitchFamily="2" charset="-78"/>
              </a:rPr>
              <a:t>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C00000"/>
                </a:solidFill>
                <a:latin typeface="BNazaninBold"/>
                <a:ea typeface="Calibri" panose="020F0502020204030204" pitchFamily="34" charset="0"/>
                <a:cs typeface="B Titr" panose="00000700000000000000" pitchFamily="2" charset="-78"/>
              </a:rPr>
              <a:t>الف) </a:t>
            </a:r>
            <a:r>
              <a:rPr lang="fa-IR" sz="2400" dirty="0">
                <a:solidFill>
                  <a:srgbClr val="000000"/>
                </a:solidFill>
                <a:latin typeface="BNazaninBold"/>
                <a:ea typeface="Calibri" panose="020F0502020204030204" pitchFamily="34" charset="0"/>
                <a:cs typeface="B Compset" panose="00000400000000000000" pitchFamily="2" charset="-78"/>
              </a:rPr>
              <a:t>گریدرها بدون هیچگونه اشکالی میتوانند مواد خاکی سبک وزن را که عاري از ریشههاي عمیق</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درختها و سنگهاي درشت هستند، بدون احتیاج به ماشینآلات کمکی دیگر جابجا و پخش نمایند. بازده</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گریدر در این نوع زمینها عالی است</a:t>
            </a:r>
            <a:r>
              <a:rPr lang="en-US" sz="2400" dirty="0">
                <a:solidFill>
                  <a:srgbClr val="000000"/>
                </a:solidFill>
                <a:latin typeface="BNazaninBold"/>
                <a:ea typeface="Calibri" panose="020F0502020204030204" pitchFamily="34" charset="0"/>
                <a:cs typeface="B Compset" panose="00000400000000000000" pitchFamily="2" charset="-78"/>
              </a:rPr>
              <a:t>.</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C00000"/>
                </a:solidFill>
                <a:latin typeface="BNazaninBold"/>
                <a:ea typeface="Calibri" panose="020F0502020204030204" pitchFamily="34" charset="0"/>
                <a:cs typeface="B Titr" panose="00000700000000000000" pitchFamily="2" charset="-78"/>
              </a:rPr>
              <a:t>ب) </a:t>
            </a:r>
            <a:r>
              <a:rPr lang="fa-IR" sz="2400" dirty="0">
                <a:solidFill>
                  <a:srgbClr val="000000"/>
                </a:solidFill>
                <a:latin typeface="BNazaninBold"/>
                <a:ea typeface="Calibri" panose="020F0502020204030204" pitchFamily="34" charset="0"/>
                <a:cs typeface="B Compset" panose="00000400000000000000" pitchFamily="2" charset="-78"/>
              </a:rPr>
              <a:t>مواد خاکی بویژه شن و ماسه براحتی توسط گریدر پخش و مخلوط می شود. بازده گریدر در کار با این</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نوع مصالح به حداکثر خود می رسد</a:t>
            </a:r>
            <a:r>
              <a:rPr lang="en-US" sz="2400" dirty="0">
                <a:solidFill>
                  <a:srgbClr val="000000"/>
                </a:solidFill>
                <a:latin typeface="BNazaninBold"/>
                <a:ea typeface="Calibri" panose="020F0502020204030204" pitchFamily="34" charset="0"/>
                <a:cs typeface="B Compset" panose="00000400000000000000" pitchFamily="2" charset="-78"/>
              </a:rPr>
              <a:t>.</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493096DA-6032-4B2C-BC4B-7A74922E37E7}"/>
              </a:ext>
            </a:extLst>
          </p:cNvPr>
          <p:cNvSpPr>
            <a:spLocks noGrp="1"/>
          </p:cNvSpPr>
          <p:nvPr>
            <p:ph type="sldNum" sz="quarter" idx="12"/>
          </p:nvPr>
        </p:nvSpPr>
        <p:spPr/>
        <p:txBody>
          <a:bodyPr/>
          <a:lstStyle/>
          <a:p>
            <a:fld id="{AD7E7958-C94E-4D7B-B427-1FB82E5879DA}" type="slidenum">
              <a:rPr lang="fa-IR" smtClean="0"/>
              <a:pPr/>
              <a:t>32</a:t>
            </a:fld>
            <a:endParaRPr lang="fa-IR"/>
          </a:p>
        </p:txBody>
      </p:sp>
    </p:spTree>
    <p:extLst>
      <p:ext uri="{BB962C8B-B14F-4D97-AF65-F5344CB8AC3E}">
        <p14:creationId xmlns:p14="http://schemas.microsoft.com/office/powerpoint/2010/main" val="115421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93" y="734097"/>
            <a:ext cx="11762190" cy="5911402"/>
          </a:xfrm>
        </p:spPr>
        <p:txBody>
          <a:bodyPr>
            <a:normAutofit lnSpcReduction="10000"/>
          </a:bodyPr>
          <a:lstStyle/>
          <a:p>
            <a:pPr marL="0" indent="0" algn="justLow">
              <a:lnSpc>
                <a:spcPct val="150000"/>
              </a:lnSpc>
              <a:buNone/>
            </a:pPr>
            <a:r>
              <a:rPr lang="fa-IR" sz="2400" dirty="0">
                <a:solidFill>
                  <a:srgbClr val="C00000"/>
                </a:solidFill>
                <a:latin typeface="BNazaninBold"/>
                <a:ea typeface="Calibri" panose="020F0502020204030204" pitchFamily="34" charset="0"/>
                <a:cs typeface="B Titr" panose="00000700000000000000" pitchFamily="2" charset="-78"/>
              </a:rPr>
              <a:t>ج) </a:t>
            </a:r>
            <a:r>
              <a:rPr lang="fa-IR" sz="2400" dirty="0">
                <a:solidFill>
                  <a:srgbClr val="000000"/>
                </a:solidFill>
                <a:latin typeface="BNazaninBold"/>
                <a:ea typeface="Calibri" panose="020F0502020204030204" pitchFamily="34" charset="0"/>
                <a:cs typeface="B Compset" panose="00000400000000000000" pitchFamily="2" charset="-78"/>
              </a:rPr>
              <a:t>ماسۀ خشک بعلت اینکه در جلوي تیغه گریدر تمایل به انباشته شدن دارد ، سبب جلوگیري از حرکت</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تیغه می گردد، بهمین جهت در مواقعی که راننده گریدر کام لا ماهر و آزموده نباشد استفاده از گریدر بدون</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اشکال نخواهد بود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C00000"/>
                </a:solidFill>
                <a:latin typeface="BNazaninBold"/>
                <a:ea typeface="Calibri" panose="020F0502020204030204" pitchFamily="34" charset="0"/>
                <a:cs typeface="B Titr" panose="00000700000000000000" pitchFamily="2" charset="-78"/>
              </a:rPr>
              <a:t>د) </a:t>
            </a:r>
            <a:r>
              <a:rPr lang="fa-IR" sz="2400" dirty="0">
                <a:solidFill>
                  <a:srgbClr val="000000"/>
                </a:solidFill>
                <a:latin typeface="BNazaninBold"/>
                <a:ea typeface="Calibri" panose="020F0502020204030204" pitchFamily="34" charset="0"/>
                <a:cs typeface="B Compset" panose="00000400000000000000" pitchFamily="2" charset="-78"/>
              </a:rPr>
              <a:t>در زمین هاي سفت باید ابتدا با تیغههاي خراشنده زمین را شخم زد، سپس ازگریدر استفاده نمود در این</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نوع زمین ها بازده گریدر متوسط است</a:t>
            </a:r>
            <a:r>
              <a:rPr lang="en-US" sz="2400" dirty="0">
                <a:solidFill>
                  <a:srgbClr val="000000"/>
                </a:solidFill>
                <a:latin typeface="BNazaninBold"/>
                <a:ea typeface="Calibri" panose="020F0502020204030204" pitchFamily="34" charset="0"/>
                <a:cs typeface="B Compset" panose="00000400000000000000" pitchFamily="2" charset="-78"/>
              </a:rPr>
              <a:t>.</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solidFill>
                  <a:srgbClr val="C00000"/>
                </a:solidFill>
                <a:latin typeface="BNazanin"/>
                <a:ea typeface="Calibri" panose="020F0502020204030204" pitchFamily="34" charset="0"/>
                <a:cs typeface="B Titr" panose="00000700000000000000" pitchFamily="2" charset="-78"/>
              </a:rPr>
              <a:t>ه)</a:t>
            </a:r>
            <a:r>
              <a:rPr lang="fa-IR" sz="2400" dirty="0">
                <a:solidFill>
                  <a:srgbClr val="000000"/>
                </a:solidFill>
                <a:latin typeface="BNazaninBold"/>
                <a:ea typeface="Calibri" panose="020F0502020204030204" pitchFamily="34" charset="0"/>
                <a:cs typeface="B Compset" panose="00000400000000000000" pitchFamily="2" charset="-78"/>
              </a:rPr>
              <a:t> در زمین هاي آبدار کار با گریدرها بسیار محدود بوده و در بعضی موا رد غیر ممکن می گردد. زیرا با</a:t>
            </a:r>
            <a:br>
              <a:rPr lang="en-US" sz="2400" b="1" dirty="0">
                <a:solidFill>
                  <a:srgbClr val="000000"/>
                </a:solidFill>
                <a:latin typeface="BNazanin"/>
                <a:ea typeface="Calibri" panose="020F0502020204030204" pitchFamily="34" charset="0"/>
                <a:cs typeface="B Compset" panose="00000400000000000000" pitchFamily="2" charset="-78"/>
              </a:rPr>
            </a:br>
            <a:r>
              <a:rPr lang="fa-IR" sz="2400" dirty="0">
                <a:solidFill>
                  <a:srgbClr val="000000"/>
                </a:solidFill>
                <a:latin typeface="BNazaninBold"/>
                <a:ea typeface="Calibri" panose="020F0502020204030204" pitchFamily="34" charset="0"/>
                <a:cs typeface="B Compset" panose="00000400000000000000" pitchFamily="2" charset="-78"/>
              </a:rPr>
              <a:t>فرورفتن چرخهاي جلو در گل، گریدر از جنبش باز مي ماند</a:t>
            </a:r>
            <a:r>
              <a:rPr lang="fa-IR" sz="2400" b="1" dirty="0">
                <a:solidFill>
                  <a:srgbClr val="000000"/>
                </a:solidFill>
                <a:latin typeface="BNazaninBold"/>
                <a:ea typeface="Calibri" panose="020F0502020204030204" pitchFamily="34" charset="0"/>
                <a:cs typeface="B Compset" panose="00000400000000000000" pitchFamily="2" charset="-78"/>
              </a:rPr>
              <a:t>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latin typeface="Times New Roman" panose="02020603050405020304" pitchFamily="18" charset="0"/>
                <a:ea typeface="Calibri" panose="020F0502020204030204" pitchFamily="34" charset="0"/>
                <a:cs typeface="B Compset" panose="00000400000000000000" pitchFamily="2" charset="-78"/>
              </a:rPr>
              <a:t>دستگاهی است که عملیات تنظیم شیب جاده و شیروانی خاکریزها و تسطیح و پخش خاک ریزها و رگلاژ آن و آماده سازی جهت تراکم و دکوپاژ بستر را انجام می دهد.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50000"/>
              </a:lnSpc>
              <a:buNone/>
            </a:pPr>
            <a:r>
              <a:rPr lang="fa-IR" sz="2400" dirty="0">
                <a:latin typeface="Times New Roman" panose="02020603050405020304" pitchFamily="18" charset="0"/>
                <a:ea typeface="Calibri" panose="020F0502020204030204" pitchFamily="34" charset="0"/>
                <a:cs typeface="B Compset" panose="00000400000000000000" pitchFamily="2" charset="-78"/>
              </a:rPr>
              <a:t>تعریف دکاپاژ : جمع آوری خاکهای نباتی به عمق 15 تا 30 سانتی متر از بستر جاده را توسط گریدر دکاپارا می گویند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BCC29039-A867-48E9-8B22-F045360A6B0C}"/>
              </a:ext>
            </a:extLst>
          </p:cNvPr>
          <p:cNvSpPr>
            <a:spLocks noGrp="1"/>
          </p:cNvSpPr>
          <p:nvPr>
            <p:ph type="sldNum" sz="quarter" idx="12"/>
          </p:nvPr>
        </p:nvSpPr>
        <p:spPr/>
        <p:txBody>
          <a:bodyPr/>
          <a:lstStyle/>
          <a:p>
            <a:fld id="{AD7E7958-C94E-4D7B-B427-1FB82E5879DA}" type="slidenum">
              <a:rPr lang="fa-IR" smtClean="0"/>
              <a:pPr/>
              <a:t>33</a:t>
            </a:fld>
            <a:endParaRPr lang="fa-IR"/>
          </a:p>
        </p:txBody>
      </p:sp>
    </p:spTree>
    <p:extLst>
      <p:ext uri="{BB962C8B-B14F-4D97-AF65-F5344CB8AC3E}">
        <p14:creationId xmlns:p14="http://schemas.microsoft.com/office/powerpoint/2010/main" val="3595336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746975"/>
            <a:ext cx="11826584" cy="5898523"/>
          </a:xfrm>
        </p:spPr>
        <p:txBody>
          <a:bodyPr/>
          <a:lstStyle/>
          <a:p>
            <a:pPr marL="0" indent="0" algn="justLow">
              <a:lnSpc>
                <a:spcPct val="150000"/>
              </a:lnSpc>
              <a:buNone/>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موارد استفاده از گریدر: </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Low">
              <a:lnSpc>
                <a:spcPct val="150000"/>
              </a:lnSpc>
              <a:buNone/>
            </a:pPr>
            <a:r>
              <a:rPr lang="fa-IR" sz="2400" dirty="0">
                <a:latin typeface="Times New Roman" panose="02020603050405020304" pitchFamily="18" charset="0"/>
                <a:ea typeface="Calibri" panose="020F0502020204030204" pitchFamily="34" charset="0"/>
                <a:cs typeface="B Nazanin" panose="00000400000000000000" pitchFamily="2" charset="-78"/>
              </a:rPr>
              <a:t>1- حمل مواد به کنار جاده ها، 2- شیب بندی دقیق، 3- پخش کردن مواد خاکی،4- کندن جوی با مقطع</a:t>
            </a:r>
            <a:r>
              <a:rPr lang="en-US" sz="2400" dirty="0">
                <a:latin typeface="Times New Roman" panose="02020603050405020304" pitchFamily="18" charset="0"/>
                <a:ea typeface="Calibri" panose="020F0502020204030204" pitchFamily="34" charset="0"/>
                <a:cs typeface="B Nazanin" panose="00000400000000000000" pitchFamily="2" charset="-78"/>
              </a:rPr>
              <a:t>V</a:t>
            </a:r>
            <a:r>
              <a:rPr lang="fa-IR" sz="2400" dirty="0">
                <a:latin typeface="Times New Roman" panose="02020603050405020304" pitchFamily="18" charset="0"/>
                <a:ea typeface="Calibri" panose="020F0502020204030204" pitchFamily="34" charset="0"/>
                <a:cs typeface="B Nazanin" panose="00000400000000000000" pitchFamily="2" charset="-78"/>
              </a:rPr>
              <a:t> شکل یا ذوزنقه ای</a:t>
            </a:r>
          </a:p>
          <a:p>
            <a:pPr marL="0" indent="0">
              <a:buNone/>
            </a:pPr>
            <a:r>
              <a:rPr lang="fa-IR" sz="2400" b="1" dirty="0">
                <a:solidFill>
                  <a:srgbClr val="C00000"/>
                </a:solidFill>
                <a:cs typeface="B Titr" panose="00000700000000000000" pitchFamily="2" charset="-78"/>
              </a:rPr>
              <a:t>نحوه کار گریدر روی میخ کوبی سطح خاکریز:</a:t>
            </a:r>
            <a:endParaRPr lang="en-US" sz="2400" dirty="0">
              <a:solidFill>
                <a:srgbClr val="C00000"/>
              </a:solidFill>
              <a:cs typeface="B Titr" panose="00000700000000000000" pitchFamily="2" charset="-78"/>
            </a:endParaRPr>
          </a:p>
          <a:p>
            <a:pPr marL="0" indent="0" algn="just">
              <a:buNone/>
            </a:pPr>
            <a:r>
              <a:rPr lang="fa-IR" sz="2400" dirty="0">
                <a:cs typeface="B Nazanin" panose="00000400000000000000" pitchFamily="2" charset="-78"/>
              </a:rPr>
              <a:t>کپه های خاک ریزی در وسط جاده دپو می شود و گریدر خاک را به دو طرف پخش می کند. در این حالت راندمان گریدر افزایش پیدا کرده و ضخامت لایه های خاکریزی یکنواخت می شود و زمان و نهایتاً هزینه کار (پخش و رگلاژ) کاهش می یابد و فاصله بارریزی باید کنترل بشود که نسبت به حجم کامیون ها و ضخامت لایه بایستی فاصله بارها تنظیم شود. در صورت عدم کنترل احتمال بارریزی بیشتر و یا کمتر وجود دارد که هر دو حالت غیرمنطقی و غیراقتصادی و هدررفت زمانی و  هزینه را بدنبال خواهد داشت و زاویه دادن چرخ گریدر توسط راننده برای خنثی نمودن نیروی حاصل از فشار خاک و کمک به گردش گریدر می باشد.</a:t>
            </a:r>
            <a:endParaRPr lang="en-US" sz="2400" dirty="0">
              <a:cs typeface="B Nazanin" panose="00000400000000000000" pitchFamily="2" charset="-78"/>
            </a:endParaRPr>
          </a:p>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AE949E77-F36C-439F-BFA1-B6C45AE6DB71}"/>
              </a:ext>
            </a:extLst>
          </p:cNvPr>
          <p:cNvSpPr>
            <a:spLocks noGrp="1"/>
          </p:cNvSpPr>
          <p:nvPr>
            <p:ph type="sldNum" sz="quarter" idx="12"/>
          </p:nvPr>
        </p:nvSpPr>
        <p:spPr/>
        <p:txBody>
          <a:bodyPr/>
          <a:lstStyle/>
          <a:p>
            <a:fld id="{AD7E7958-C94E-4D7B-B427-1FB82E5879DA}" type="slidenum">
              <a:rPr lang="fa-IR" smtClean="0"/>
              <a:pPr/>
              <a:t>34</a:t>
            </a:fld>
            <a:endParaRPr lang="fa-IR"/>
          </a:p>
        </p:txBody>
      </p:sp>
    </p:spTree>
    <p:extLst>
      <p:ext uri="{BB962C8B-B14F-4D97-AF65-F5344CB8AC3E}">
        <p14:creationId xmlns:p14="http://schemas.microsoft.com/office/powerpoint/2010/main" val="2715301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746975"/>
            <a:ext cx="11826584" cy="5898523"/>
          </a:xfrm>
        </p:spPr>
        <p:txBody>
          <a:bodyPr/>
          <a:lstStyle/>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p:sp>
        <p:nvSpPr>
          <p:cNvPr id="2" name="Rectangle 1"/>
          <p:cNvSpPr/>
          <p:nvPr/>
        </p:nvSpPr>
        <p:spPr>
          <a:xfrm>
            <a:off x="721217" y="751343"/>
            <a:ext cx="11114467" cy="5539978"/>
          </a:xfrm>
          <a:prstGeom prst="rect">
            <a:avLst/>
          </a:prstGeom>
        </p:spPr>
        <p:txBody>
          <a:bodyPr wrap="square">
            <a:spAutoFit/>
          </a:bodyPr>
          <a:lstStyle/>
          <a:p>
            <a:endParaRPr lang="fa-IR" dirty="0"/>
          </a:p>
          <a:p>
            <a:r>
              <a:rPr lang="fa-IR" dirty="0"/>
              <a:t>		</a:t>
            </a:r>
            <a:r>
              <a:rPr lang="fa-IR" sz="2400" dirty="0"/>
              <a:t>	 سبک کوماتسو 66</a:t>
            </a:r>
            <a:r>
              <a:rPr lang="en-US" sz="2400" dirty="0"/>
              <a:t>I </a:t>
            </a:r>
            <a:r>
              <a:rPr lang="fa-IR" sz="2400" dirty="0"/>
              <a:t>یا 12</a:t>
            </a:r>
            <a:r>
              <a:rPr lang="en-US" sz="2400" dirty="0"/>
              <a:t>G </a:t>
            </a:r>
            <a:r>
              <a:rPr lang="fa-IR" sz="2400" dirty="0"/>
              <a:t>کاترپیلار برای کارهای سبک.</a:t>
            </a:r>
          </a:p>
          <a:p>
            <a:r>
              <a:rPr lang="fa-IR" sz="2400" dirty="0"/>
              <a:t>انواع گریدرهای معروف    سنگین کوماتسو 705 </a:t>
            </a:r>
            <a:r>
              <a:rPr lang="en-US" sz="2400" dirty="0"/>
              <a:t>A4 </a:t>
            </a:r>
            <a:r>
              <a:rPr lang="fa-IR" sz="2400" dirty="0"/>
              <a:t>یا 14</a:t>
            </a:r>
            <a:r>
              <a:rPr lang="en-US" sz="2400" dirty="0"/>
              <a:t>G </a:t>
            </a:r>
            <a:r>
              <a:rPr lang="fa-IR" sz="2400" dirty="0"/>
              <a:t>یا 16</a:t>
            </a:r>
            <a:r>
              <a:rPr lang="en-US" sz="2400" dirty="0"/>
              <a:t>G </a:t>
            </a:r>
            <a:r>
              <a:rPr lang="fa-IR" sz="2400" dirty="0"/>
              <a:t>کاترپیلار- برای کارهای سنگین وحجیم</a:t>
            </a:r>
          </a:p>
          <a:p>
            <a:r>
              <a:rPr lang="fa-IR" sz="2400" dirty="0"/>
              <a:t>مثال) اگر قرار باشد ضخامت خاک سست بعد از تراکم </a:t>
            </a:r>
            <a:r>
              <a:rPr lang="en-US" sz="2400" dirty="0"/>
              <a:t>cm15 </a:t>
            </a:r>
            <a:r>
              <a:rPr lang="fa-IR" sz="2400" dirty="0"/>
              <a:t>گردد فاصله تیغه گریدر را نسبت به سطح زمین (سطح مبنا) تعیین کنید. با توجه به اینکه ضریب تراکم 85% می باشد.</a:t>
            </a:r>
          </a:p>
          <a:p>
            <a:r>
              <a:rPr lang="fa-IR" sz="2400" dirty="0"/>
              <a:t>اگر </a:t>
            </a:r>
            <a:r>
              <a:rPr lang="en-US" sz="2400" dirty="0"/>
              <a:t>D </a:t>
            </a:r>
            <a:r>
              <a:rPr lang="fa-IR" sz="2400" dirty="0"/>
              <a:t>ضخامت خاک سست که باید توسط گریدر پخش می شود تعریف گردد.</a:t>
            </a:r>
          </a:p>
          <a:p>
            <a:r>
              <a:rPr lang="en-US" sz="2400" dirty="0"/>
              <a:t>d=15/0.85=17.5cm</a:t>
            </a:r>
          </a:p>
          <a:p>
            <a:r>
              <a:rPr lang="fa-IR" sz="2400" dirty="0"/>
              <a:t>مثال) در صورتیکه حجم خاک حمل شده توسط کمپرسی 8 مترمکعب سست باشد، فواصل خاکریزی (کپه ریزی) را برای جاده ای به عرض 7.30 </a:t>
            </a:r>
            <a:r>
              <a:rPr lang="en-US" sz="2400" dirty="0"/>
              <a:t>m </a:t>
            </a:r>
            <a:r>
              <a:rPr lang="fa-IR" sz="2400" dirty="0"/>
              <a:t>و ضخامت لایه 17.5 </a:t>
            </a:r>
            <a:r>
              <a:rPr lang="en-US" sz="2400" dirty="0"/>
              <a:t>cm </a:t>
            </a:r>
            <a:r>
              <a:rPr lang="fa-IR" sz="2400" dirty="0"/>
              <a:t>خاک سست بدست آورید.</a:t>
            </a:r>
          </a:p>
          <a:p>
            <a:r>
              <a:rPr lang="en-US" sz="2400" dirty="0"/>
              <a:t>m3 1.2775= m 0.175× 7.30= V </a:t>
            </a:r>
            <a:r>
              <a:rPr lang="fa-IR" sz="2400" dirty="0"/>
              <a:t>حجم خاک ریزی در یک متر طول</a:t>
            </a:r>
          </a:p>
          <a:p>
            <a:r>
              <a:rPr lang="fa-IR" sz="2400" dirty="0"/>
              <a:t>ریزها خاک فاصله=  (کامیون هر حجم)/ (1.2775@طول متر یک در حجم)=8/1.2775=6.25</a:t>
            </a:r>
            <a:r>
              <a:rPr lang="en-US" sz="2400" dirty="0"/>
              <a:t>m</a:t>
            </a:r>
          </a:p>
        </p:txBody>
      </p:sp>
      <p:sp>
        <p:nvSpPr>
          <p:cNvPr id="5" name="Slide Number Placeholder 4">
            <a:extLst>
              <a:ext uri="{FF2B5EF4-FFF2-40B4-BE49-F238E27FC236}">
                <a16:creationId xmlns:a16="http://schemas.microsoft.com/office/drawing/2014/main" id="{BF1F5B01-5829-49BD-AE2F-2EA495CD32F2}"/>
              </a:ext>
            </a:extLst>
          </p:cNvPr>
          <p:cNvSpPr>
            <a:spLocks noGrp="1"/>
          </p:cNvSpPr>
          <p:nvPr>
            <p:ph type="sldNum" sz="quarter" idx="12"/>
          </p:nvPr>
        </p:nvSpPr>
        <p:spPr/>
        <p:txBody>
          <a:bodyPr/>
          <a:lstStyle/>
          <a:p>
            <a:fld id="{AD7E7958-C94E-4D7B-B427-1FB82E5879DA}" type="slidenum">
              <a:rPr lang="fa-IR" smtClean="0"/>
              <a:pPr/>
              <a:t>35</a:t>
            </a:fld>
            <a:endParaRPr lang="fa-IR"/>
          </a:p>
        </p:txBody>
      </p:sp>
    </p:spTree>
    <p:extLst>
      <p:ext uri="{BB962C8B-B14F-4D97-AF65-F5344CB8AC3E}">
        <p14:creationId xmlns:p14="http://schemas.microsoft.com/office/powerpoint/2010/main" val="1817036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DB4954-69C6-4518-B134-83623F9D01FF}"/>
              </a:ext>
            </a:extLst>
          </p:cNvPr>
          <p:cNvPicPr>
            <a:picLocks noChangeAspect="1"/>
          </p:cNvPicPr>
          <p:nvPr/>
        </p:nvPicPr>
        <p:blipFill>
          <a:blip r:embed="rId2"/>
          <a:stretch>
            <a:fillRect/>
          </a:stretch>
        </p:blipFill>
        <p:spPr>
          <a:xfrm>
            <a:off x="2262187" y="1695450"/>
            <a:ext cx="7667625" cy="3467100"/>
          </a:xfrm>
          <a:prstGeom prst="rect">
            <a:avLst/>
          </a:prstGeom>
        </p:spPr>
      </p:pic>
      <p:sp>
        <p:nvSpPr>
          <p:cNvPr id="2" name="Slide Number Placeholder 1">
            <a:extLst>
              <a:ext uri="{FF2B5EF4-FFF2-40B4-BE49-F238E27FC236}">
                <a16:creationId xmlns:a16="http://schemas.microsoft.com/office/drawing/2014/main" id="{AF17496A-0239-4557-A511-BF3ECB55430D}"/>
              </a:ext>
            </a:extLst>
          </p:cNvPr>
          <p:cNvSpPr>
            <a:spLocks noGrp="1"/>
          </p:cNvSpPr>
          <p:nvPr>
            <p:ph type="sldNum" sz="quarter" idx="12"/>
          </p:nvPr>
        </p:nvSpPr>
        <p:spPr/>
        <p:txBody>
          <a:bodyPr/>
          <a:lstStyle/>
          <a:p>
            <a:fld id="{AD7E7958-C94E-4D7B-B427-1FB82E5879DA}" type="slidenum">
              <a:rPr lang="fa-IR" smtClean="0"/>
              <a:pPr/>
              <a:t>36</a:t>
            </a:fld>
            <a:endParaRPr lang="fa-IR"/>
          </a:p>
        </p:txBody>
      </p:sp>
    </p:spTree>
    <p:extLst>
      <p:ext uri="{BB962C8B-B14F-4D97-AF65-F5344CB8AC3E}">
        <p14:creationId xmlns:p14="http://schemas.microsoft.com/office/powerpoint/2010/main" val="3274683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746975"/>
            <a:ext cx="11826584" cy="5898523"/>
          </a:xfrm>
        </p:spPr>
        <p:txBody>
          <a:bodyPr/>
          <a:lstStyle/>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mc:AlternateContent xmlns:mc="http://schemas.openxmlformats.org/markup-compatibility/2006" xmlns:a14="http://schemas.microsoft.com/office/drawing/2010/main">
        <mc:Choice Requires="a14">
          <p:sp>
            <p:nvSpPr>
              <p:cNvPr id="2" name="Rectangle 1"/>
              <p:cNvSpPr/>
              <p:nvPr/>
            </p:nvSpPr>
            <p:spPr>
              <a:xfrm>
                <a:off x="875763" y="862886"/>
                <a:ext cx="11195519" cy="4219040"/>
              </a:xfrm>
              <a:prstGeom prst="rect">
                <a:avLst/>
              </a:prstGeom>
            </p:spPr>
            <p:txBody>
              <a:bodyPr wrap="square">
                <a:spAutoFit/>
              </a:bodyPr>
              <a:lstStyle/>
              <a:p>
                <a:pPr algn="justLow">
                  <a:lnSpc>
                    <a:spcPct val="150000"/>
                  </a:lnSpc>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فرمول محاسبه زمان کارکرد گریدر:</a:t>
                </a:r>
                <a:endParaRPr lang="en-US" sz="2400" dirty="0">
                  <a:solidFill>
                    <a:srgbClr val="C00000"/>
                  </a:solidFill>
                  <a:effectLst/>
                  <a:latin typeface="Times New Roman" panose="02020603050405020304" pitchFamily="18" charset="0"/>
                  <a:ea typeface="Calibri" panose="020F0502020204030204" pitchFamily="34" charset="0"/>
                  <a:cs typeface="B Titr" panose="00000700000000000000" pitchFamily="2" charset="-78"/>
                </a:endParaRPr>
              </a:p>
              <a:p>
                <a:pPr algn="justLow" rtl="0">
                  <a:lnSpc>
                    <a:spcPct val="150000"/>
                  </a:lnSpc>
                  <a:spcAft>
                    <a:spcPts val="0"/>
                  </a:spcAft>
                </a:pPr>
                <a14:m>
                  <m:oMathPara xmlns:m="http://schemas.openxmlformats.org/officeDocument/2006/math">
                    <m:oMathParaPr>
                      <m:jc m:val="centerGroup"/>
                    </m:oMathParaPr>
                    <m:oMath xmlns:m="http://schemas.openxmlformats.org/officeDocument/2006/math">
                      <m:d>
                        <m:d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dPr>
                        <m:e>
                          <m:r>
                            <a:rPr lang="fa-IR" sz="2400">
                              <a:effectLst/>
                              <a:latin typeface="Cambria Math" panose="02040503050406030204" pitchFamily="18" charset="0"/>
                              <a:ea typeface="Calibri" panose="020F0502020204030204" pitchFamily="34" charset="0"/>
                              <a:cs typeface="B Compset" panose="00000400000000000000" pitchFamily="2" charset="-78"/>
                            </a:rPr>
                            <m:t>ساعت</m:t>
                          </m:r>
                        </m:e>
                      </m:d>
                      <m:r>
                        <a:rPr lang="fa-IR" sz="2400">
                          <a:effectLst/>
                          <a:latin typeface="Cambria Math" panose="02040503050406030204" pitchFamily="18" charset="0"/>
                          <a:ea typeface="Calibri" panose="020F0502020204030204" pitchFamily="34" charset="0"/>
                          <a:cs typeface="B Compset" panose="00000400000000000000" pitchFamily="2" charset="-78"/>
                        </a:rPr>
                        <m:t>گریدر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موردنیاز</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زمان</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en-US" sz="2400" i="1">
                          <a:effectLst/>
                          <a:latin typeface="Cambria Math" panose="02040503050406030204" pitchFamily="18" charset="0"/>
                          <a:ea typeface="Calibri" panose="020F0502020204030204" pitchFamily="34" charset="0"/>
                          <a:cs typeface="B Compset" panose="00000400000000000000" pitchFamily="2" charset="-78"/>
                        </a:rPr>
                        <m:t>𝑇</m:t>
                      </m:r>
                      <m:r>
                        <a:rPr lang="en-US" sz="2400">
                          <a:effectLst/>
                          <a:latin typeface="Cambria Math" panose="02040503050406030204" pitchFamily="18" charset="0"/>
                          <a:ea typeface="Calibri" panose="020F0502020204030204" pitchFamily="34" charset="0"/>
                          <a:cs typeface="B Compset" panose="00000400000000000000" pitchFamily="2" charset="-78"/>
                        </a:rPr>
                        <m:t>= </m:t>
                      </m:r>
                      <m:f>
                        <m:f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r>
                            <a:rPr lang="en-US" sz="2400" i="1">
                              <a:effectLst/>
                              <a:latin typeface="Cambria Math" panose="02040503050406030204" pitchFamily="18" charset="0"/>
                              <a:ea typeface="Calibri" panose="020F0502020204030204" pitchFamily="34" charset="0"/>
                              <a:cs typeface="B Compset" panose="00000400000000000000" pitchFamily="2" charset="-78"/>
                            </a:rPr>
                            <m:t>𝐿</m:t>
                          </m:r>
                          <m:r>
                            <a:rPr lang="en-US" sz="2400" i="1">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منطقه</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طول</m:t>
                          </m:r>
                          <m:r>
                            <a:rPr lang="en-US" sz="2400">
                              <a:effectLst/>
                              <a:latin typeface="Cambria Math" panose="02040503050406030204" pitchFamily="18" charset="0"/>
                              <a:ea typeface="Calibri" panose="020F0502020204030204" pitchFamily="34" charset="0"/>
                              <a:cs typeface="B Compset" panose="00000400000000000000" pitchFamily="2" charset="-78"/>
                            </a:rPr>
                            <m:t>) ×</m:t>
                          </m:r>
                          <m:r>
                            <m:rPr>
                              <m:sty m:val="p"/>
                            </m:rPr>
                            <a:rPr lang="en-US" sz="2400">
                              <a:effectLst/>
                              <a:latin typeface="Cambria Math" panose="02040503050406030204" pitchFamily="18" charset="0"/>
                              <a:ea typeface="Calibri" panose="020F0502020204030204" pitchFamily="34" charset="0"/>
                              <a:cs typeface="B Compset" panose="00000400000000000000" pitchFamily="2" charset="-78"/>
                            </a:rPr>
                            <m:t>N</m:t>
                          </m:r>
                          <m:r>
                            <a:rPr lang="en-US"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گذر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تعداد</m:t>
                          </m:r>
                          <m:r>
                            <a:rPr lang="en-US" sz="2400">
                              <a:effectLst/>
                              <a:latin typeface="Cambria Math" panose="02040503050406030204" pitchFamily="18" charset="0"/>
                              <a:ea typeface="Calibri" panose="020F0502020204030204" pitchFamily="34" charset="0"/>
                              <a:cs typeface="B Compset" panose="00000400000000000000" pitchFamily="2" charset="-78"/>
                            </a:rPr>
                            <m:t>)</m:t>
                          </m:r>
                        </m:num>
                        <m:den>
                          <m:r>
                            <a:rPr lang="en-US" sz="2400" i="1">
                              <a:effectLst/>
                              <a:latin typeface="Cambria Math" panose="02040503050406030204" pitchFamily="18" charset="0"/>
                              <a:ea typeface="Calibri" panose="020F0502020204030204" pitchFamily="34" charset="0"/>
                              <a:cs typeface="B Compset" panose="00000400000000000000" pitchFamily="2" charset="-78"/>
                            </a:rPr>
                            <m:t>𝑣</m:t>
                          </m:r>
                          <m:r>
                            <a:rPr lang="en-US" sz="2400" i="1">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متوسط</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سرعت</m:t>
                          </m:r>
                          <m:r>
                            <a:rPr lang="fa-IR" sz="2400">
                              <a:effectLst/>
                              <a:latin typeface="Cambria Math" panose="02040503050406030204" pitchFamily="18" charset="0"/>
                              <a:ea typeface="Calibri" panose="020F0502020204030204" pitchFamily="34" charset="0"/>
                              <a:cs typeface="B Compset" panose="00000400000000000000" pitchFamily="2" charset="-78"/>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E</m:t>
                          </m:r>
                          <m:r>
                            <a:rPr lang="en-US"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راندمان</m:t>
                          </m:r>
                          <m:r>
                            <a:rPr lang="fa-IR" sz="2400">
                              <a:effectLst/>
                              <a:latin typeface="Cambria Math" panose="02040503050406030204" pitchFamily="18" charset="0"/>
                              <a:ea typeface="Calibri" panose="020F0502020204030204" pitchFamily="34" charset="0"/>
                              <a:cs typeface="B Compset" panose="00000400000000000000" pitchFamily="2" charset="-78"/>
                            </a:rPr>
                            <m:t>)</m:t>
                          </m:r>
                        </m:den>
                      </m:f>
                    </m:oMath>
                  </m:oMathPara>
                </a14:m>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a:p>
                <a:pPr algn="justLow">
                  <a:lnSpc>
                    <a:spcPct val="150000"/>
                  </a:lnSpc>
                </a:pPr>
                <a:r>
                  <a:rPr lang="fa-IR" sz="2400" b="1" dirty="0">
                    <a:effectLst/>
                    <a:latin typeface="Times New Roman" panose="02020603050405020304" pitchFamily="18" charset="0"/>
                    <a:ea typeface="Calibri" panose="020F0502020204030204" pitchFamily="34" charset="0"/>
                    <a:cs typeface="B Compset" panose="00000400000000000000" pitchFamily="2" charset="-78"/>
                  </a:rPr>
                  <a:t>مثال) </a:t>
                </a:r>
                <a:r>
                  <a:rPr lang="fa-IR" sz="2400" dirty="0">
                    <a:effectLst/>
                    <a:latin typeface="Times New Roman" panose="02020603050405020304" pitchFamily="18" charset="0"/>
                    <a:ea typeface="Calibri" panose="020F0502020204030204" pitchFamily="34" charset="0"/>
                    <a:cs typeface="B Compset" panose="00000400000000000000" pitchFamily="2" charset="-78"/>
                  </a:rPr>
                  <a:t>برای لایه اساس یک جاده بطول </a:t>
                </a:r>
                <a:r>
                  <a:rPr lang="en-US" sz="2400" dirty="0">
                    <a:effectLst/>
                    <a:latin typeface="Times New Roman" panose="02020603050405020304" pitchFamily="18" charset="0"/>
                    <a:ea typeface="Calibri" panose="020F0502020204030204" pitchFamily="34" charset="0"/>
                    <a:cs typeface="B Compset" panose="00000400000000000000" pitchFamily="2" charset="-78"/>
                  </a:rPr>
                  <a:t>5km</a:t>
                </a:r>
                <a:r>
                  <a:rPr lang="fa-IR" sz="2400" dirty="0">
                    <a:effectLst/>
                    <a:latin typeface="Times New Roman" panose="02020603050405020304" pitchFamily="18" charset="0"/>
                    <a:ea typeface="Calibri" panose="020F0502020204030204" pitchFamily="34" charset="0"/>
                    <a:cs typeface="B Compset" panose="00000400000000000000" pitchFamily="2" charset="-78"/>
                  </a:rPr>
                  <a:t> نیاز به پخش تسطیح و شیب بندی دارد، تخمین زده می شود که برای این کار </a:t>
                </a:r>
                <a:r>
                  <a:rPr lang="en-US" sz="2400" dirty="0">
                    <a:effectLst/>
                    <a:latin typeface="Times New Roman" panose="02020603050405020304" pitchFamily="18" charset="0"/>
                    <a:ea typeface="Calibri" panose="020F0502020204030204" pitchFamily="34" charset="0"/>
                    <a:cs typeface="B Compset" panose="00000400000000000000" pitchFamily="2" charset="-78"/>
                  </a:rPr>
                  <a:t>8</a:t>
                </a:r>
                <a:r>
                  <a:rPr lang="fa-IR" sz="2400" dirty="0">
                    <a:effectLst/>
                    <a:latin typeface="Times New Roman" panose="02020603050405020304" pitchFamily="18" charset="0"/>
                    <a:ea typeface="Calibri" panose="020F0502020204030204" pitchFamily="34" charset="0"/>
                    <a:cs typeface="B Compset" panose="00000400000000000000" pitchFamily="2" charset="-78"/>
                  </a:rPr>
                  <a:t> گذر لازم است، </a:t>
                </a:r>
                <a:r>
                  <a:rPr lang="en-US" sz="2400" dirty="0">
                    <a:effectLst/>
                    <a:latin typeface="Times New Roman" panose="02020603050405020304" pitchFamily="18" charset="0"/>
                    <a:ea typeface="Calibri" panose="020F0502020204030204" pitchFamily="34" charset="0"/>
                    <a:cs typeface="B Compset" panose="00000400000000000000" pitchFamily="2" charset="-78"/>
                  </a:rPr>
                  <a:t>4</a:t>
                </a:r>
                <a:r>
                  <a:rPr lang="fa-IR" sz="2400" dirty="0">
                    <a:effectLst/>
                    <a:latin typeface="Times New Roman" panose="02020603050405020304" pitchFamily="18" charset="0"/>
                    <a:ea typeface="Calibri" panose="020F0502020204030204" pitchFamily="34" charset="0"/>
                    <a:cs typeface="B Compset" panose="00000400000000000000" pitchFamily="2" charset="-78"/>
                  </a:rPr>
                  <a:t> گذر برای پخش مصالح با سرعت </a:t>
                </a:r>
                <a:r>
                  <a:rPr lang="en-US" sz="2400" dirty="0">
                    <a:effectLst/>
                    <a:latin typeface="Times New Roman" panose="02020603050405020304" pitchFamily="18" charset="0"/>
                    <a:ea typeface="Calibri" panose="020F0502020204030204" pitchFamily="34" charset="0"/>
                    <a:cs typeface="B Compset" panose="00000400000000000000" pitchFamily="2" charset="-78"/>
                  </a:rPr>
                  <a:t>5</a:t>
                </a:r>
                <a:r>
                  <a:rPr lang="en-US" sz="2400" baseline="30000" dirty="0">
                    <a:effectLst/>
                    <a:latin typeface="Times New Roman" panose="02020603050405020304" pitchFamily="18" charset="0"/>
                    <a:ea typeface="Calibri" panose="020F0502020204030204" pitchFamily="34" charset="0"/>
                    <a:cs typeface="B Compset" panose="00000400000000000000" pitchFamily="2" charset="-78"/>
                  </a:rPr>
                  <a:t>km</a:t>
                </a:r>
                <a:r>
                  <a:rPr lang="en-US" sz="2400" dirty="0">
                    <a:effectLst/>
                    <a:latin typeface="Times New Roman" panose="02020603050405020304" pitchFamily="18" charset="0"/>
                    <a:ea typeface="Calibri" panose="020F0502020204030204" pitchFamily="34" charset="0"/>
                    <a:cs typeface="B Compset" panose="00000400000000000000" pitchFamily="2" charset="-78"/>
                  </a:rPr>
                  <a:t>/</a:t>
                </a:r>
                <a:r>
                  <a:rPr lang="en-US" sz="2400" baseline="-25000" dirty="0">
                    <a:effectLst/>
                    <a:latin typeface="Times New Roman" panose="02020603050405020304" pitchFamily="18" charset="0"/>
                    <a:ea typeface="Calibri" panose="020F0502020204030204" pitchFamily="34" charset="0"/>
                    <a:cs typeface="B Compset" panose="00000400000000000000" pitchFamily="2" charset="-78"/>
                  </a:rPr>
                  <a:t>h</a:t>
                </a:r>
                <a:r>
                  <a:rPr lang="fa-IR" sz="2400" dirty="0">
                    <a:effectLst/>
                    <a:latin typeface="Times New Roman" panose="02020603050405020304" pitchFamily="18" charset="0"/>
                    <a:ea typeface="Calibri" panose="020F0502020204030204" pitchFamily="34" charset="0"/>
                    <a:cs typeface="B Compset" panose="00000400000000000000" pitchFamily="2" charset="-78"/>
                  </a:rPr>
                  <a:t> و </a:t>
                </a:r>
                <a:r>
                  <a:rPr lang="en-US" sz="2400" dirty="0">
                    <a:effectLst/>
                    <a:latin typeface="Times New Roman" panose="02020603050405020304" pitchFamily="18" charset="0"/>
                    <a:ea typeface="Calibri" panose="020F0502020204030204" pitchFamily="34" charset="0"/>
                    <a:cs typeface="B Compset" panose="00000400000000000000" pitchFamily="2" charset="-78"/>
                  </a:rPr>
                  <a:t>2</a:t>
                </a:r>
                <a:r>
                  <a:rPr lang="fa-IR" sz="2400" dirty="0">
                    <a:effectLst/>
                    <a:latin typeface="Times New Roman" panose="02020603050405020304" pitchFamily="18" charset="0"/>
                    <a:ea typeface="Calibri" panose="020F0502020204030204" pitchFamily="34" charset="0"/>
                    <a:cs typeface="B Compset" panose="00000400000000000000" pitchFamily="2" charset="-78"/>
                  </a:rPr>
                  <a:t> گذر برای تسطیح با سرعت </a:t>
                </a:r>
                <a:r>
                  <a:rPr lang="en-US" sz="2400" dirty="0">
                    <a:effectLst/>
                    <a:latin typeface="Times New Roman" panose="02020603050405020304" pitchFamily="18" charset="0"/>
                    <a:ea typeface="Calibri" panose="020F0502020204030204" pitchFamily="34" charset="0"/>
                    <a:cs typeface="B Compset" panose="00000400000000000000" pitchFamily="2" charset="-78"/>
                  </a:rPr>
                  <a:t>7</a:t>
                </a:r>
                <a:r>
                  <a:rPr lang="en-US" sz="2400" baseline="30000" dirty="0">
                    <a:effectLst/>
                    <a:latin typeface="Times New Roman" panose="02020603050405020304" pitchFamily="18" charset="0"/>
                    <a:ea typeface="Calibri" panose="020F0502020204030204" pitchFamily="34" charset="0"/>
                    <a:cs typeface="B Compset" panose="00000400000000000000" pitchFamily="2" charset="-78"/>
                  </a:rPr>
                  <a:t>km</a:t>
                </a:r>
                <a:r>
                  <a:rPr lang="en-US" sz="2400" dirty="0">
                    <a:effectLst/>
                    <a:latin typeface="Times New Roman" panose="02020603050405020304" pitchFamily="18" charset="0"/>
                    <a:ea typeface="Calibri" panose="020F0502020204030204" pitchFamily="34" charset="0"/>
                    <a:cs typeface="B Compset" panose="00000400000000000000" pitchFamily="2" charset="-78"/>
                  </a:rPr>
                  <a:t>/</a:t>
                </a:r>
                <a:r>
                  <a:rPr lang="en-US" sz="2400" baseline="-25000" dirty="0">
                    <a:effectLst/>
                    <a:latin typeface="Times New Roman" panose="02020603050405020304" pitchFamily="18" charset="0"/>
                    <a:ea typeface="Calibri" panose="020F0502020204030204" pitchFamily="34" charset="0"/>
                    <a:cs typeface="B Compset" panose="00000400000000000000" pitchFamily="2" charset="-78"/>
                  </a:rPr>
                  <a:t>h</a:t>
                </a:r>
                <a:r>
                  <a:rPr lang="en-US" sz="2400" dirty="0">
                    <a:effectLst/>
                    <a:latin typeface="B Compset" panose="00000400000000000000" pitchFamily="2" charset="-78"/>
                    <a:ea typeface="Calibri" panose="020F0502020204030204" pitchFamily="34" charset="0"/>
                    <a:cs typeface="B Compset" panose="00000400000000000000" pitchFamily="2" charset="-78"/>
                  </a:rPr>
                  <a:t> </a:t>
                </a:r>
                <a:r>
                  <a:rPr lang="fa-IR" sz="2400" dirty="0">
                    <a:effectLst/>
                    <a:latin typeface="B Compset" panose="00000400000000000000" pitchFamily="2" charset="-78"/>
                    <a:ea typeface="Calibri" panose="020F0502020204030204" pitchFamily="34" charset="0"/>
                    <a:cs typeface="B Compset" panose="00000400000000000000" pitchFamily="2" charset="-78"/>
                  </a:rPr>
                  <a:t>و </a:t>
                </a:r>
                <a:r>
                  <a:rPr lang="en-US" sz="2400" dirty="0">
                    <a:effectLst/>
                    <a:latin typeface="Times New Roman" panose="02020603050405020304" pitchFamily="18" charset="0"/>
                    <a:ea typeface="Calibri" panose="020F0502020204030204" pitchFamily="34" charset="0"/>
                    <a:cs typeface="B Compset" panose="00000400000000000000" pitchFamily="2" charset="-78"/>
                  </a:rPr>
                  <a:t>2</a:t>
                </a:r>
                <a:r>
                  <a:rPr lang="fa-IR" sz="2400" dirty="0">
                    <a:effectLst/>
                    <a:latin typeface="Times New Roman" panose="02020603050405020304" pitchFamily="18" charset="0"/>
                    <a:ea typeface="Calibri" panose="020F0502020204030204" pitchFamily="34" charset="0"/>
                    <a:cs typeface="B Compset" panose="00000400000000000000" pitchFamily="2" charset="-78"/>
                  </a:rPr>
                  <a:t> گذر برای شیب بندی و رگلاژ نهایی با سرعت </a:t>
                </a:r>
                <a:r>
                  <a:rPr lang="en-US" sz="2400" baseline="30000" dirty="0">
                    <a:effectLst/>
                    <a:latin typeface="Times New Roman" panose="02020603050405020304" pitchFamily="18" charset="0"/>
                    <a:ea typeface="Calibri" panose="020F0502020204030204" pitchFamily="34" charset="0"/>
                    <a:cs typeface="B Compset" panose="00000400000000000000" pitchFamily="2" charset="-78"/>
                  </a:rPr>
                  <a:t>km</a:t>
                </a:r>
                <a:r>
                  <a:rPr lang="en-US" sz="2400" dirty="0">
                    <a:effectLst/>
                    <a:latin typeface="Times New Roman" panose="02020603050405020304" pitchFamily="18" charset="0"/>
                    <a:ea typeface="Calibri" panose="020F0502020204030204" pitchFamily="34" charset="0"/>
                    <a:cs typeface="B Compset" panose="00000400000000000000" pitchFamily="2" charset="-78"/>
                  </a:rPr>
                  <a:t>/</a:t>
                </a:r>
                <a:r>
                  <a:rPr lang="en-US" sz="2400" baseline="-25000" dirty="0">
                    <a:effectLst/>
                    <a:latin typeface="Times New Roman" panose="02020603050405020304" pitchFamily="18" charset="0"/>
                    <a:ea typeface="Calibri" panose="020F0502020204030204" pitchFamily="34" charset="0"/>
                    <a:cs typeface="B Compset" panose="00000400000000000000" pitchFamily="2" charset="-78"/>
                  </a:rPr>
                  <a:t>h</a:t>
                </a:r>
                <a:r>
                  <a:rPr lang="en-US" sz="2400" dirty="0">
                    <a:effectLst/>
                    <a:latin typeface="B Compset" panose="00000400000000000000" pitchFamily="2" charset="-78"/>
                    <a:ea typeface="Calibri" panose="020F0502020204030204" pitchFamily="34" charset="0"/>
                    <a:cs typeface="B Compset" panose="00000400000000000000" pitchFamily="2" charset="-78"/>
                  </a:rPr>
                  <a:t> </a:t>
                </a:r>
                <a:r>
                  <a:rPr lang="en-US" sz="2400" dirty="0">
                    <a:effectLst/>
                    <a:latin typeface="Times New Roman" panose="02020603050405020304" pitchFamily="18" charset="0"/>
                    <a:ea typeface="Calibri" panose="020F0502020204030204" pitchFamily="34" charset="0"/>
                    <a:cs typeface="B Compset" panose="00000400000000000000" pitchFamily="2" charset="-78"/>
                  </a:rPr>
                  <a:t>10</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راندمان کار حدود </a:t>
                </a:r>
                <a:r>
                  <a:rPr lang="en-US" sz="2400" dirty="0">
                    <a:effectLst/>
                    <a:latin typeface="Times New Roman" panose="02020603050405020304" pitchFamily="18" charset="0"/>
                    <a:ea typeface="Calibri" panose="020F0502020204030204" pitchFamily="34" charset="0"/>
                    <a:cs typeface="B Compset" panose="00000400000000000000" pitchFamily="2" charset="-78"/>
                  </a:rPr>
                  <a:t>75</a:t>
                </a:r>
                <a:r>
                  <a:rPr lang="fa-IR" sz="2400" dirty="0">
                    <a:effectLst/>
                    <a:latin typeface="Times New Roman" panose="02020603050405020304" pitchFamily="18" charset="0"/>
                    <a:ea typeface="Calibri" panose="020F0502020204030204" pitchFamily="34" charset="0"/>
                    <a:cs typeface="B Compset" panose="00000400000000000000" pitchFamily="2" charset="-78"/>
                  </a:rPr>
                  <a:t>% در نظر بگیرید. چند ساعت کار برای گریدر پیش بینی می کنید.</a:t>
                </a:r>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875763" y="862886"/>
                <a:ext cx="11195519" cy="4219040"/>
              </a:xfrm>
              <a:prstGeom prst="rect">
                <a:avLst/>
              </a:prstGeom>
              <a:blipFill rotWithShape="0">
                <a:blip r:embed="rId2"/>
                <a:stretch>
                  <a:fillRect l="-1634" r="-817" b="-1879"/>
                </a:stretch>
              </a:blipFill>
            </p:spPr>
            <p:txBody>
              <a:bodyPr/>
              <a:lstStyle/>
              <a:p>
                <a:r>
                  <a:rPr lang="fa-IR">
                    <a:noFill/>
                  </a:rPr>
                  <a:t> </a:t>
                </a:r>
              </a:p>
            </p:txBody>
          </p:sp>
        </mc:Fallback>
      </mc:AlternateContent>
      <p:sp>
        <p:nvSpPr>
          <p:cNvPr id="5" name="Slide Number Placeholder 4">
            <a:extLst>
              <a:ext uri="{FF2B5EF4-FFF2-40B4-BE49-F238E27FC236}">
                <a16:creationId xmlns:a16="http://schemas.microsoft.com/office/drawing/2014/main" id="{49BCF4E9-45E4-42B1-95EF-F57F4B088A1C}"/>
              </a:ext>
            </a:extLst>
          </p:cNvPr>
          <p:cNvSpPr>
            <a:spLocks noGrp="1"/>
          </p:cNvSpPr>
          <p:nvPr>
            <p:ph type="sldNum" sz="quarter" idx="12"/>
          </p:nvPr>
        </p:nvSpPr>
        <p:spPr/>
        <p:txBody>
          <a:bodyPr/>
          <a:lstStyle/>
          <a:p>
            <a:fld id="{AD7E7958-C94E-4D7B-B427-1FB82E5879DA}" type="slidenum">
              <a:rPr lang="fa-IR" smtClean="0"/>
              <a:pPr/>
              <a:t>37</a:t>
            </a:fld>
            <a:endParaRPr lang="fa-IR"/>
          </a:p>
        </p:txBody>
      </p:sp>
    </p:spTree>
    <p:extLst>
      <p:ext uri="{BB962C8B-B14F-4D97-AF65-F5344CB8AC3E}">
        <p14:creationId xmlns:p14="http://schemas.microsoft.com/office/powerpoint/2010/main" val="2504379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746975"/>
            <a:ext cx="11826584" cy="5898523"/>
          </a:xfrm>
        </p:spPr>
        <p:txBody>
          <a:bodyPr/>
          <a:lstStyle/>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mc:AlternateContent xmlns:mc="http://schemas.openxmlformats.org/markup-compatibility/2006" xmlns:a14="http://schemas.microsoft.com/office/drawing/2010/main">
        <mc:Choice Requires="a14">
          <p:sp>
            <p:nvSpPr>
              <p:cNvPr id="2" name="Rectangle 1"/>
              <p:cNvSpPr/>
              <p:nvPr/>
            </p:nvSpPr>
            <p:spPr>
              <a:xfrm>
                <a:off x="1751527" y="888643"/>
                <a:ext cx="9659155" cy="5723618"/>
              </a:xfrm>
              <a:prstGeom prst="rect">
                <a:avLst/>
              </a:prstGeom>
            </p:spPr>
            <p:txBody>
              <a:bodyPr wrap="square">
                <a:spAutoFit/>
              </a:bodyPr>
              <a:lstStyle/>
              <a:p>
                <a:pPr algn="justLow">
                  <a:lnSpc>
                    <a:spcPct val="150000"/>
                  </a:lnSpc>
                </a:pPr>
                <a:r>
                  <a:rPr lang="fa-IR" sz="1300" dirty="0">
                    <a:latin typeface="Times New Roman" panose="02020603050405020304" pitchFamily="18" charset="0"/>
                    <a:ea typeface="Calibri" panose="020F0502020204030204" pitchFamily="34" charset="0"/>
                    <a:cs typeface="B Compset" panose="00000400000000000000" pitchFamily="2" charset="-78"/>
                  </a:rPr>
                  <a:t> </a:t>
                </a:r>
                <a:endParaRPr lang="en-US" sz="1300" dirty="0">
                  <a:effectLst/>
                  <a:latin typeface="Times New Roman" panose="02020603050405020304" pitchFamily="18" charset="0"/>
                  <a:ea typeface="Calibri" panose="020F0502020204030204" pitchFamily="34" charset="0"/>
                  <a:cs typeface="B Compset" panose="00000400000000000000" pitchFamily="2" charset="-78"/>
                </a:endParaRPr>
              </a:p>
              <a:p>
                <a:pPr algn="justLow">
                  <a:lnSpc>
                    <a:spcPct val="150000"/>
                  </a:lnSpc>
                </a:pPr>
                <a:r>
                  <a:rPr lang="fa-IR" sz="1300" b="1" dirty="0">
                    <a:effectLst/>
                    <a:latin typeface="Times New Roman" panose="02020603050405020304" pitchFamily="18" charset="0"/>
                    <a:ea typeface="Calibri" panose="020F0502020204030204" pitchFamily="34" charset="0"/>
                    <a:cs typeface="B Compset" panose="00000400000000000000" pitchFamily="2" charset="-78"/>
                  </a:rPr>
                  <a:t>حل: </a:t>
                </a:r>
                <a:endParaRPr lang="en-US" sz="1300" dirty="0">
                  <a:effectLst/>
                  <a:latin typeface="Times New Roman" panose="02020603050405020304" pitchFamily="18" charset="0"/>
                  <a:ea typeface="Calibri" panose="020F0502020204030204" pitchFamily="34" charset="0"/>
                  <a:cs typeface="B Compset" panose="00000400000000000000" pitchFamily="2" charset="-78"/>
                </a:endParaRPr>
              </a:p>
              <a:p>
                <a:pPr algn="justLow" rtl="0">
                  <a:lnSpc>
                    <a:spcPct val="200000"/>
                  </a:lnSpc>
                  <a:spcAft>
                    <a:spcPts val="0"/>
                  </a:spcAft>
                </a:pPr>
                <a14:m>
                  <m:oMathPara xmlns:m="http://schemas.openxmlformats.org/officeDocument/2006/math">
                    <m:oMathParaPr>
                      <m:jc m:val="centerGroup"/>
                    </m:oMathParaPr>
                    <m:oMath xmlns:m="http://schemas.openxmlformats.org/officeDocument/2006/math">
                      <m:r>
                        <a:rPr lang="fa-IR" sz="2400">
                          <a:effectLst/>
                          <a:latin typeface="Cambria Math" panose="02040503050406030204" pitchFamily="18" charset="0"/>
                          <a:ea typeface="Calibri" panose="020F0502020204030204" pitchFamily="34" charset="0"/>
                          <a:cs typeface="B Compset" panose="00000400000000000000" pitchFamily="2" charset="-78"/>
                        </a:rPr>
                        <m:t>گذر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هر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متوسط</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سرعت</m:t>
                      </m:r>
                      <m:r>
                        <a:rPr lang="fa-IR" sz="2400" i="1">
                          <a:effectLst/>
                          <a:latin typeface="Cambria Math" panose="02040503050406030204" pitchFamily="18" charset="0"/>
                          <a:ea typeface="Calibri" panose="020F0502020204030204" pitchFamily="34" charset="0"/>
                          <a:cs typeface="Cambria Math" panose="02040503050406030204" pitchFamily="18" charset="0"/>
                        </a:rPr>
                        <m:t> </m:t>
                      </m:r>
                      <m:r>
                        <a:rPr lang="en-US" sz="2400" i="1">
                          <a:effectLst/>
                          <a:latin typeface="Cambria Math" panose="02040503050406030204" pitchFamily="18" charset="0"/>
                          <a:ea typeface="Calibri" panose="020F0502020204030204" pitchFamily="34" charset="0"/>
                          <a:cs typeface="B Compset" panose="00000400000000000000" pitchFamily="2" charset="-78"/>
                        </a:rPr>
                        <m:t>𝑉</m:t>
                      </m:r>
                      <m:r>
                        <a:rPr lang="en-US" sz="2400" i="1">
                          <a:effectLst/>
                          <a:latin typeface="Cambria Math" panose="02040503050406030204" pitchFamily="18" charset="0"/>
                          <a:ea typeface="Calibri" panose="020F0502020204030204" pitchFamily="34" charset="0"/>
                          <a:cs typeface="B Compset" panose="00000400000000000000" pitchFamily="2" charset="-78"/>
                        </a:rPr>
                        <m:t>= </m:t>
                      </m:r>
                      <m:nary>
                        <m:naryPr>
                          <m:chr m:val="∑"/>
                          <m:limLoc m:val="undOvr"/>
                          <m:subHide m:val="on"/>
                          <m:supHide m:val="on"/>
                          <m:ctrlPr>
                            <a:rPr lang="en-US" sz="2400" i="1">
                              <a:effectLst/>
                              <a:latin typeface="Cambria Math" panose="02040503050406030204" pitchFamily="18" charset="0"/>
                              <a:ea typeface="Calibri" panose="020F0502020204030204" pitchFamily="34" charset="0"/>
                              <a:cs typeface="B Compset" panose="00000400000000000000" pitchFamily="2" charset="-78"/>
                            </a:rPr>
                          </m:ctrlPr>
                        </m:naryPr>
                        <m:sub/>
                        <m:sup/>
                        <m:e>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fa-IR" sz="2400">
                              <a:effectLst/>
                              <a:latin typeface="Cambria Math" panose="02040503050406030204" pitchFamily="18" charset="0"/>
                              <a:ea typeface="Calibri" panose="020F0502020204030204" pitchFamily="34" charset="0"/>
                              <a:cs typeface="B Compset" panose="00000400000000000000" pitchFamily="2" charset="-78"/>
                            </a:rPr>
                            <m:t>گذر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سرعت</m:t>
                          </m:r>
                          <m:r>
                            <a:rPr lang="fa-IR" sz="2400">
                              <a:effectLst/>
                              <a:latin typeface="Cambria Math" panose="02040503050406030204" pitchFamily="18" charset="0"/>
                              <a:ea typeface="Calibri" panose="020F0502020204030204" pitchFamily="34" charset="0"/>
                              <a:cs typeface="B Compset" panose="00000400000000000000" pitchFamily="2" charset="-78"/>
                            </a:rPr>
                            <m:t>×</m:t>
                          </m:r>
                          <m:r>
                            <a:rPr lang="fa-IR" sz="2400">
                              <a:effectLst/>
                              <a:latin typeface="Cambria Math" panose="02040503050406030204" pitchFamily="18" charset="0"/>
                              <a:ea typeface="Calibri" panose="020F0502020204030204" pitchFamily="34" charset="0"/>
                              <a:cs typeface="B Compset" panose="00000400000000000000" pitchFamily="2" charset="-78"/>
                            </a:rPr>
                            <m:t>گذر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تعداد</m:t>
                          </m:r>
                          <m:r>
                            <a:rPr lang="en-US" sz="2400" i="1">
                              <a:effectLst/>
                              <a:latin typeface="Cambria Math" panose="02040503050406030204" pitchFamily="18" charset="0"/>
                              <a:ea typeface="Calibri" panose="020F0502020204030204" pitchFamily="34" charset="0"/>
                              <a:cs typeface="B Compset" panose="00000400000000000000" pitchFamily="2" charset="-78"/>
                            </a:rPr>
                            <m:t>)</m:t>
                          </m:r>
                        </m:e>
                      </m:nary>
                      <m:r>
                        <a:rPr lang="en-US" sz="2400" i="1">
                          <a:effectLst/>
                          <a:latin typeface="Cambria Math" panose="02040503050406030204" pitchFamily="18" charset="0"/>
                          <a:ea typeface="Calibri" panose="020F0502020204030204" pitchFamily="34" charset="0"/>
                          <a:cs typeface="B Compset" panose="00000400000000000000" pitchFamily="2" charset="-78"/>
                        </a:rPr>
                        <m:t>÷</m:t>
                      </m:r>
                      <m:nary>
                        <m:naryPr>
                          <m:chr m:val="∑"/>
                          <m:limLoc m:val="undOvr"/>
                          <m:subHide m:val="on"/>
                          <m:supHide m:val="on"/>
                          <m:ctrlPr>
                            <a:rPr lang="en-US" sz="2400" i="1">
                              <a:effectLst/>
                              <a:latin typeface="Cambria Math" panose="02040503050406030204" pitchFamily="18" charset="0"/>
                              <a:ea typeface="Calibri" panose="020F0502020204030204" pitchFamily="34" charset="0"/>
                              <a:cs typeface="B Compset" panose="00000400000000000000" pitchFamily="2" charset="-78"/>
                            </a:rPr>
                          </m:ctrlPr>
                        </m:naryPr>
                        <m:sub/>
                        <m:sup/>
                        <m:e>
                          <m:r>
                            <a:rPr lang="fa-IR" sz="2400">
                              <a:effectLst/>
                              <a:latin typeface="Cambria Math" panose="02040503050406030204" pitchFamily="18" charset="0"/>
                              <a:ea typeface="Calibri" panose="020F0502020204030204" pitchFamily="34" charset="0"/>
                              <a:cs typeface="B Compset" panose="00000400000000000000" pitchFamily="2" charset="-78"/>
                            </a:rPr>
                            <m:t>گذرها</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تعداد</m:t>
                          </m:r>
                        </m:e>
                      </m:nary>
                    </m:oMath>
                  </m:oMathPara>
                </a14:m>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a:p>
                <a:pPr algn="justLow" rtl="0">
                  <a:lnSpc>
                    <a:spcPct val="200000"/>
                  </a:lnSpc>
                  <a:spcAft>
                    <a:spcPts val="0"/>
                  </a:spcAft>
                </a:pPr>
                <a14:m>
                  <m:oMathPara xmlns:m="http://schemas.openxmlformats.org/officeDocument/2006/math">
                    <m:oMathParaPr>
                      <m:jc m:val="centerGroup"/>
                    </m:oMathParaPr>
                    <m:oMath xmlns:m="http://schemas.openxmlformats.org/officeDocument/2006/math">
                      <m:r>
                        <a:rPr lang="fa-IR" sz="2400">
                          <a:effectLst/>
                          <a:latin typeface="Cambria Math" panose="02040503050406030204" pitchFamily="18" charset="0"/>
                          <a:ea typeface="Calibri" panose="020F0502020204030204" pitchFamily="34" charset="0"/>
                          <a:cs typeface="B Compset" panose="00000400000000000000" pitchFamily="2" charset="-78"/>
                        </a:rPr>
                        <m:t>گذر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هر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متوسط</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سرعت</m:t>
                      </m:r>
                      <m:r>
                        <a:rPr lang="fa-IR" sz="2400">
                          <a:effectLst/>
                          <a:latin typeface="Cambria Math" panose="02040503050406030204" pitchFamily="18" charset="0"/>
                          <a:ea typeface="Calibri" panose="020F0502020204030204" pitchFamily="34" charset="0"/>
                          <a:cs typeface="Cambria Math" panose="02040503050406030204" pitchFamily="18" charset="0"/>
                        </a:rPr>
                        <m:t> </m:t>
                      </m:r>
                      <m:r>
                        <a:rPr lang="en-US" sz="2400" i="1">
                          <a:effectLst/>
                          <a:latin typeface="Cambria Math" panose="02040503050406030204" pitchFamily="18" charset="0"/>
                          <a:ea typeface="Calibri" panose="020F0502020204030204" pitchFamily="34" charset="0"/>
                          <a:cs typeface="B Compset" panose="00000400000000000000" pitchFamily="2" charset="-78"/>
                        </a:rPr>
                        <m:t>𝑉</m:t>
                      </m:r>
                      <m:r>
                        <a:rPr lang="en-US" sz="2400" i="1">
                          <a:effectLst/>
                          <a:latin typeface="Cambria Math" panose="02040503050406030204" pitchFamily="18" charset="0"/>
                          <a:ea typeface="Calibri" panose="020F0502020204030204" pitchFamily="34" charset="0"/>
                          <a:cs typeface="B Compset" panose="00000400000000000000" pitchFamily="2" charset="-78"/>
                        </a:rPr>
                        <m:t>= </m:t>
                      </m:r>
                      <m:f>
                        <m:f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nary>
                            <m:naryPr>
                              <m:chr m:val="∑"/>
                              <m:limLoc m:val="undOvr"/>
                              <m:subHide m:val="on"/>
                              <m:supHide m:val="on"/>
                              <m:ctrlPr>
                                <a:rPr lang="en-US" sz="2400" i="1">
                                  <a:effectLst/>
                                  <a:latin typeface="Cambria Math" panose="02040503050406030204" pitchFamily="18" charset="0"/>
                                  <a:ea typeface="Calibri" panose="020F0502020204030204" pitchFamily="34" charset="0"/>
                                  <a:cs typeface="B Compset" panose="00000400000000000000" pitchFamily="2" charset="-78"/>
                                </a:rPr>
                              </m:ctrlPr>
                            </m:naryPr>
                            <m:sub/>
                            <m:sup/>
                            <m:e>
                              <m:d>
                                <m:d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dPr>
                                <m:e>
                                  <m:r>
                                    <a:rPr lang="en-US" sz="2400">
                                      <a:effectLst/>
                                      <a:latin typeface="Cambria Math" panose="02040503050406030204" pitchFamily="18" charset="0"/>
                                      <a:ea typeface="Calibri" panose="020F0502020204030204" pitchFamily="34" charset="0"/>
                                      <a:cs typeface="B Compset" panose="00000400000000000000" pitchFamily="2" charset="-78"/>
                                    </a:rPr>
                                    <m:t>10</m:t>
                                  </m:r>
                                  <m:r>
                                    <a:rPr lang="fa-IR" sz="2400">
                                      <a:effectLst/>
                                      <a:latin typeface="Cambria Math" panose="02040503050406030204" pitchFamily="18" charset="0"/>
                                      <a:ea typeface="Calibri" panose="020F0502020204030204" pitchFamily="34" charset="0"/>
                                      <a:cs typeface="B Compset" panose="00000400000000000000" pitchFamily="2" charset="-78"/>
                                    </a:rPr>
                                    <m:t>×</m:t>
                                  </m:r>
                                  <m:r>
                                    <a:rPr lang="en-US" sz="2400">
                                      <a:effectLst/>
                                      <a:latin typeface="Cambria Math" panose="02040503050406030204" pitchFamily="18" charset="0"/>
                                      <a:ea typeface="Calibri" panose="020F0502020204030204" pitchFamily="34" charset="0"/>
                                      <a:cs typeface="B Compset" panose="00000400000000000000" pitchFamily="2" charset="-78"/>
                                    </a:rPr>
                                    <m:t>2</m:t>
                                  </m:r>
                                </m:e>
                              </m:d>
                              <m:r>
                                <a:rPr lang="en-US" sz="2400" i="1">
                                  <a:effectLst/>
                                  <a:latin typeface="Cambria Math" panose="02040503050406030204" pitchFamily="18" charset="0"/>
                                  <a:ea typeface="Calibri" panose="020F0502020204030204" pitchFamily="34" charset="0"/>
                                  <a:cs typeface="B Compset" panose="00000400000000000000" pitchFamily="2" charset="-78"/>
                                </a:rPr>
                                <m:t>+</m:t>
                              </m:r>
                              <m:d>
                                <m:d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dPr>
                                <m:e>
                                  <m:r>
                                    <a:rPr lang="en-US" sz="2400" i="1">
                                      <a:effectLst/>
                                      <a:latin typeface="Cambria Math" panose="02040503050406030204" pitchFamily="18" charset="0"/>
                                      <a:ea typeface="Calibri" panose="020F0502020204030204" pitchFamily="34" charset="0"/>
                                      <a:cs typeface="B Compset" panose="00000400000000000000" pitchFamily="2" charset="-78"/>
                                    </a:rPr>
                                    <m:t>7</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2</m:t>
                                  </m:r>
                                </m:e>
                              </m:d>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5</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4</m:t>
                              </m:r>
                              <m:r>
                                <a:rPr lang="en-US" sz="2400" i="1">
                                  <a:effectLst/>
                                  <a:latin typeface="Cambria Math" panose="02040503050406030204" pitchFamily="18" charset="0"/>
                                  <a:ea typeface="Calibri" panose="020F0502020204030204" pitchFamily="34" charset="0"/>
                                  <a:cs typeface="B Compset" panose="00000400000000000000" pitchFamily="2" charset="-78"/>
                                </a:rPr>
                                <m:t>)</m:t>
                              </m:r>
                            </m:e>
                          </m:nary>
                        </m:num>
                        <m:den>
                          <m:r>
                            <a:rPr lang="en-US" sz="2400" i="1">
                              <a:effectLst/>
                              <a:latin typeface="Cambria Math" panose="02040503050406030204" pitchFamily="18" charset="0"/>
                              <a:ea typeface="Calibri" panose="020F0502020204030204" pitchFamily="34" charset="0"/>
                              <a:cs typeface="B Compset" panose="00000400000000000000" pitchFamily="2" charset="-78"/>
                            </a:rPr>
                            <m:t>8</m:t>
                          </m:r>
                        </m:den>
                      </m:f>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6</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75</m:t>
                      </m:r>
                      <m:f>
                        <m:fPr>
                          <m:type m:val="skw"/>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r>
                            <a:rPr lang="en-US" sz="2400" i="1">
                              <a:effectLst/>
                              <a:latin typeface="Cambria Math" panose="02040503050406030204" pitchFamily="18" charset="0"/>
                              <a:ea typeface="Calibri" panose="020F0502020204030204" pitchFamily="34" charset="0"/>
                              <a:cs typeface="B Compset" panose="00000400000000000000" pitchFamily="2" charset="-78"/>
                            </a:rPr>
                            <m:t>𝑘𝑚</m:t>
                          </m:r>
                        </m:num>
                        <m:den>
                          <m:r>
                            <a:rPr lang="en-US" sz="2400" i="1">
                              <a:effectLst/>
                              <a:latin typeface="Cambria Math" panose="02040503050406030204" pitchFamily="18" charset="0"/>
                              <a:ea typeface="Calibri" panose="020F0502020204030204" pitchFamily="34" charset="0"/>
                              <a:cs typeface="B Compset" panose="00000400000000000000" pitchFamily="2" charset="-78"/>
                            </a:rPr>
                            <m:t>h</m:t>
                          </m:r>
                        </m:den>
                      </m:f>
                    </m:oMath>
                  </m:oMathPara>
                </a14:m>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a:p>
                <a:pPr algn="justLow" rtl="0">
                  <a:lnSpc>
                    <a:spcPct val="200000"/>
                  </a:lnSpc>
                  <a:spcAft>
                    <a:spcPts val="0"/>
                  </a:spcAft>
                </a:pPr>
                <a14:m>
                  <m:oMathPara xmlns:m="http://schemas.openxmlformats.org/officeDocument/2006/math">
                    <m:oMathParaPr>
                      <m:jc m:val="centerGroup"/>
                    </m:oMathParaPr>
                    <m:oMath xmlns:m="http://schemas.openxmlformats.org/officeDocument/2006/math">
                      <m:d>
                        <m:d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dPr>
                        <m:e>
                          <m:r>
                            <a:rPr lang="fa-IR" sz="2400">
                              <a:effectLst/>
                              <a:latin typeface="Cambria Math" panose="02040503050406030204" pitchFamily="18" charset="0"/>
                              <a:ea typeface="Calibri" panose="020F0502020204030204" pitchFamily="34" charset="0"/>
                              <a:cs typeface="B Compset" panose="00000400000000000000" pitchFamily="2" charset="-78"/>
                            </a:rPr>
                            <m:t>ساعت</m:t>
                          </m:r>
                        </m:e>
                      </m:d>
                      <m:r>
                        <a:rPr lang="fa-IR" sz="2400">
                          <a:effectLst/>
                          <a:latin typeface="Cambria Math" panose="02040503050406030204" pitchFamily="18" charset="0"/>
                          <a:ea typeface="Calibri" panose="020F0502020204030204" pitchFamily="34" charset="0"/>
                          <a:cs typeface="B Compset" panose="00000400000000000000" pitchFamily="2" charset="-78"/>
                        </a:rPr>
                        <m:t>موردنیاز</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زمان</m:t>
                      </m:r>
                      <m:r>
                        <a:rPr lang="en-US" sz="2400">
                          <a:effectLst/>
                          <a:latin typeface="Cambria Math" panose="02040503050406030204" pitchFamily="18" charset="0"/>
                          <a:ea typeface="Calibri" panose="020F0502020204030204" pitchFamily="34" charset="0"/>
                          <a:cs typeface="B Compset" panose="00000400000000000000" pitchFamily="2" charset="-78"/>
                        </a:rPr>
                        <m:t> </m:t>
                      </m:r>
                      <m:r>
                        <m:rPr>
                          <m:sty m:val="p"/>
                        </m:rPr>
                        <a:rPr lang="en-US" sz="2400">
                          <a:effectLst/>
                          <a:latin typeface="Cambria Math" panose="02040503050406030204" pitchFamily="18" charset="0"/>
                          <a:ea typeface="Calibri" panose="020F0502020204030204" pitchFamily="34" charset="0"/>
                          <a:cs typeface="B Compset" panose="00000400000000000000" pitchFamily="2" charset="-78"/>
                        </a:rPr>
                        <m:t>T</m:t>
                      </m:r>
                      <m:r>
                        <a:rPr lang="en-US" sz="2400" i="1">
                          <a:effectLst/>
                          <a:latin typeface="Cambria Math" panose="02040503050406030204" pitchFamily="18" charset="0"/>
                          <a:ea typeface="Calibri" panose="020F0502020204030204" pitchFamily="34" charset="0"/>
                          <a:cs typeface="B Compset" panose="00000400000000000000" pitchFamily="2" charset="-78"/>
                        </a:rPr>
                        <m:t>= </m:t>
                      </m:r>
                      <m:f>
                        <m:f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r>
                            <a:rPr lang="fa-IR" sz="2400">
                              <a:effectLst/>
                              <a:latin typeface="Cambria Math" panose="02040503050406030204" pitchFamily="18" charset="0"/>
                              <a:ea typeface="Calibri" panose="020F0502020204030204" pitchFamily="34" charset="0"/>
                              <a:cs typeface="B Compset" panose="00000400000000000000" pitchFamily="2" charset="-78"/>
                            </a:rPr>
                            <m:t>منطقه</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طول</m:t>
                          </m:r>
                          <m:r>
                            <a:rPr lang="fa-IR" sz="2400">
                              <a:effectLst/>
                              <a:latin typeface="Cambria Math" panose="02040503050406030204" pitchFamily="18" charset="0"/>
                              <a:ea typeface="Calibri" panose="020F0502020204030204" pitchFamily="34" charset="0"/>
                              <a:cs typeface="B Compset" panose="00000400000000000000" pitchFamily="2" charset="-78"/>
                            </a:rPr>
                            <m:t> </m:t>
                          </m:r>
                          <m:r>
                            <m:rPr>
                              <m:sty m:val="p"/>
                            </m:rPr>
                            <a:rPr lang="en-US" sz="2400">
                              <a:effectLst/>
                              <a:latin typeface="Cambria Math" panose="02040503050406030204" pitchFamily="18" charset="0"/>
                              <a:ea typeface="Calibri" panose="020F0502020204030204" pitchFamily="34" charset="0"/>
                              <a:cs typeface="B Compset" panose="00000400000000000000" pitchFamily="2" charset="-78"/>
                            </a:rPr>
                            <m:t>L</m:t>
                          </m:r>
                          <m:r>
                            <a:rPr lang="fa-IR" sz="2400">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𝑁</m:t>
                          </m:r>
                          <m:r>
                            <a:rPr lang="fa-IR" sz="2400">
                              <a:effectLst/>
                              <a:latin typeface="Cambria Math" panose="02040503050406030204" pitchFamily="18" charset="0"/>
                              <a:ea typeface="Calibri" panose="020F0502020204030204" pitchFamily="34" charset="0"/>
                              <a:cs typeface="B Compset" panose="00000400000000000000" pitchFamily="2" charset="-78"/>
                            </a:rPr>
                            <m:t>گذر</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تعداد</m:t>
                          </m:r>
                        </m:num>
                        <m:den>
                          <m:r>
                            <a:rPr lang="fa-IR" sz="2400">
                              <a:effectLst/>
                              <a:latin typeface="Cambria Math" panose="02040503050406030204" pitchFamily="18" charset="0"/>
                              <a:ea typeface="Calibri" panose="020F0502020204030204" pitchFamily="34" charset="0"/>
                              <a:cs typeface="B Compset" panose="00000400000000000000" pitchFamily="2" charset="-78"/>
                            </a:rPr>
                            <m:t>متوسط</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سرعت</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en-US" sz="2400" i="1">
                              <a:effectLst/>
                              <a:latin typeface="Cambria Math" panose="02040503050406030204" pitchFamily="18" charset="0"/>
                              <a:ea typeface="Calibri" panose="020F0502020204030204" pitchFamily="34" charset="0"/>
                              <a:cs typeface="B Compset" panose="00000400000000000000" pitchFamily="2" charset="-78"/>
                            </a:rPr>
                            <m:t>𝑉</m:t>
                          </m:r>
                          <m:r>
                            <a:rPr lang="fa-IR" sz="2400">
                              <a:effectLst/>
                              <a:latin typeface="Cambria Math" panose="02040503050406030204" pitchFamily="18" charset="0"/>
                              <a:ea typeface="Calibri" panose="020F0502020204030204" pitchFamily="34" charset="0"/>
                              <a:cs typeface="B Compset" panose="00000400000000000000" pitchFamily="2" charset="-78"/>
                            </a:rPr>
                            <m:t>×</m:t>
                          </m:r>
                          <m:r>
                            <a:rPr lang="fa-IR" sz="2400">
                              <a:effectLst/>
                              <a:latin typeface="Cambria Math" panose="02040503050406030204" pitchFamily="18" charset="0"/>
                              <a:ea typeface="Calibri" panose="020F0502020204030204" pitchFamily="34" charset="0"/>
                              <a:cs typeface="B Compset" panose="00000400000000000000" pitchFamily="2" charset="-78"/>
                            </a:rPr>
                            <m:t>ماشین</m:t>
                          </m:r>
                          <m:r>
                            <a:rPr lang="fa-IR" sz="2400">
                              <a:effectLst/>
                              <a:latin typeface="Cambria Math" panose="02040503050406030204" pitchFamily="18" charset="0"/>
                              <a:ea typeface="Calibri" panose="020F0502020204030204" pitchFamily="34" charset="0"/>
                              <a:cs typeface="B Compset" panose="00000400000000000000" pitchFamily="2" charset="-78"/>
                            </a:rPr>
                            <m:t> </m:t>
                          </m:r>
                          <m:r>
                            <a:rPr lang="fa-IR" sz="2400">
                              <a:effectLst/>
                              <a:latin typeface="Cambria Math" panose="02040503050406030204" pitchFamily="18" charset="0"/>
                              <a:ea typeface="Calibri" panose="020F0502020204030204" pitchFamily="34" charset="0"/>
                              <a:cs typeface="B Compset" panose="00000400000000000000" pitchFamily="2" charset="-78"/>
                            </a:rPr>
                            <m:t>راندمان</m:t>
                          </m:r>
                          <m:r>
                            <a:rPr lang="en-US" sz="2400">
                              <a:effectLst/>
                              <a:latin typeface="Cambria Math" panose="02040503050406030204" pitchFamily="18" charset="0"/>
                              <a:ea typeface="Calibri" panose="020F0502020204030204" pitchFamily="34" charset="0"/>
                              <a:cs typeface="B Compset" panose="00000400000000000000" pitchFamily="2" charset="-78"/>
                            </a:rPr>
                            <m:t> </m:t>
                          </m:r>
                          <m:r>
                            <m:rPr>
                              <m:sty m:val="p"/>
                            </m:rPr>
                            <a:rPr lang="en-US" sz="2400">
                              <a:effectLst/>
                              <a:latin typeface="Cambria Math" panose="02040503050406030204" pitchFamily="18" charset="0"/>
                              <a:ea typeface="Calibri" panose="020F0502020204030204" pitchFamily="34" charset="0"/>
                              <a:cs typeface="B Compset" panose="00000400000000000000" pitchFamily="2" charset="-78"/>
                            </a:rPr>
                            <m:t>E</m:t>
                          </m:r>
                        </m:den>
                      </m:f>
                      <m:r>
                        <a:rPr lang="en-US" sz="2400" i="1">
                          <a:effectLst/>
                          <a:latin typeface="Cambria Math" panose="02040503050406030204" pitchFamily="18" charset="0"/>
                          <a:ea typeface="Calibri" panose="020F0502020204030204" pitchFamily="34" charset="0"/>
                          <a:cs typeface="B Compset" panose="00000400000000000000" pitchFamily="2" charset="-78"/>
                        </a:rPr>
                        <m:t>=</m:t>
                      </m:r>
                      <m:f>
                        <m:f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r>
                            <a:rPr lang="en-US" sz="2400" i="1">
                              <a:effectLst/>
                              <a:latin typeface="Cambria Math" panose="02040503050406030204" pitchFamily="18" charset="0"/>
                              <a:ea typeface="Calibri" panose="020F0502020204030204" pitchFamily="34" charset="0"/>
                              <a:cs typeface="B Compset" panose="00000400000000000000" pitchFamily="2" charset="-78"/>
                            </a:rPr>
                            <m:t>8</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6</m:t>
                          </m:r>
                        </m:num>
                        <m:den>
                          <m:r>
                            <a:rPr lang="en-US" sz="2400" i="1">
                              <a:effectLst/>
                              <a:latin typeface="Cambria Math" panose="02040503050406030204" pitchFamily="18" charset="0"/>
                              <a:ea typeface="Calibri" panose="020F0502020204030204" pitchFamily="34" charset="0"/>
                              <a:cs typeface="B Compset" panose="00000400000000000000" pitchFamily="2" charset="-78"/>
                            </a:rPr>
                            <m:t>6</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75</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0</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75</m:t>
                          </m:r>
                        </m:den>
                      </m:f>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8</m:t>
                      </m:r>
                      <m:r>
                        <a:rPr lang="en-US" sz="2400" i="1">
                          <a:effectLst/>
                          <a:latin typeface="Cambria Math" panose="02040503050406030204" pitchFamily="18" charset="0"/>
                          <a:ea typeface="Calibri" panose="020F0502020204030204" pitchFamily="34" charset="0"/>
                          <a:cs typeface="B Compset" panose="00000400000000000000" pitchFamily="2" charset="-78"/>
                        </a:rPr>
                        <m:t>h</m:t>
                      </m:r>
                    </m:oMath>
                  </m:oMathPara>
                </a14:m>
                <a:endParaRPr lang="en-US" sz="2400" dirty="0">
                  <a:effectLst/>
                  <a:latin typeface="Times New Roman" panose="02020603050405020304" pitchFamily="18" charset="0"/>
                  <a:ea typeface="Calibri" panose="020F0502020204030204" pitchFamily="34" charset="0"/>
                  <a:cs typeface="B Compset"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1751527" y="888643"/>
                <a:ext cx="9659155" cy="5723618"/>
              </a:xfrm>
              <a:prstGeom prst="rect">
                <a:avLst/>
              </a:prstGeom>
              <a:blipFill rotWithShape="0">
                <a:blip r:embed="rId2"/>
                <a:stretch>
                  <a:fillRect r="-63"/>
                </a:stretch>
              </a:blipFill>
            </p:spPr>
            <p:txBody>
              <a:bodyPr/>
              <a:lstStyle/>
              <a:p>
                <a:r>
                  <a:rPr lang="fa-IR">
                    <a:noFill/>
                  </a:rPr>
                  <a:t> </a:t>
                </a:r>
              </a:p>
            </p:txBody>
          </p:sp>
        </mc:Fallback>
      </mc:AlternateContent>
      <p:sp>
        <p:nvSpPr>
          <p:cNvPr id="5" name="Slide Number Placeholder 4">
            <a:extLst>
              <a:ext uri="{FF2B5EF4-FFF2-40B4-BE49-F238E27FC236}">
                <a16:creationId xmlns:a16="http://schemas.microsoft.com/office/drawing/2014/main" id="{7C8486A6-F4FF-46B8-86EF-7A8D9D46A4EB}"/>
              </a:ext>
            </a:extLst>
          </p:cNvPr>
          <p:cNvSpPr>
            <a:spLocks noGrp="1"/>
          </p:cNvSpPr>
          <p:nvPr>
            <p:ph type="sldNum" sz="quarter" idx="12"/>
          </p:nvPr>
        </p:nvSpPr>
        <p:spPr/>
        <p:txBody>
          <a:bodyPr/>
          <a:lstStyle/>
          <a:p>
            <a:fld id="{AD7E7958-C94E-4D7B-B427-1FB82E5879DA}" type="slidenum">
              <a:rPr lang="fa-IR" smtClean="0"/>
              <a:pPr/>
              <a:t>38</a:t>
            </a:fld>
            <a:endParaRPr lang="fa-IR"/>
          </a:p>
        </p:txBody>
      </p:sp>
    </p:spTree>
    <p:extLst>
      <p:ext uri="{BB962C8B-B14F-4D97-AF65-F5344CB8AC3E}">
        <p14:creationId xmlns:p14="http://schemas.microsoft.com/office/powerpoint/2010/main" val="818824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746975"/>
            <a:ext cx="11826584" cy="5898523"/>
          </a:xfrm>
        </p:spPr>
        <p:txBody>
          <a:bodyPr/>
          <a:lstStyle/>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p:sp>
        <p:nvSpPr>
          <p:cNvPr id="2" name="Rectangle 1"/>
          <p:cNvSpPr/>
          <p:nvPr/>
        </p:nvSpPr>
        <p:spPr>
          <a:xfrm>
            <a:off x="1880315" y="1120461"/>
            <a:ext cx="9440215" cy="4524315"/>
          </a:xfrm>
          <a:prstGeom prst="rect">
            <a:avLst/>
          </a:prstGeom>
        </p:spPr>
        <p:txBody>
          <a:bodyPr wrap="square">
            <a:spAutoFit/>
          </a:bodyPr>
          <a:lstStyle/>
          <a:p>
            <a:pPr algn="justLow">
              <a:lnSpc>
                <a:spcPct val="150000"/>
              </a:lnSpc>
            </a:pPr>
            <a:r>
              <a:rPr lang="fa-IR" sz="2400" b="1" dirty="0">
                <a:solidFill>
                  <a:srgbClr val="C00000"/>
                </a:solidFill>
                <a:latin typeface="Times New Roman" panose="02020603050405020304" pitchFamily="18" charset="0"/>
                <a:ea typeface="Calibri" panose="020F0502020204030204" pitchFamily="34" charset="0"/>
                <a:cs typeface="B Titr" panose="00000700000000000000" pitchFamily="2" charset="-78"/>
              </a:rPr>
              <a:t>تانکر آب پاش: </a:t>
            </a:r>
            <a:r>
              <a:rPr lang="fa-IR" sz="2400" dirty="0">
                <a:latin typeface="Times New Roman" panose="02020603050405020304" pitchFamily="18" charset="0"/>
                <a:ea typeface="Calibri" panose="020F0502020204030204" pitchFamily="34" charset="0"/>
                <a:cs typeface="B Nazanin" panose="00000400000000000000" pitchFamily="2" charset="-78"/>
              </a:rPr>
              <a:t>کامیونی است که تانکر روی آن نصب شده است که در انتهای تانکر در قسمت عقب یک شیر فلکه وجود دارد که یک لوله مشبک بصورت دوش به آن سوار گردیده بطوریکه با حرکت کامیون بصورت آهسته شیر کنترل بادی از داخل کابین راننده باز و بسته می شود، خاک پخش شده توسط گریدر یا بستر جاده آب پاشی می شود و پس از جذب آب گریدر شروع به میکس و رگلاژ و آماده کمپکت می کند و برای هر مترمکعب در فهرست بهاء، حدود 120 لیتر آب پیش بینی شده است ولی در اجراء با 80 لیتر آب جواب مناسبی می شود گرفت. آب پاشی زیاد باعث افزایش رطوبت و هدر رفت زمان تبخیر آب می شود و آب پاشی کمتر نیز باعث کاهش رطوبت بهینه و در نهایت آزمایش دانسیته بعد از تراکم جواب نمی دهد.</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5" name="Slide Number Placeholder 4">
            <a:extLst>
              <a:ext uri="{FF2B5EF4-FFF2-40B4-BE49-F238E27FC236}">
                <a16:creationId xmlns:a16="http://schemas.microsoft.com/office/drawing/2014/main" id="{5AFE4F52-DD75-4F1E-8D60-83FEFECB40A8}"/>
              </a:ext>
            </a:extLst>
          </p:cNvPr>
          <p:cNvSpPr>
            <a:spLocks noGrp="1"/>
          </p:cNvSpPr>
          <p:nvPr>
            <p:ph type="sldNum" sz="quarter" idx="12"/>
          </p:nvPr>
        </p:nvSpPr>
        <p:spPr/>
        <p:txBody>
          <a:bodyPr/>
          <a:lstStyle/>
          <a:p>
            <a:fld id="{AD7E7958-C94E-4D7B-B427-1FB82E5879DA}" type="slidenum">
              <a:rPr lang="fa-IR" smtClean="0"/>
              <a:pPr/>
              <a:t>39</a:t>
            </a:fld>
            <a:endParaRPr lang="fa-IR"/>
          </a:p>
        </p:txBody>
      </p:sp>
    </p:spTree>
    <p:extLst>
      <p:ext uri="{BB962C8B-B14F-4D97-AF65-F5344CB8AC3E}">
        <p14:creationId xmlns:p14="http://schemas.microsoft.com/office/powerpoint/2010/main" val="342487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62130" y="578072"/>
            <a:ext cx="10255361" cy="5977274"/>
          </a:xfrm>
        </p:spPr>
        <p:txBody>
          <a:bodyPr>
            <a:normAutofit/>
          </a:bodyPr>
          <a:lstStyle/>
          <a:p>
            <a:pPr marL="0" indent="0" algn="just">
              <a:lnSpc>
                <a:spcPct val="135000"/>
              </a:lnSpc>
              <a:buNone/>
            </a:pPr>
            <a:r>
              <a:rPr lang="fa-IR" sz="2200" dirty="0">
                <a:solidFill>
                  <a:srgbClr val="C00000"/>
                </a:solidFill>
                <a:latin typeface="BNazanin"/>
                <a:ea typeface="Calibri" panose="020F0502020204030204" pitchFamily="34" charset="0"/>
                <a:cs typeface="B Titr" panose="00000700000000000000" pitchFamily="2" charset="-78"/>
              </a:rPr>
              <a:t> </a:t>
            </a:r>
            <a:r>
              <a:rPr lang="fa-IR" sz="2200" b="1" dirty="0">
                <a:solidFill>
                  <a:srgbClr val="C00000"/>
                </a:solidFill>
                <a:latin typeface="BNazanin"/>
                <a:ea typeface="Calibri" panose="020F0502020204030204" pitchFamily="34" charset="0"/>
                <a:cs typeface="B Titr" panose="00000700000000000000" pitchFamily="2" charset="-78"/>
              </a:rPr>
              <a:t>1 . غلتک هاي پاچه بزي</a:t>
            </a:r>
            <a:endParaRPr lang="en-US" sz="22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200" b="1" dirty="0">
                <a:solidFill>
                  <a:srgbClr val="000000"/>
                </a:solidFill>
                <a:latin typeface="BNazaninBold"/>
                <a:ea typeface="Calibri" panose="020F0502020204030204" pitchFamily="34" charset="0"/>
                <a:cs typeface="B Compset" panose="00000400000000000000" pitchFamily="2" charset="-78"/>
              </a:rPr>
              <a:t>غلتک هاي پاچه بزي داراي استوانه اي مجهز به تعدادي پایه هاي متصل به آن موسوم به پاچه بزي می باشد</a:t>
            </a:r>
            <a:br>
              <a:rPr lang="en-US" sz="2200" b="1" dirty="0">
                <a:solidFill>
                  <a:srgbClr val="000000"/>
                </a:solidFill>
                <a:latin typeface="BNazanin"/>
                <a:ea typeface="Calibri" panose="020F0502020204030204" pitchFamily="34" charset="0"/>
                <a:cs typeface="B Compset" panose="00000400000000000000" pitchFamily="2" charset="-78"/>
              </a:rPr>
            </a:br>
            <a:r>
              <a:rPr lang="fa-IR" sz="2200" b="1" dirty="0">
                <a:solidFill>
                  <a:srgbClr val="000000"/>
                </a:solidFill>
                <a:latin typeface="BNazaninBold"/>
                <a:ea typeface="Calibri" panose="020F0502020204030204" pitchFamily="34" charset="0"/>
                <a:cs typeface="B Compset" panose="00000400000000000000" pitchFamily="2" charset="-78"/>
              </a:rPr>
              <a:t>که به عمل تراکم کمک می کنند. وجه تسمیه پاچه بزي این است که عمل کوباندن این غلتک شبیه اثري</a:t>
            </a:r>
            <a:br>
              <a:rPr lang="en-US" sz="2200" b="1" dirty="0">
                <a:solidFill>
                  <a:srgbClr val="000000"/>
                </a:solidFill>
                <a:latin typeface="BNazanin"/>
                <a:ea typeface="Calibri" panose="020F0502020204030204" pitchFamily="34" charset="0"/>
                <a:cs typeface="B Compset" panose="00000400000000000000" pitchFamily="2" charset="-78"/>
              </a:rPr>
            </a:br>
            <a:r>
              <a:rPr lang="fa-IR" sz="2200" b="1" dirty="0">
                <a:solidFill>
                  <a:srgbClr val="000000"/>
                </a:solidFill>
                <a:latin typeface="BNazaninBold"/>
                <a:ea typeface="Calibri" panose="020F0502020204030204" pitchFamily="34" charset="0"/>
                <a:cs typeface="B Compset" panose="00000400000000000000" pitchFamily="2" charset="-78"/>
              </a:rPr>
              <a:t>است که یک گله گوسفند یا بز بر روي زمین برجا می گذارند . </a:t>
            </a:r>
            <a:r>
              <a:rPr lang="fa-IR" sz="2200" b="1" dirty="0">
                <a:solidFill>
                  <a:srgbClr val="FF0000"/>
                </a:solidFill>
                <a:latin typeface="Times New Roman" panose="02020603050405020304" pitchFamily="18" charset="0"/>
                <a:ea typeface="Calibri" panose="020F0502020204030204" pitchFamily="34" charset="0"/>
                <a:cs typeface="B Compset" panose="00000400000000000000" pitchFamily="2" charset="-78"/>
              </a:rPr>
              <a:t> </a:t>
            </a:r>
            <a:endParaRPr lang="en-US" sz="2200" b="1"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sz="2200" b="1" dirty="0">
                <a:solidFill>
                  <a:srgbClr val="000000"/>
                </a:solidFill>
                <a:latin typeface="BNazaninBold"/>
                <a:ea typeface="Calibri" panose="020F0502020204030204" pitchFamily="34" charset="0"/>
                <a:cs typeface="B Compset" panose="00000400000000000000" pitchFamily="2" charset="-78"/>
              </a:rPr>
              <a:t>این غلتک عمل تراکم را با استفاده از فشار استاتیکی و همچنین عمل ورزدادن انجام می دهد .</a:t>
            </a:r>
          </a:p>
          <a:p>
            <a:pPr marL="0" indent="0" algn="just">
              <a:buNone/>
            </a:pPr>
            <a:r>
              <a:rPr lang="fa-IR" sz="2200" b="1" dirty="0">
                <a:solidFill>
                  <a:srgbClr val="C00000"/>
                </a:solidFill>
                <a:cs typeface="B Titr" panose="00000700000000000000" pitchFamily="2" charset="-78"/>
              </a:rPr>
              <a:t>2 . غلتکهاي شبکه اي</a:t>
            </a:r>
            <a:endParaRPr lang="en-US" sz="2200" dirty="0">
              <a:solidFill>
                <a:srgbClr val="C00000"/>
              </a:solidFill>
              <a:cs typeface="B Titr" panose="00000700000000000000" pitchFamily="2" charset="-78"/>
            </a:endParaRPr>
          </a:p>
          <a:p>
            <a:pPr marL="0" indent="0" algn="just">
              <a:buNone/>
            </a:pPr>
            <a:r>
              <a:rPr lang="fa-IR" sz="2200" dirty="0">
                <a:cs typeface="B Nazanin" panose="00000400000000000000" pitchFamily="2" charset="-78"/>
              </a:rPr>
              <a:t>این نوع غلتکها معمولاً از یک استوانه شبکه اي که به یک تراکتور وصل است تشکیل می شود. البته بعضی</a:t>
            </a:r>
            <a:br>
              <a:rPr lang="en-US" sz="2200" dirty="0">
                <a:cs typeface="B Nazanin" panose="00000400000000000000" pitchFamily="2" charset="-78"/>
              </a:rPr>
            </a:br>
            <a:r>
              <a:rPr lang="fa-IR" sz="2200" dirty="0">
                <a:cs typeface="B Nazanin" panose="00000400000000000000" pitchFamily="2" charset="-78"/>
              </a:rPr>
              <a:t>از انواع آن نیز به صورت یکپارچه با موتور محرك وجود دارد . این غلتک ها با سرعت نسبتاً زیاد قادر به کار بوده و در حین عمل، خاك را پراکنده نمی کنند. این غلتکها براي خرد کردن قطعات کلوخه خاکهاي</a:t>
            </a:r>
            <a:br>
              <a:rPr lang="en-US" sz="2200" dirty="0">
                <a:cs typeface="B Nazanin" panose="00000400000000000000" pitchFamily="2" charset="-78"/>
              </a:rPr>
            </a:br>
            <a:r>
              <a:rPr lang="fa-IR" sz="2200" dirty="0">
                <a:cs typeface="B Nazanin" panose="00000400000000000000" pitchFamily="2" charset="-78"/>
              </a:rPr>
              <a:t>چسبنده مناسب می باشند</a:t>
            </a:r>
            <a:r>
              <a:rPr lang="en-US" sz="2200" dirty="0">
                <a:cs typeface="B Nazanin" panose="00000400000000000000" pitchFamily="2" charset="-78"/>
              </a:rPr>
              <a:t>. </a:t>
            </a:r>
            <a:r>
              <a:rPr lang="fa-IR" sz="2200" dirty="0">
                <a:cs typeface="B Nazanin" panose="00000400000000000000" pitchFamily="2" charset="-78"/>
              </a:rPr>
              <a:t>همچنین از این نوع غلتک می توان براي خرد کردن و متراکم نمودن سنگهاي نرم که داراي افت 20 % یا بیشتر در آزمایش لسآنجلس می باشد، استفاده کرد. قسمت اعظم نیروي متراکم کننده این نوع غلتکها از نوع وزن استاتیک و ایجاد ضربه می باشد . </a:t>
            </a:r>
            <a:endParaRPr lang="en-US" sz="2200" dirty="0">
              <a:cs typeface="B Nazanin" panose="00000400000000000000" pitchFamily="2" charset="-78"/>
            </a:endParaRPr>
          </a:p>
          <a:p>
            <a:pPr marL="0" indent="0" algn="just">
              <a:lnSpc>
                <a:spcPct val="135000"/>
              </a:lnSpc>
              <a:buNone/>
            </a:pPr>
            <a:endParaRPr lang="fa-IR" sz="2200" dirty="0">
              <a:solidFill>
                <a:srgbClr val="000000"/>
              </a:solidFill>
              <a:latin typeface="BNazaninBold"/>
              <a:ea typeface="Calibri" panose="020F0502020204030204" pitchFamily="34" charset="0"/>
              <a:cs typeface="B Compset" panose="00000400000000000000" pitchFamily="2" charset="-78"/>
            </a:endParaRPr>
          </a:p>
          <a:p>
            <a:pPr marL="0" indent="0" algn="just">
              <a:lnSpc>
                <a:spcPct val="135000"/>
              </a:lnSpc>
              <a:buNone/>
            </a:pPr>
            <a:endParaRPr lang="fa-IR" sz="2200" dirty="0">
              <a:solidFill>
                <a:srgbClr val="000000"/>
              </a:solidFill>
              <a:latin typeface="BNazaninBold"/>
              <a:ea typeface="Calibri" panose="020F0502020204030204" pitchFamily="34" charset="0"/>
              <a:cs typeface="B Compset" panose="00000400000000000000" pitchFamily="2" charset="-78"/>
            </a:endParaRPr>
          </a:p>
          <a:p>
            <a:pPr marL="0" indent="0" algn="just">
              <a:lnSpc>
                <a:spcPct val="135000"/>
              </a:lnSpc>
              <a:buNone/>
            </a:pPr>
            <a:endParaRPr lang="en-US" sz="22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sz="2200" dirty="0"/>
          </a:p>
        </p:txBody>
      </p:sp>
      <p:sp>
        <p:nvSpPr>
          <p:cNvPr id="2" name="Slide Number Placeholder 1">
            <a:extLst>
              <a:ext uri="{FF2B5EF4-FFF2-40B4-BE49-F238E27FC236}">
                <a16:creationId xmlns:a16="http://schemas.microsoft.com/office/drawing/2014/main" id="{0FBE34C1-BF62-4387-9069-885FCB8D7496}"/>
              </a:ext>
            </a:extLst>
          </p:cNvPr>
          <p:cNvSpPr>
            <a:spLocks noGrp="1"/>
          </p:cNvSpPr>
          <p:nvPr>
            <p:ph type="sldNum" sz="quarter" idx="12"/>
          </p:nvPr>
        </p:nvSpPr>
        <p:spPr/>
        <p:txBody>
          <a:bodyPr/>
          <a:lstStyle/>
          <a:p>
            <a:fld id="{AD7E7958-C94E-4D7B-B427-1FB82E5879DA}" type="slidenum">
              <a:rPr lang="fa-IR" smtClean="0"/>
              <a:pPr/>
              <a:t>4</a:t>
            </a:fld>
            <a:endParaRPr lang="fa-IR"/>
          </a:p>
        </p:txBody>
      </p:sp>
    </p:spTree>
    <p:extLst>
      <p:ext uri="{BB962C8B-B14F-4D97-AF65-F5344CB8AC3E}">
        <p14:creationId xmlns:p14="http://schemas.microsoft.com/office/powerpoint/2010/main" val="3688551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746975"/>
            <a:ext cx="11826584" cy="5898523"/>
          </a:xfrm>
        </p:spPr>
        <p:txBody>
          <a:bodyPr/>
          <a:lstStyle/>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p:pic>
        <p:nvPicPr>
          <p:cNvPr id="5" name="Picture 4"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9734" y="837127"/>
            <a:ext cx="7563342" cy="4460280"/>
          </a:xfrm>
          <a:prstGeom prst="rect">
            <a:avLst/>
          </a:prstGeom>
          <a:noFill/>
        </p:spPr>
      </p:pic>
      <p:sp>
        <p:nvSpPr>
          <p:cNvPr id="2" name="Slide Number Placeholder 1">
            <a:extLst>
              <a:ext uri="{FF2B5EF4-FFF2-40B4-BE49-F238E27FC236}">
                <a16:creationId xmlns:a16="http://schemas.microsoft.com/office/drawing/2014/main" id="{9F6B9E93-D03A-4F9C-93D7-6893C791EE6C}"/>
              </a:ext>
            </a:extLst>
          </p:cNvPr>
          <p:cNvSpPr>
            <a:spLocks noGrp="1"/>
          </p:cNvSpPr>
          <p:nvPr>
            <p:ph type="sldNum" sz="quarter" idx="12"/>
          </p:nvPr>
        </p:nvSpPr>
        <p:spPr/>
        <p:txBody>
          <a:bodyPr/>
          <a:lstStyle/>
          <a:p>
            <a:fld id="{AD7E7958-C94E-4D7B-B427-1FB82E5879DA}" type="slidenum">
              <a:rPr lang="fa-IR" smtClean="0"/>
              <a:pPr/>
              <a:t>40</a:t>
            </a:fld>
            <a:endParaRPr lang="fa-IR"/>
          </a:p>
        </p:txBody>
      </p:sp>
    </p:spTree>
    <p:extLst>
      <p:ext uri="{BB962C8B-B14F-4D97-AF65-F5344CB8AC3E}">
        <p14:creationId xmlns:p14="http://schemas.microsoft.com/office/powerpoint/2010/main" val="1845812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746975"/>
            <a:ext cx="11826584" cy="5898523"/>
          </a:xfrm>
        </p:spPr>
        <p:txBody>
          <a:bodyPr/>
          <a:lstStyle/>
          <a:p>
            <a:pPr marL="0" indent="0" algn="justLow">
              <a:lnSpc>
                <a:spcPct val="150000"/>
              </a:lnSpc>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p:pic>
        <p:nvPicPr>
          <p:cNvPr id="5" name="Picture 4"/>
          <p:cNvPicPr/>
          <p:nvPr/>
        </p:nvPicPr>
        <p:blipFill>
          <a:blip r:embed="rId2" cstate="print"/>
          <a:stretch>
            <a:fillRect/>
          </a:stretch>
        </p:blipFill>
        <p:spPr>
          <a:xfrm>
            <a:off x="2183137" y="1539725"/>
            <a:ext cx="7949708" cy="4313022"/>
          </a:xfrm>
          <a:prstGeom prst="rect">
            <a:avLst/>
          </a:prstGeom>
        </p:spPr>
      </p:pic>
      <p:sp>
        <p:nvSpPr>
          <p:cNvPr id="2" name="Slide Number Placeholder 1">
            <a:extLst>
              <a:ext uri="{FF2B5EF4-FFF2-40B4-BE49-F238E27FC236}">
                <a16:creationId xmlns:a16="http://schemas.microsoft.com/office/drawing/2014/main" id="{F8A477D3-0DE5-46A7-9668-68FB424869EA}"/>
              </a:ext>
            </a:extLst>
          </p:cNvPr>
          <p:cNvSpPr>
            <a:spLocks noGrp="1"/>
          </p:cNvSpPr>
          <p:nvPr>
            <p:ph type="sldNum" sz="quarter" idx="12"/>
          </p:nvPr>
        </p:nvSpPr>
        <p:spPr/>
        <p:txBody>
          <a:bodyPr/>
          <a:lstStyle/>
          <a:p>
            <a:fld id="{AD7E7958-C94E-4D7B-B427-1FB82E5879DA}" type="slidenum">
              <a:rPr lang="fa-IR" smtClean="0"/>
              <a:pPr/>
              <a:t>41</a:t>
            </a:fld>
            <a:endParaRPr lang="fa-IR"/>
          </a:p>
        </p:txBody>
      </p:sp>
    </p:spTree>
    <p:extLst>
      <p:ext uri="{BB962C8B-B14F-4D97-AF65-F5344CB8AC3E}">
        <p14:creationId xmlns:p14="http://schemas.microsoft.com/office/powerpoint/2010/main" val="174163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8" y="578073"/>
            <a:ext cx="11616744" cy="6067426"/>
          </a:xfrm>
        </p:spPr>
        <p:txBody>
          <a:bodyPr/>
          <a:lstStyle/>
          <a:p>
            <a:pPr marL="0" indent="0" algn="just">
              <a:lnSpc>
                <a:spcPct val="135000"/>
              </a:lnSpc>
              <a:buNone/>
            </a:pPr>
            <a:r>
              <a:rPr lang="fa-IR" sz="2000" b="1" dirty="0">
                <a:solidFill>
                  <a:srgbClr val="C00000"/>
                </a:solidFill>
                <a:latin typeface="BNazaninBold"/>
                <a:ea typeface="Calibri" panose="020F0502020204030204" pitchFamily="34" charset="0"/>
                <a:cs typeface="B Titr" panose="00000700000000000000" pitchFamily="2" charset="-78"/>
              </a:rPr>
              <a:t>3 . غلتکهاي ارتعاشی </a:t>
            </a:r>
            <a:r>
              <a:rPr lang="en-US" sz="2000" b="1" dirty="0">
                <a:solidFill>
                  <a:srgbClr val="C00000"/>
                </a:solidFill>
                <a:latin typeface="BNazaninBold"/>
                <a:ea typeface="Calibri" panose="020F0502020204030204" pitchFamily="34" charset="0"/>
                <a:cs typeface="B Titr" panose="00000700000000000000" pitchFamily="2" charset="-78"/>
              </a:rPr>
              <a:t>)</a:t>
            </a:r>
            <a:r>
              <a:rPr lang="fa-IR" sz="2000" b="1" dirty="0">
                <a:solidFill>
                  <a:srgbClr val="C00000"/>
                </a:solidFill>
                <a:latin typeface="BNazaninBold"/>
                <a:ea typeface="Calibri" panose="020F0502020204030204" pitchFamily="34" charset="0"/>
                <a:cs typeface="B Titr" panose="00000700000000000000" pitchFamily="2" charset="-78"/>
              </a:rPr>
              <a:t>لرزنده)</a:t>
            </a:r>
            <a:endParaRPr lang="en-US" sz="20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انواع معینی از خاك مثل ماسه، شن، سنگهاي درشت عکس العمل بسیار خوبی در مقابل تراکم تولید شده</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بوسیله ترکیب فشار و ارتعاش از خود نشان میدهند، به این منظور براي این نوع خاکها از غلتکهاي ارتعاشی استفاده می کنند. غلتک هاي ارتعاشی (لرزنده) در اندازه هاي مختلف از غلتک کوچک دستی با</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صفحه فلزي لرزان تا غلت کهاي بزرگ خودرو که داراي استوانه هاي صاف یا پاچه بزي و یا کفشکدار میباشند، موجود می باشند. بنابراین غلتکهاي ارتعاشی را می توان به گروههاي زیر تقسیم بندي کرد</a:t>
            </a:r>
            <a:r>
              <a:rPr lang="en-US" sz="2400" dirty="0">
                <a:solidFill>
                  <a:srgbClr val="000000"/>
                </a:solidFill>
                <a:latin typeface="BNazanin"/>
                <a:ea typeface="Calibri" panose="020F0502020204030204" pitchFamily="34" charset="0"/>
                <a:cs typeface="B Compset" panose="00000400000000000000" pitchFamily="2" charset="-78"/>
              </a:rPr>
              <a:t>:</a:t>
            </a:r>
            <a:endParaRPr lang="fa-IR" sz="2400" dirty="0">
              <a:solidFill>
                <a:srgbClr val="000000"/>
              </a:solidFill>
              <a:latin typeface="BNazanin"/>
              <a:ea typeface="Calibri" panose="020F0502020204030204" pitchFamily="34" charset="0"/>
              <a:cs typeface="B Compset" panose="00000400000000000000" pitchFamily="2" charset="-78"/>
            </a:endParaRPr>
          </a:p>
          <a:p>
            <a:pPr marL="0" indent="0" algn="just">
              <a:lnSpc>
                <a:spcPct val="135000"/>
              </a:lnSpc>
              <a:buNone/>
            </a:pPr>
            <a:r>
              <a:rPr lang="fa-IR" sz="2400" b="1" dirty="0">
                <a:solidFill>
                  <a:srgbClr val="C00000"/>
                </a:solidFill>
                <a:latin typeface="BNazaninBold"/>
                <a:ea typeface="Calibri" panose="020F0502020204030204" pitchFamily="34" charset="0"/>
                <a:cs typeface="B Titr" panose="00000700000000000000" pitchFamily="2" charset="-78"/>
              </a:rPr>
              <a:t>غلتکهاي کوچک</a:t>
            </a:r>
            <a:r>
              <a:rPr lang="en-US" sz="2400" b="1" dirty="0">
                <a:solidFill>
                  <a:srgbClr val="C00000"/>
                </a:solidFill>
                <a:latin typeface="BNazaninBold"/>
                <a:ea typeface="Calibri" panose="020F0502020204030204" pitchFamily="34" charset="0"/>
                <a:cs typeface="B Titr" panose="00000700000000000000" pitchFamily="2" charset="-78"/>
              </a:rPr>
              <a:t>:</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lvl="0" algn="just">
              <a:lnSpc>
                <a:spcPct val="135000"/>
              </a:lnSpc>
              <a:buFont typeface="+mj-lt"/>
              <a:buAutoNum type="arabicParenR"/>
            </a:pPr>
            <a:r>
              <a:rPr lang="fa-IR" sz="2400" dirty="0">
                <a:solidFill>
                  <a:srgbClr val="000000"/>
                </a:solidFill>
                <a:latin typeface="BNazanin"/>
                <a:ea typeface="Calibri" panose="020F0502020204030204" pitchFamily="34" charset="0"/>
                <a:cs typeface="B Compset" panose="00000400000000000000" pitchFamily="2" charset="-78"/>
              </a:rPr>
              <a:t>غلتک شامل تخماقهاي دستی</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lvl="0" algn="just">
              <a:lnSpc>
                <a:spcPct val="135000"/>
              </a:lnSpc>
              <a:buFont typeface="+mj-lt"/>
              <a:buAutoNum type="arabicParenR"/>
            </a:pPr>
            <a:r>
              <a:rPr lang="fa-IR" sz="2400" dirty="0">
                <a:solidFill>
                  <a:srgbClr val="000000"/>
                </a:solidFill>
                <a:latin typeface="BNazanin"/>
                <a:ea typeface="Calibri" panose="020F0502020204030204" pitchFamily="34" charset="0"/>
                <a:cs typeface="B Compset" panose="00000400000000000000" pitchFamily="2" charset="-78"/>
              </a:rPr>
              <a:t>غلتک شامل ویبراتورهاي صفحهاي</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lvl="0" algn="just">
              <a:lnSpc>
                <a:spcPct val="135000"/>
              </a:lnSpc>
              <a:buFont typeface="+mj-lt"/>
              <a:buAutoNum type="arabicParenR"/>
            </a:pPr>
            <a:r>
              <a:rPr lang="fa-IR" sz="2400" dirty="0">
                <a:solidFill>
                  <a:srgbClr val="000000"/>
                </a:solidFill>
                <a:latin typeface="BNazanin"/>
                <a:ea typeface="Calibri" panose="020F0502020204030204" pitchFamily="34" charset="0"/>
                <a:cs typeface="B Compset" panose="00000400000000000000" pitchFamily="2" charset="-78"/>
              </a:rPr>
              <a:t>غلتک شامل ویبراتورهاي دستی</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C629B7E8-D638-432A-9640-64A97748F9C7}"/>
              </a:ext>
            </a:extLst>
          </p:cNvPr>
          <p:cNvSpPr>
            <a:spLocks noGrp="1"/>
          </p:cNvSpPr>
          <p:nvPr>
            <p:ph type="sldNum" sz="quarter" idx="12"/>
          </p:nvPr>
        </p:nvSpPr>
        <p:spPr/>
        <p:txBody>
          <a:bodyPr/>
          <a:lstStyle/>
          <a:p>
            <a:fld id="{AD7E7958-C94E-4D7B-B427-1FB82E5879DA}" type="slidenum">
              <a:rPr lang="fa-IR" smtClean="0"/>
              <a:pPr/>
              <a:t>5</a:t>
            </a:fld>
            <a:endParaRPr lang="fa-IR"/>
          </a:p>
        </p:txBody>
      </p:sp>
    </p:spTree>
    <p:extLst>
      <p:ext uri="{BB962C8B-B14F-4D97-AF65-F5344CB8AC3E}">
        <p14:creationId xmlns:p14="http://schemas.microsoft.com/office/powerpoint/2010/main" val="105751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313" y="578073"/>
            <a:ext cx="10431887" cy="6067426"/>
          </a:xfrm>
        </p:spPr>
        <p:txBody>
          <a:bodyPr/>
          <a:lstStyle/>
          <a:p>
            <a:pPr algn="just">
              <a:lnSpc>
                <a:spcPct val="135000"/>
              </a:lnSpc>
            </a:pPr>
            <a:r>
              <a:rPr lang="fa-IR" b="1" dirty="0">
                <a:solidFill>
                  <a:srgbClr val="000000"/>
                </a:solidFill>
                <a:latin typeface="BNazaninBold"/>
                <a:ea typeface="Calibri" panose="020F0502020204030204" pitchFamily="34" charset="0"/>
                <a:cs typeface="B Compset" panose="00000400000000000000" pitchFamily="2" charset="-78"/>
              </a:rPr>
              <a:t>غلتک هاي بزرگ</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lvl="0" algn="just">
              <a:lnSpc>
                <a:spcPct val="135000"/>
              </a:lnSpc>
              <a:buFont typeface="+mj-lt"/>
              <a:buAutoNum type="arabicParenR"/>
            </a:pPr>
            <a:r>
              <a:rPr lang="fa-IR" dirty="0">
                <a:solidFill>
                  <a:srgbClr val="000000"/>
                </a:solidFill>
                <a:latin typeface="BNazanin"/>
                <a:ea typeface="Calibri" panose="020F0502020204030204" pitchFamily="34" charset="0"/>
                <a:cs typeface="B Compset" panose="00000400000000000000" pitchFamily="2" charset="-78"/>
              </a:rPr>
              <a:t>غلتک هاي پاچه بزي و ویبراتوري</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lvl="0" algn="just">
              <a:lnSpc>
                <a:spcPct val="135000"/>
              </a:lnSpc>
              <a:buFont typeface="+mj-lt"/>
              <a:buAutoNum type="arabicParenR"/>
            </a:pPr>
            <a:r>
              <a:rPr lang="fa-IR" dirty="0">
                <a:solidFill>
                  <a:srgbClr val="000000"/>
                </a:solidFill>
                <a:latin typeface="BNazanin"/>
                <a:ea typeface="Calibri" panose="020F0502020204030204" pitchFamily="34" charset="0"/>
                <a:cs typeface="B Compset" panose="00000400000000000000" pitchFamily="2" charset="-78"/>
              </a:rPr>
              <a:t>غلتک چرخ لاستیکی ارتعاشی</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lvl="0" algn="just">
              <a:lnSpc>
                <a:spcPct val="135000"/>
              </a:lnSpc>
              <a:buFont typeface="+mj-lt"/>
              <a:buAutoNum type="arabicParenR"/>
            </a:pPr>
            <a:r>
              <a:rPr lang="fa-IR" dirty="0">
                <a:solidFill>
                  <a:srgbClr val="000000"/>
                </a:solidFill>
                <a:latin typeface="BNazanin"/>
                <a:ea typeface="Calibri" panose="020F0502020204030204" pitchFamily="34" charset="0"/>
                <a:cs typeface="B Compset" panose="00000400000000000000" pitchFamily="2" charset="-78"/>
              </a:rPr>
              <a:t>غلتک چرخ آهنی صاف ارتعاشی</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lvl="0" algn="just">
              <a:lnSpc>
                <a:spcPct val="135000"/>
              </a:lnSpc>
              <a:buFont typeface="+mj-lt"/>
              <a:buAutoNum type="arabicParenR"/>
            </a:pPr>
            <a:r>
              <a:rPr lang="fa-IR" dirty="0">
                <a:solidFill>
                  <a:srgbClr val="000000"/>
                </a:solidFill>
                <a:latin typeface="BNazanin"/>
                <a:ea typeface="Calibri" panose="020F0502020204030204" pitchFamily="34" charset="0"/>
                <a:cs typeface="B Compset" panose="00000400000000000000" pitchFamily="2" charset="-78"/>
              </a:rPr>
              <a:t>غلتک شبکه اي ارتعاشی</a:t>
            </a:r>
            <a:endParaRPr lang="en-US"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50000"/>
              </a:lnSpc>
              <a:buNone/>
            </a:pPr>
            <a:r>
              <a:rPr lang="fa-IR" sz="2400" dirty="0">
                <a:solidFill>
                  <a:srgbClr val="000000"/>
                </a:solidFill>
                <a:latin typeface="BNazanin"/>
                <a:ea typeface="Calibri" panose="020F0502020204030204" pitchFamily="34" charset="0"/>
                <a:cs typeface="B Compset" panose="00000400000000000000" pitchFamily="2" charset="-78"/>
              </a:rPr>
              <a:t>در هنگام تراکم خاکهاي چسبنده، استفاده از این نوع غلتکها باعث ایجاد یک لایه و پوسته نازك متراکم در</a:t>
            </a:r>
            <a:r>
              <a:rPr lang="fa-IR" sz="2400" dirty="0">
                <a:solidFill>
                  <a:srgbClr val="000000"/>
                </a:solidFill>
                <a:ea typeface="Calibri" panose="020F0502020204030204" pitchFamily="34" charset="0"/>
                <a:cs typeface="BNazanin"/>
              </a:rPr>
              <a:t> </a:t>
            </a:r>
            <a:r>
              <a:rPr lang="fa-IR" sz="2400" dirty="0">
                <a:solidFill>
                  <a:srgbClr val="000000"/>
                </a:solidFill>
                <a:latin typeface="BNazanin"/>
                <a:ea typeface="Calibri" panose="020F0502020204030204" pitchFamily="34" charset="0"/>
                <a:cs typeface="B Compset" panose="00000400000000000000" pitchFamily="2" charset="-78"/>
              </a:rPr>
              <a:t>زیر چرخ می کند که مانع گسترش فشار در لایه هاي زیرین و تراکم آنها میگردد. این نوع غلتکها براي تراکم خاكهاي دانهدار از قبیل ماسه و شن و خرده سنگ مؤثر بوده و همچنین براي صاف کردن سطح خاکهایی که با غلتکهاي پاچه بزي متراکم شد ه اند، مورد استفاده قرار می گیرند . </a:t>
            </a:r>
          </a:p>
          <a:p>
            <a:pPr marL="0" indent="0" algn="just">
              <a:buNone/>
            </a:pPr>
            <a:endParaRPr lang="fa-IR" sz="2400" dirty="0"/>
          </a:p>
        </p:txBody>
      </p:sp>
      <p:sp>
        <p:nvSpPr>
          <p:cNvPr id="2" name="Slide Number Placeholder 1">
            <a:extLst>
              <a:ext uri="{FF2B5EF4-FFF2-40B4-BE49-F238E27FC236}">
                <a16:creationId xmlns:a16="http://schemas.microsoft.com/office/drawing/2014/main" id="{A8E08E2F-5215-4B9E-B860-93BBD4EAF253}"/>
              </a:ext>
            </a:extLst>
          </p:cNvPr>
          <p:cNvSpPr>
            <a:spLocks noGrp="1"/>
          </p:cNvSpPr>
          <p:nvPr>
            <p:ph type="sldNum" sz="quarter" idx="12"/>
          </p:nvPr>
        </p:nvSpPr>
        <p:spPr/>
        <p:txBody>
          <a:bodyPr/>
          <a:lstStyle/>
          <a:p>
            <a:fld id="{AD7E7958-C94E-4D7B-B427-1FB82E5879DA}" type="slidenum">
              <a:rPr lang="fa-IR" smtClean="0"/>
              <a:pPr/>
              <a:t>6</a:t>
            </a:fld>
            <a:endParaRPr lang="fa-IR"/>
          </a:p>
        </p:txBody>
      </p:sp>
    </p:spTree>
    <p:extLst>
      <p:ext uri="{BB962C8B-B14F-4D97-AF65-F5344CB8AC3E}">
        <p14:creationId xmlns:p14="http://schemas.microsoft.com/office/powerpoint/2010/main" val="139563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93" y="695459"/>
            <a:ext cx="11333408" cy="5950039"/>
          </a:xfrm>
        </p:spPr>
        <p:txBody>
          <a:bodyPr>
            <a:normAutofit lnSpcReduction="10000"/>
          </a:bodyPr>
          <a:lstStyle/>
          <a:p>
            <a:pPr marL="0" indent="0" algn="just">
              <a:lnSpc>
                <a:spcPct val="135000"/>
              </a:lnSpc>
              <a:buNone/>
            </a:pPr>
            <a:r>
              <a:rPr lang="fa-IR" sz="2400" b="1" dirty="0">
                <a:solidFill>
                  <a:srgbClr val="C00000"/>
                </a:solidFill>
                <a:latin typeface="BNazaninBold"/>
                <a:ea typeface="Calibri" panose="020F0502020204030204" pitchFamily="34" charset="0"/>
                <a:cs typeface="B Titr" panose="00000700000000000000" pitchFamily="2" charset="-78"/>
              </a:rPr>
              <a:t>5 . غلتکهاي پنوماتیک چرخ لاستیکی</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این نوع غلتکها را می توان در دو نوع خود متحرك و یا غلتکهایی که توسط ماشین آلات دیگر کشیده</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میشوند تقسیم نمود. این غلتکها مسطح بوده و قوانین اعمال فشار در مورد تراکم خاکهاي ز یر سطح در</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موردشان صادق است و عمل تراکم را با استفاده از دو عمل ورزدادن و وزن استاتیک انجام میدهند، این نوع</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غلتکها ممکن است که داراي چرخهاي بزرگ یا کوچک باشند . دستگاههاي لاستیک کوچک معمولاً داراي</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دو محور پشت سر هم با چهار تا نه عدد چرخ درهر محور بوده و چرخهاي عقب طوري قرار گرفته اند که بر</a:t>
            </a:r>
            <a:r>
              <a:rPr lang="fa-IR" sz="2400" dirty="0">
                <a:solidFill>
                  <a:srgbClr val="000000"/>
                </a:solidFill>
                <a:latin typeface="BNazaninBold"/>
                <a:ea typeface="Calibri" panose="020F0502020204030204" pitchFamily="34" charset="0"/>
                <a:cs typeface="B Compset" panose="00000400000000000000" pitchFamily="2" charset="-78"/>
              </a:rPr>
              <a:t>روي سطح زمین بین فواصل چرخهاي جلو به منظور پوشش کامل سطح حرکت می کنند. غلتکهاي چند</a:t>
            </a:r>
            <a:r>
              <a:rPr lang="en-US" sz="2400" dirty="0">
                <a:solidFill>
                  <a:srgbClr val="000000"/>
                </a:solidFill>
                <a:latin typeface="BNazaninBold"/>
                <a:ea typeface="Calibri" panose="020F0502020204030204" pitchFamily="34" charset="0"/>
                <a:cs typeface="B Compset" panose="00000400000000000000" pitchFamily="2" charset="-78"/>
              </a:rPr>
              <a:t> </a:t>
            </a:r>
            <a:r>
              <a:rPr lang="fa-IR" sz="2400" dirty="0">
                <a:solidFill>
                  <a:srgbClr val="000000"/>
                </a:solidFill>
                <a:latin typeface="BNazaninBold"/>
                <a:ea typeface="Calibri" panose="020F0502020204030204" pitchFamily="34" charset="0"/>
                <a:cs typeface="B Compset" panose="00000400000000000000" pitchFamily="2" charset="-78"/>
              </a:rPr>
              <a:t>چرخ معمولاً براي انجام کار پایانی روي خاك و سطوح آسفالتی به کار می روند. معمولاً وزن هر دستگاه را با</a:t>
            </a:r>
            <a:r>
              <a:rPr lang="fa-IR" sz="2400" b="1" dirty="0">
                <a:solidFill>
                  <a:srgbClr val="000000"/>
                </a:solidFill>
                <a:latin typeface="Times New Roman" panose="02020603050405020304" pitchFamily="18" charset="0"/>
                <a:ea typeface="Calibri" panose="020F0502020204030204" pitchFamily="34" charset="0"/>
                <a:cs typeface="BNazanin"/>
              </a:rPr>
              <a:t> </a:t>
            </a:r>
            <a:r>
              <a:rPr lang="fa-IR" sz="2400" dirty="0">
                <a:solidFill>
                  <a:srgbClr val="000000"/>
                </a:solidFill>
                <a:latin typeface="BNazaninBold"/>
                <a:ea typeface="Calibri" panose="020F0502020204030204" pitchFamily="34" charset="0"/>
                <a:cs typeface="B Compset" panose="00000400000000000000" pitchFamily="2" charset="-78"/>
              </a:rPr>
              <a:t>اضافه کردن وزنه به منظور مناسب نمودن آن براي خاك تحت تراکم تغییر می دهند .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sz="2400" b="1" dirty="0">
                <a:solidFill>
                  <a:srgbClr val="C00000"/>
                </a:solidFill>
                <a:latin typeface="BNazaninBold"/>
                <a:ea typeface="Calibri" panose="020F0502020204030204" pitchFamily="34" charset="0"/>
                <a:cs typeface="B Titr" panose="00000700000000000000" pitchFamily="2" charset="-78"/>
              </a:rPr>
              <a:t>6 . غلتکهاي داراي صفحات فولادي (کفشکدار</a:t>
            </a:r>
            <a:r>
              <a:rPr lang="en-US" sz="2400" b="1" dirty="0">
                <a:solidFill>
                  <a:srgbClr val="C00000"/>
                </a:solidFill>
                <a:latin typeface="BNazaninBold"/>
                <a:ea typeface="Calibri" panose="020F0502020204030204" pitchFamily="34" charset="0"/>
                <a:cs typeface="B Titr" panose="00000700000000000000" pitchFamily="2" charset="-78"/>
              </a:rPr>
              <a:t>(</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buNone/>
            </a:pPr>
            <a:br>
              <a:rPr lang="en-US" sz="2400" b="1" dirty="0">
                <a:solidFill>
                  <a:srgbClr val="000000"/>
                </a:solidFill>
                <a:latin typeface="BNazaninBold"/>
                <a:ea typeface="Calibri" panose="020F0502020204030204" pitchFamily="34" charset="0"/>
                <a:cs typeface="B Compset" panose="00000400000000000000" pitchFamily="2" charset="-78"/>
              </a:rPr>
            </a:br>
            <a:r>
              <a:rPr lang="fa-IR" sz="2400" dirty="0">
                <a:solidFill>
                  <a:srgbClr val="000000"/>
                </a:solidFill>
                <a:latin typeface="BNazanin"/>
                <a:ea typeface="Calibri" panose="020F0502020204030204" pitchFamily="34" charset="0"/>
                <a:cs typeface="B Compset" panose="00000400000000000000" pitchFamily="2" charset="-78"/>
              </a:rPr>
              <a:t>این نوع غلتکها شبیه غلتکهاي پاچ ه بزي بوده فقط بجاي پایههاي پاچه بزي، صفحات بزرگ فولادي بر روي استوانه غلتک سوار شده اند. این نوع غلتکها در حین عمل تراکم اختلال کمتري در سطح خاك ایجاد مینمایند</a:t>
            </a:r>
            <a:r>
              <a:rPr lang="en-US" sz="2400" dirty="0">
                <a:solidFill>
                  <a:srgbClr val="000000"/>
                </a:solidFill>
                <a:latin typeface="BNazanin"/>
                <a:ea typeface="Calibri" panose="020F0502020204030204" pitchFamily="34" charset="0"/>
                <a:cs typeface="B Compset" panose="00000400000000000000" pitchFamily="2" charset="-78"/>
              </a:rPr>
              <a:t>.</a:t>
            </a:r>
            <a:br>
              <a:rPr lang="en-US" sz="2400" dirty="0">
                <a:solidFill>
                  <a:srgbClr val="000000"/>
                </a:solidFill>
                <a:latin typeface="BNazanin"/>
                <a:ea typeface="Calibri" panose="020F0502020204030204" pitchFamily="34" charset="0"/>
                <a:cs typeface="B Compset" panose="00000400000000000000" pitchFamily="2" charset="-78"/>
              </a:rPr>
            </a:br>
            <a:endParaRPr lang="fa-IR" sz="2400" dirty="0"/>
          </a:p>
        </p:txBody>
      </p:sp>
      <p:sp>
        <p:nvSpPr>
          <p:cNvPr id="2" name="Slide Number Placeholder 1">
            <a:extLst>
              <a:ext uri="{FF2B5EF4-FFF2-40B4-BE49-F238E27FC236}">
                <a16:creationId xmlns:a16="http://schemas.microsoft.com/office/drawing/2014/main" id="{6B627E0C-8BCA-435A-8450-4CBC3B13C081}"/>
              </a:ext>
            </a:extLst>
          </p:cNvPr>
          <p:cNvSpPr>
            <a:spLocks noGrp="1"/>
          </p:cNvSpPr>
          <p:nvPr>
            <p:ph type="sldNum" sz="quarter" idx="12"/>
          </p:nvPr>
        </p:nvSpPr>
        <p:spPr/>
        <p:txBody>
          <a:bodyPr/>
          <a:lstStyle/>
          <a:p>
            <a:fld id="{AD7E7958-C94E-4D7B-B427-1FB82E5879DA}" type="slidenum">
              <a:rPr lang="fa-IR" smtClean="0"/>
              <a:pPr/>
              <a:t>7</a:t>
            </a:fld>
            <a:endParaRPr lang="fa-IR"/>
          </a:p>
        </p:txBody>
      </p:sp>
    </p:spTree>
    <p:extLst>
      <p:ext uri="{BB962C8B-B14F-4D97-AF65-F5344CB8AC3E}">
        <p14:creationId xmlns:p14="http://schemas.microsoft.com/office/powerpoint/2010/main" val="329859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945" y="669701"/>
            <a:ext cx="11243256" cy="5975797"/>
          </a:xfrm>
        </p:spPr>
        <p:txBody>
          <a:bodyPr>
            <a:normAutofit fontScale="92500"/>
          </a:bodyPr>
          <a:lstStyle/>
          <a:p>
            <a:pPr marL="0" indent="0" algn="just">
              <a:lnSpc>
                <a:spcPct val="135000"/>
              </a:lnSpc>
              <a:buNone/>
            </a:pPr>
            <a:r>
              <a:rPr lang="fa-IR" sz="2400" b="1" dirty="0">
                <a:solidFill>
                  <a:srgbClr val="C00000"/>
                </a:solidFill>
                <a:latin typeface="BNazaninBold"/>
                <a:ea typeface="Calibri" panose="020F0502020204030204" pitchFamily="34" charset="0"/>
                <a:cs typeface="B Titr" panose="00000700000000000000" pitchFamily="2" charset="-78"/>
              </a:rPr>
              <a:t>7 . متراکم کننده هاي شبه بلدوزر</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این تراکم کننده ها داراي چرخهاي فلزي صاف یا با زائده هاي پاچه بزي هستند، به طوریکه می توانند در</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زمان هل دادن خاكهاي سست،خاکهاي زیرین را متراکم کنند. لازم به ذکر است که این ماشینها صرفاً براي متراکم نمودن خاك بکار نمی روند ، بلکه در مواقع خاصی مانند زمینهاي با خاکهاي سست یا در مناطق دفع</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زباله که هدف تود هکردن و کوبیدن است، در ضمن انجام این کار مسیر راه را باز کرده و کار راحتتر انجام</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می شود . </a:t>
            </a:r>
          </a:p>
          <a:p>
            <a:pPr marL="0" indent="0" algn="just">
              <a:lnSpc>
                <a:spcPct val="135000"/>
              </a:lnSpc>
              <a:buNone/>
            </a:pPr>
            <a:r>
              <a:rPr lang="fa-IR" sz="2400" b="1" dirty="0">
                <a:solidFill>
                  <a:srgbClr val="FF0000"/>
                </a:solidFill>
                <a:latin typeface="BNazaninBold"/>
                <a:ea typeface="Calibri" panose="020F0502020204030204" pitchFamily="34" charset="0"/>
                <a:cs typeface="B Titr" panose="00000700000000000000" pitchFamily="2" charset="-78"/>
              </a:rPr>
              <a:t>عملکرد غلتک ها در انواع خاك و سنگ</a:t>
            </a:r>
          </a:p>
          <a:p>
            <a:pPr marL="0" indent="0" algn="just">
              <a:lnSpc>
                <a:spcPct val="135000"/>
              </a:lnSpc>
              <a:buNone/>
            </a:pPr>
            <a:r>
              <a:rPr lang="fa-IR" sz="2400" b="1" dirty="0">
                <a:solidFill>
                  <a:srgbClr val="C00000"/>
                </a:solidFill>
                <a:latin typeface="BNazaninBold"/>
                <a:ea typeface="Calibri" panose="020F0502020204030204" pitchFamily="34" charset="0"/>
                <a:cs typeface="B Titr" panose="00000700000000000000" pitchFamily="2" charset="-78"/>
              </a:rPr>
              <a:t> 1</a:t>
            </a:r>
            <a:r>
              <a:rPr lang="fa-IR" sz="2400" b="1" dirty="0">
                <a:solidFill>
                  <a:srgbClr val="C00000"/>
                </a:solidFill>
                <a:latin typeface="BNazanin"/>
                <a:ea typeface="Calibri" panose="020F0502020204030204" pitchFamily="34" charset="0"/>
                <a:cs typeface="B Titr" panose="00000700000000000000" pitchFamily="2" charset="-78"/>
              </a:rPr>
              <a:t>)غلتکهاي پاچه بزي</a:t>
            </a:r>
            <a:r>
              <a:rPr lang="en-US" sz="2400" b="1" dirty="0">
                <a:solidFill>
                  <a:srgbClr val="C00000"/>
                </a:solidFill>
                <a:latin typeface="BNazanin"/>
                <a:ea typeface="Calibri" panose="020F0502020204030204" pitchFamily="34" charset="0"/>
                <a:cs typeface="B Titr" panose="00000700000000000000" pitchFamily="2" charset="-78"/>
              </a:rPr>
              <a:t>:</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آزمایشها نشان داده است که فشار تماس غلتک بر زمین اثر ناچیزي بر تغییرات دانسیته خاك دارد، ولی</a:t>
            </a:r>
            <a:r>
              <a:rPr lang="en-US" sz="22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ازدیاد طول پایه پاچه بزي با فرض ثابت ماندن فشار تماس و تعداد گذر، دانسیته خاك را ا فزایش می دهد</a:t>
            </a:r>
            <a:r>
              <a:rPr lang="en-US" sz="2400" dirty="0">
                <a:solidFill>
                  <a:srgbClr val="000000"/>
                </a:solidFill>
                <a:latin typeface="BNazanin"/>
                <a:ea typeface="Calibri" panose="020F0502020204030204" pitchFamily="34" charset="0"/>
                <a:cs typeface="B Compset" panose="00000400000000000000" pitchFamily="2" charset="-78"/>
              </a:rPr>
              <a:t>.</a:t>
            </a:r>
            <a:r>
              <a:rPr lang="fa-IR" sz="2400" dirty="0">
                <a:solidFill>
                  <a:srgbClr val="000000"/>
                </a:solidFill>
                <a:latin typeface="BNazanin"/>
                <a:ea typeface="Calibri" panose="020F0502020204030204" pitchFamily="34" charset="0"/>
                <a:cs typeface="B Compset" panose="00000400000000000000" pitchFamily="2" charset="-78"/>
              </a:rPr>
              <a:t> بنابراین اندازه پایه باید تا حد ممکن بزرگ انتخاب شود و در ضمن حداقل فشار تماس هم همواره برقرار باشد</a:t>
            </a:r>
            <a:r>
              <a:rPr lang="en-US" sz="2400" dirty="0">
                <a:solidFill>
                  <a:srgbClr val="000000"/>
                </a:solidFill>
                <a:latin typeface="BNazanin"/>
                <a:ea typeface="Calibri" panose="020F0502020204030204" pitchFamily="34" charset="0"/>
                <a:cs typeface="B Compset" panose="00000400000000000000" pitchFamily="2" charset="-78"/>
              </a:rPr>
              <a:t>.</a:t>
            </a:r>
            <a:r>
              <a:rPr lang="fa-IR" sz="2400" dirty="0">
                <a:solidFill>
                  <a:srgbClr val="000000"/>
                </a:solidFill>
                <a:latin typeface="BNazanin"/>
                <a:ea typeface="Calibri" panose="020F0502020204030204" pitchFamily="34" charset="0"/>
                <a:cs typeface="B Compset" panose="00000400000000000000" pitchFamily="2" charset="-78"/>
              </a:rPr>
              <a:t> غلتک هاي پاچه بزي کلاً در متراکم کردن خاك رس یا مخلوط ماسه و خاك رس بسیار مؤثر می باشد. به</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هر حال آنها نمیتوانند خاکهاي دانه دار از قبیل ماسه و شن را متراکم کنند</a:t>
            </a:r>
            <a:r>
              <a:rPr lang="en-US" sz="2400" dirty="0">
                <a:solidFill>
                  <a:srgbClr val="000000"/>
                </a:solidFill>
                <a:latin typeface="BNazanin"/>
                <a:ea typeface="Calibri" panose="020F0502020204030204" pitchFamily="34" charset="0"/>
                <a:cs typeface="B Compset" panose="00000400000000000000" pitchFamily="2" charset="-78"/>
              </a:rPr>
              <a:t>.</a:t>
            </a:r>
          </a:p>
          <a:p>
            <a:pPr marL="0" indent="0" algn="just">
              <a:lnSpc>
                <a:spcPct val="135000"/>
              </a:lnSpc>
              <a:buNone/>
            </a:pPr>
            <a:endParaRPr lang="fa-IR" sz="2400" b="1" dirty="0">
              <a:solidFill>
                <a:srgbClr val="FF0000"/>
              </a:solidFill>
              <a:latin typeface="BNazaninBold"/>
              <a:ea typeface="Calibri" panose="020F0502020204030204" pitchFamily="34" charset="0"/>
              <a:cs typeface="B Titr" panose="00000700000000000000" pitchFamily="2" charset="-78"/>
            </a:endParaRPr>
          </a:p>
          <a:p>
            <a:pPr marL="0" indent="0" algn="just">
              <a:lnSpc>
                <a:spcPct val="135000"/>
              </a:lnSpc>
              <a:buNone/>
            </a:pPr>
            <a:endParaRPr lang="en-US" sz="2400" b="1" dirty="0">
              <a:solidFill>
                <a:srgbClr val="C00000"/>
              </a:solidFill>
              <a:latin typeface="BNazaninBold"/>
              <a:ea typeface="Calibri" panose="020F0502020204030204" pitchFamily="34" charset="0"/>
              <a:cs typeface="B Titr" panose="00000700000000000000" pitchFamily="2" charset="-78"/>
            </a:endParaRPr>
          </a:p>
          <a:p>
            <a:pPr marL="0" indent="0" algn="just">
              <a:lnSpc>
                <a:spcPct val="135000"/>
              </a:lnSpc>
              <a:buNone/>
            </a:pP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8A6FDD85-53CA-4213-810C-EC2AFE7C9CA5}"/>
              </a:ext>
            </a:extLst>
          </p:cNvPr>
          <p:cNvSpPr>
            <a:spLocks noGrp="1"/>
          </p:cNvSpPr>
          <p:nvPr>
            <p:ph type="sldNum" sz="quarter" idx="12"/>
          </p:nvPr>
        </p:nvSpPr>
        <p:spPr/>
        <p:txBody>
          <a:bodyPr/>
          <a:lstStyle/>
          <a:p>
            <a:fld id="{AD7E7958-C94E-4D7B-B427-1FB82E5879DA}" type="slidenum">
              <a:rPr lang="fa-IR" smtClean="0"/>
              <a:pPr/>
              <a:t>8</a:t>
            </a:fld>
            <a:endParaRPr lang="fa-IR"/>
          </a:p>
        </p:txBody>
      </p:sp>
    </p:spTree>
    <p:extLst>
      <p:ext uri="{BB962C8B-B14F-4D97-AF65-F5344CB8AC3E}">
        <p14:creationId xmlns:p14="http://schemas.microsoft.com/office/powerpoint/2010/main" val="374327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9" y="772733"/>
            <a:ext cx="11410682" cy="5872766"/>
          </a:xfrm>
        </p:spPr>
        <p:txBody>
          <a:bodyPr>
            <a:normAutofit lnSpcReduction="10000"/>
          </a:bodyPr>
          <a:lstStyle/>
          <a:p>
            <a:pPr marL="0" indent="0" algn="just">
              <a:lnSpc>
                <a:spcPct val="135000"/>
              </a:lnSpc>
              <a:buNone/>
            </a:pPr>
            <a:r>
              <a:rPr lang="fa-IR" sz="2400" b="1" dirty="0">
                <a:solidFill>
                  <a:srgbClr val="C00000"/>
                </a:solidFill>
                <a:latin typeface="BNazanin"/>
                <a:ea typeface="Calibri" panose="020F0502020204030204" pitchFamily="34" charset="0"/>
                <a:cs typeface="B Titr" panose="00000700000000000000" pitchFamily="2" charset="-78"/>
              </a:rPr>
              <a:t>2)غلتکهاي شبکه اي</a:t>
            </a:r>
            <a:r>
              <a:rPr lang="en-US" sz="2400" b="1" dirty="0">
                <a:solidFill>
                  <a:srgbClr val="C00000"/>
                </a:solidFill>
                <a:latin typeface="BNazanin"/>
                <a:ea typeface="Calibri" panose="020F0502020204030204" pitchFamily="34" charset="0"/>
                <a:cs typeface="B Titr" panose="00000700000000000000" pitchFamily="2" charset="-78"/>
              </a:rPr>
              <a:t>:</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این نوع غلتکها براي خرد کردن قطعات کلوخه خاکهاي چسبنده و خرد کردن و متراکم نمودن سنگهاي</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نرم (که داراي افت 20 % یا بیشتر در آزمایش فرسایش لس آنجلس می باشد) مناسب می باشد. این غلتکها</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در موقع متراکم کردن خاکی که داراي سنگ می باشد، فشار زیاد متمرکزي بر روي سنگهاي روي سطح</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خاك وارد کرده و باعث خردشدن سنگها و فشار دادن قطعات آن بداخل خاك براي ایجاد یک سطح صاف</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می گردد</a:t>
            </a:r>
            <a:r>
              <a:rPr lang="en-US" sz="2400" dirty="0">
                <a:solidFill>
                  <a:srgbClr val="000000"/>
                </a:solidFill>
                <a:latin typeface="BNazanin"/>
                <a:ea typeface="Calibri" panose="020F0502020204030204" pitchFamily="34" charset="0"/>
                <a:cs typeface="B Compset" panose="00000400000000000000" pitchFamily="2" charset="-78"/>
              </a:rPr>
              <a:t>.</a:t>
            </a:r>
            <a:endParaRPr lang="fa-IR" sz="2400" dirty="0">
              <a:solidFill>
                <a:srgbClr val="000000"/>
              </a:solidFill>
              <a:latin typeface="BNazanin"/>
              <a:ea typeface="Calibri" panose="020F0502020204030204" pitchFamily="34" charset="0"/>
              <a:cs typeface="B Compset" panose="00000400000000000000" pitchFamily="2" charset="-78"/>
            </a:endParaRPr>
          </a:p>
          <a:p>
            <a:pPr marL="0" indent="0" algn="just">
              <a:lnSpc>
                <a:spcPct val="135000"/>
              </a:lnSpc>
              <a:buNone/>
            </a:pPr>
            <a:r>
              <a:rPr lang="fa-IR" sz="2400" dirty="0">
                <a:solidFill>
                  <a:srgbClr val="C00000"/>
                </a:solidFill>
                <a:latin typeface="BNazanin"/>
                <a:ea typeface="Calibri" panose="020F0502020204030204" pitchFamily="34" charset="0"/>
                <a:cs typeface="B Titr" panose="00000700000000000000" pitchFamily="2" charset="-78"/>
              </a:rPr>
              <a:t>3)غلتک هاي ارتعاشی </a:t>
            </a:r>
            <a:r>
              <a:rPr lang="en-US" sz="2400" dirty="0">
                <a:solidFill>
                  <a:srgbClr val="C00000"/>
                </a:solidFill>
                <a:latin typeface="BNazanin"/>
                <a:ea typeface="Calibri" panose="020F0502020204030204" pitchFamily="34" charset="0"/>
                <a:cs typeface="B Titr" panose="00000700000000000000" pitchFamily="2" charset="-78"/>
              </a:rPr>
              <a:t>)</a:t>
            </a:r>
            <a:r>
              <a:rPr lang="fa-IR" sz="2400" dirty="0">
                <a:solidFill>
                  <a:srgbClr val="C00000"/>
                </a:solidFill>
                <a:latin typeface="BNazanin"/>
                <a:ea typeface="Calibri" panose="020F0502020204030204" pitchFamily="34" charset="0"/>
                <a:cs typeface="B Titr" panose="00000700000000000000" pitchFamily="2" charset="-78"/>
              </a:rPr>
              <a:t>لرزنده ) :</a:t>
            </a:r>
            <a:endParaRPr lang="en-US" sz="2400" dirty="0">
              <a:solidFill>
                <a:srgbClr val="C00000"/>
              </a:solidFill>
              <a:latin typeface="Times New Roman" panose="02020603050405020304" pitchFamily="18" charset="0"/>
              <a:ea typeface="Calibri" panose="020F0502020204030204" pitchFamily="34" charset="0"/>
              <a:cs typeface="B Titr" panose="000007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خاکهایی که به صورت دانه اي می باشند و ترکیبی از شن و ماسه و سنگهاي درشت هستند در اثر ارتعاش</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تراکم بهتري دارند و غلتکهاي ارتعاشی براي تراکم چنین خاکهایی مناسب است</a:t>
            </a:r>
            <a:r>
              <a:rPr lang="en-US" sz="2400" dirty="0">
                <a:solidFill>
                  <a:srgbClr val="000000"/>
                </a:solidFill>
                <a:latin typeface="BNazanin"/>
                <a:ea typeface="Calibri" panose="020F0502020204030204" pitchFamily="34" charset="0"/>
                <a:cs typeface="B Compset" panose="00000400000000000000" pitchFamily="2" charset="-78"/>
              </a:rPr>
              <a:t>. </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r>
              <a:rPr lang="fa-IR" sz="2400" dirty="0">
                <a:solidFill>
                  <a:srgbClr val="000000"/>
                </a:solidFill>
                <a:latin typeface="BNazanin"/>
                <a:ea typeface="Calibri" panose="020F0502020204030204" pitchFamily="34" charset="0"/>
                <a:cs typeface="B Compset" panose="00000400000000000000" pitchFamily="2" charset="-78"/>
              </a:rPr>
              <a:t>همچنین این غلتکها حین کوبیدن و تراکم خاك، ذرات سنگ نزدیک به سطح را خرد کرده و رطوبت خاك</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را نیز کم می کنند که این عمل در مورد تراکم خاکهاي سنگ و کلوخه دار و مرطوب مزیتی محسوب</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میشود. مؤثرترین حالت تراکم این نوع غلتکها وقتی است که فرکانس ارتعاش غلتک با فرکانس طبیعی</a:t>
            </a:r>
            <a:r>
              <a:rPr lang="en-US" sz="2400" dirty="0">
                <a:solidFill>
                  <a:srgbClr val="000000"/>
                </a:solidFill>
                <a:latin typeface="BNazanin"/>
                <a:ea typeface="Calibri" panose="020F0502020204030204" pitchFamily="34" charset="0"/>
                <a:cs typeface="B Compset" panose="00000400000000000000" pitchFamily="2" charset="-78"/>
              </a:rPr>
              <a:t> </a:t>
            </a:r>
            <a:r>
              <a:rPr lang="fa-IR" sz="2400" dirty="0">
                <a:solidFill>
                  <a:srgbClr val="000000"/>
                </a:solidFill>
                <a:latin typeface="BNazanin"/>
                <a:ea typeface="Calibri" panose="020F0502020204030204" pitchFamily="34" charset="0"/>
                <a:cs typeface="B Compset" panose="00000400000000000000" pitchFamily="2" charset="-78"/>
              </a:rPr>
              <a:t>خاك برابر یا نزدیک آن شود</a:t>
            </a:r>
            <a:r>
              <a:rPr lang="en-US" sz="2400" dirty="0">
                <a:solidFill>
                  <a:srgbClr val="000000"/>
                </a:solidFill>
                <a:latin typeface="BNazanin"/>
                <a:ea typeface="Calibri" panose="020F0502020204030204" pitchFamily="34" charset="0"/>
                <a:cs typeface="B Compset" panose="00000400000000000000" pitchFamily="2" charset="-78"/>
              </a:rPr>
              <a:t>.</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
              <a:lnSpc>
                <a:spcPct val="135000"/>
              </a:lnSpc>
              <a:buNone/>
            </a:pP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AE9474C5-F545-4AA3-A05E-C8894B432176}"/>
              </a:ext>
            </a:extLst>
          </p:cNvPr>
          <p:cNvSpPr>
            <a:spLocks noGrp="1"/>
          </p:cNvSpPr>
          <p:nvPr>
            <p:ph type="sldNum" sz="quarter" idx="12"/>
          </p:nvPr>
        </p:nvSpPr>
        <p:spPr/>
        <p:txBody>
          <a:bodyPr/>
          <a:lstStyle/>
          <a:p>
            <a:fld id="{AD7E7958-C94E-4D7B-B427-1FB82E5879DA}" type="slidenum">
              <a:rPr lang="fa-IR" smtClean="0"/>
              <a:pPr/>
              <a:t>9</a:t>
            </a:fld>
            <a:endParaRPr lang="fa-IR"/>
          </a:p>
        </p:txBody>
      </p:sp>
    </p:spTree>
    <p:extLst>
      <p:ext uri="{BB962C8B-B14F-4D97-AF65-F5344CB8AC3E}">
        <p14:creationId xmlns:p14="http://schemas.microsoft.com/office/powerpoint/2010/main" val="18693131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4022</Words>
  <Application>Microsoft Office PowerPoint</Application>
  <PresentationFormat>Widescreen</PresentationFormat>
  <Paragraphs>204</Paragraphs>
  <Slides>41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B Compset</vt:lpstr>
      <vt:lpstr>B Zar</vt:lpstr>
      <vt:lpstr>BNazanin</vt:lpstr>
      <vt:lpstr>BNazaninBold</vt:lpstr>
      <vt:lpstr>Calibri</vt:lpstr>
      <vt:lpstr>Cambria Math</vt:lpstr>
      <vt:lpstr>Century Gothic</vt:lpstr>
      <vt:lpstr>IranNastaliq</vt:lpstr>
      <vt:lpstr>SymbolMT</vt:lpstr>
      <vt:lpstr>Times New Roman</vt:lpstr>
      <vt:lpstr>TimesNewRomanPSMT</vt:lpstr>
      <vt:lpstr>Wingdings 3</vt:lpstr>
      <vt:lpstr>Wisp</vt:lpstr>
      <vt:lpstr>به نام خدا دانشگاه فنی  و حرفه ای زنجان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adiban 2</cp:lastModifiedBy>
  <cp:revision>10</cp:revision>
  <dcterms:created xsi:type="dcterms:W3CDTF">2020-03-14T23:00:19Z</dcterms:created>
  <dcterms:modified xsi:type="dcterms:W3CDTF">2020-03-15T10:37:43Z</dcterms:modified>
</cp:coreProperties>
</file>