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69" d="100"/>
          <a:sy n="69" d="100"/>
        </p:scale>
        <p:origin x="6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62D9B2-DD37-4215-97E6-C2C04FFF9185}" type="datetimeFigureOut">
              <a:rPr lang="en-US" smtClean="0"/>
              <a:t>3/15/2020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9F2B3-A0A1-4D37-9639-D8D5DA70F75B}" type="slidenum">
              <a:rPr lang="en-US" smtClean="0"/>
              <a:t>‹#›</a:t>
            </a:fld>
            <a:endParaRPr lang="en-US"/>
          </a:p>
        </p:txBody>
      </p:sp>
    </p:spTree>
    <p:extLst>
      <p:ext uri="{BB962C8B-B14F-4D97-AF65-F5344CB8AC3E}">
        <p14:creationId xmlns:p14="http://schemas.microsoft.com/office/powerpoint/2010/main" val="4250329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867CA1-5A4A-4C38-87FC-AECD627C4C18}"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41124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4B8222-B987-4C9A-8432-D03E2645CE80}"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2449787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40C929-0886-411C-81C5-BEC5ABEA3D4A}"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7E7958-C94E-4D7B-B427-1FB82E5879DA}" type="slidenum">
              <a:rPr lang="fa-IR" smtClean="0"/>
              <a:pPr/>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495056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C1C335D-0E76-45A1-A8E0-413A2DDC9CC2}" type="datetime8">
              <a:rPr lang="fa-IR" smtClean="0">
                <a:solidFill>
                  <a:prstClr val="black">
                    <a:tint val="75000"/>
                  </a:prstClr>
                </a:solidFill>
              </a:rPr>
              <a:t>مارس 15، 20</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2889557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99E0AAC-05B5-4F48-9095-8B4883137487}" type="datetime8">
              <a:rPr lang="fa-IR" smtClean="0">
                <a:solidFill>
                  <a:prstClr val="black">
                    <a:tint val="75000"/>
                  </a:prstClr>
                </a:solidFill>
              </a:rPr>
              <a:t>مارس 15، 20</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7E7958-C94E-4D7B-B427-1FB82E5879DA}" type="slidenum">
              <a:rPr lang="fa-IR" smtClean="0"/>
              <a:pPr/>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363073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ED741E1-8039-45DA-A828-071AAAC19EAD}" type="datetime8">
              <a:rPr lang="fa-IR" smtClean="0">
                <a:solidFill>
                  <a:prstClr val="black">
                    <a:tint val="75000"/>
                  </a:prstClr>
                </a:solidFill>
              </a:rPr>
              <a:t>مارس 15، 20</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4132052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4FF1C4-6C9D-4DF3-B133-DB68D431EB5A}"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166389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EC6C4E-26D0-41EE-B48F-1C91927F5BD9}"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2419543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066B5E-BF35-458D-8B7F-6BAD3B38C637}"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2508046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9480C2-E156-4007-9E38-2F517C9F85A7}"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1556845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CB79C7-61DF-4074-810C-1FC49694F9B5}" type="datetime8">
              <a:rPr lang="fa-IR" smtClean="0">
                <a:solidFill>
                  <a:prstClr val="black">
                    <a:tint val="75000"/>
                  </a:prstClr>
                </a:solidFill>
              </a:rPr>
              <a:t>مارس 15، 20</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294031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4FCABC-044C-46CA-AD22-1591F310F1FA}" type="datetime8">
              <a:rPr lang="fa-IR" smtClean="0">
                <a:solidFill>
                  <a:prstClr val="black">
                    <a:tint val="75000"/>
                  </a:prstClr>
                </a:solidFill>
              </a:rPr>
              <a:t>مارس 15، 20</a:t>
            </a:fld>
            <a:endParaRPr lang="fa-IR">
              <a:solidFill>
                <a:prstClr val="black">
                  <a:tint val="75000"/>
                </a:prstClr>
              </a:solidFill>
            </a:endParaRPr>
          </a:p>
        </p:txBody>
      </p:sp>
      <p:sp>
        <p:nvSpPr>
          <p:cNvPr id="8" name="Footer Placeholder 7"/>
          <p:cNvSpPr>
            <a:spLocks noGrp="1"/>
          </p:cNvSpPr>
          <p:nvPr>
            <p:ph type="ftr" sz="quarter" idx="11"/>
          </p:nvPr>
        </p:nvSpPr>
        <p:spPr/>
        <p:txBody>
          <a:bodyPr/>
          <a:lstStyle/>
          <a:p>
            <a:endParaRPr lang="fa-I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187371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1E9BD5-1E99-4A9B-BA4E-51F81CDF18A8}" type="datetime8">
              <a:rPr lang="fa-IR" smtClean="0">
                <a:solidFill>
                  <a:prstClr val="black">
                    <a:tint val="75000"/>
                  </a:prstClr>
                </a:solidFill>
              </a:rPr>
              <a:t>مارس 15، 20</a:t>
            </a:fld>
            <a:endParaRPr lang="fa-IR">
              <a:solidFill>
                <a:prstClr val="black">
                  <a:tint val="75000"/>
                </a:prstClr>
              </a:solidFill>
            </a:endParaRPr>
          </a:p>
        </p:txBody>
      </p:sp>
      <p:sp>
        <p:nvSpPr>
          <p:cNvPr id="4" name="Footer Placeholder 3"/>
          <p:cNvSpPr>
            <a:spLocks noGrp="1"/>
          </p:cNvSpPr>
          <p:nvPr>
            <p:ph type="ftr" sz="quarter" idx="11"/>
          </p:nvPr>
        </p:nvSpPr>
        <p:spPr/>
        <p:txBody>
          <a:bodyPr/>
          <a:lstStyle/>
          <a:p>
            <a:endParaRPr lang="fa-I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325252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ADE8D-3EBD-448F-9DDB-E3AFCFAA9225}" type="datetime8">
              <a:rPr lang="fa-IR" smtClean="0">
                <a:solidFill>
                  <a:prstClr val="black">
                    <a:tint val="75000"/>
                  </a:prstClr>
                </a:solidFill>
              </a:rPr>
              <a:t>مارس 15، 20</a:t>
            </a:fld>
            <a:endParaRPr lang="fa-IR">
              <a:solidFill>
                <a:prstClr val="black">
                  <a:tint val="75000"/>
                </a:prstClr>
              </a:solidFill>
            </a:endParaRPr>
          </a:p>
        </p:txBody>
      </p:sp>
      <p:sp>
        <p:nvSpPr>
          <p:cNvPr id="3" name="Footer Placeholder 2"/>
          <p:cNvSpPr>
            <a:spLocks noGrp="1"/>
          </p:cNvSpPr>
          <p:nvPr>
            <p:ph type="ftr" sz="quarter" idx="11"/>
          </p:nvPr>
        </p:nvSpPr>
        <p:spPr/>
        <p:txBody>
          <a:bodyPr/>
          <a:lstStyle/>
          <a:p>
            <a:endParaRPr lang="fa-I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3118550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E00747-E6AA-49F9-BED0-764492D0C38E}" type="datetime8">
              <a:rPr lang="fa-IR" smtClean="0">
                <a:solidFill>
                  <a:prstClr val="black">
                    <a:tint val="75000"/>
                  </a:prstClr>
                </a:solidFill>
              </a:rPr>
              <a:t>مارس 15، 20</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77616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B15612-A961-4CF7-8852-6ACE5F0C8738}" type="datetime8">
              <a:rPr lang="fa-IR" smtClean="0">
                <a:solidFill>
                  <a:prstClr val="black">
                    <a:tint val="75000"/>
                  </a:prstClr>
                </a:solidFill>
              </a:rPr>
              <a:t>مارس 15، 20</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7E7958-C94E-4D7B-B427-1FB82E5879DA}" type="slidenum">
              <a:rPr lang="fa-IR" smtClean="0"/>
              <a:pPr/>
              <a:t>‹#›</a:t>
            </a:fld>
            <a:endParaRPr lang="fa-IR"/>
          </a:p>
        </p:txBody>
      </p:sp>
    </p:spTree>
    <p:extLst>
      <p:ext uri="{BB962C8B-B14F-4D97-AF65-F5344CB8AC3E}">
        <p14:creationId xmlns:p14="http://schemas.microsoft.com/office/powerpoint/2010/main" val="2871900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9FF9C0-CF7A-4396-B866-279BC50983E6}" type="datetime8">
              <a:rPr lang="fa-IR" smtClean="0">
                <a:solidFill>
                  <a:prstClr val="black">
                    <a:tint val="75000"/>
                  </a:prstClr>
                </a:solidFill>
              </a:rPr>
              <a:t>مارس 15، 20</a:t>
            </a:fld>
            <a:endParaRPr lang="fa-I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D7E7958-C94E-4D7B-B427-1FB82E5879DA}" type="slidenum">
              <a:rPr lang="fa-IR" smtClean="0"/>
              <a:pPr/>
              <a:t>‹#›</a:t>
            </a:fld>
            <a:endParaRPr lang="fa-IR"/>
          </a:p>
        </p:txBody>
      </p:sp>
    </p:spTree>
    <p:extLst>
      <p:ext uri="{BB962C8B-B14F-4D97-AF65-F5344CB8AC3E}">
        <p14:creationId xmlns:p14="http://schemas.microsoft.com/office/powerpoint/2010/main" val="427927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212273"/>
            <a:ext cx="8915399" cy="1073726"/>
          </a:xfrm>
        </p:spPr>
        <p:txBody>
          <a:bodyPr>
            <a:normAutofit fontScale="90000"/>
          </a:bodyPr>
          <a:lstStyle/>
          <a:p>
            <a:pPr algn="ctr"/>
            <a:r>
              <a:rPr lang="fa-IR" dirty="0">
                <a:latin typeface="IranNastaliq" panose="02020505000000020003" pitchFamily="18" charset="0"/>
                <a:cs typeface="IranNastaliq" panose="02020505000000020003" pitchFamily="18" charset="0"/>
              </a:rPr>
              <a:t>به نام خدا</a:t>
            </a:r>
            <a:br>
              <a:rPr lang="fa-IR" dirty="0">
                <a:latin typeface="IranNastaliq" panose="02020505000000020003" pitchFamily="18" charset="0"/>
                <a:cs typeface="IranNastaliq" panose="02020505000000020003" pitchFamily="18" charset="0"/>
              </a:rPr>
            </a:br>
            <a:r>
              <a:rPr lang="fa-IR" dirty="0">
                <a:cs typeface="B Titr" panose="00000700000000000000" pitchFamily="2" charset="-78"/>
              </a:rPr>
              <a:t>دانشگاه فنی  و حرفه ای زنجان</a:t>
            </a:r>
            <a:br>
              <a:rPr lang="en-US" dirty="0"/>
            </a:br>
            <a:endParaRPr lang="fa-IR" dirty="0">
              <a:latin typeface="IranNastaliq" panose="02020505000000020003" pitchFamily="18" charset="0"/>
              <a:cs typeface="IranNastaliq" panose="02020505000000020003" pitchFamily="18" charset="0"/>
            </a:endParaRPr>
          </a:p>
        </p:txBody>
      </p:sp>
      <p:sp>
        <p:nvSpPr>
          <p:cNvPr id="3" name="Subtitle 2"/>
          <p:cNvSpPr>
            <a:spLocks noGrp="1"/>
          </p:cNvSpPr>
          <p:nvPr>
            <p:ph type="subTitle" idx="1"/>
          </p:nvPr>
        </p:nvSpPr>
        <p:spPr>
          <a:xfrm>
            <a:off x="2589213" y="2713052"/>
            <a:ext cx="8915399" cy="3632330"/>
          </a:xfrm>
        </p:spPr>
        <p:txBody>
          <a:bodyPr>
            <a:normAutofit/>
          </a:bodyPr>
          <a:lstStyle/>
          <a:p>
            <a:pPr algn="ctr"/>
            <a:r>
              <a:rPr lang="fa-IR" sz="4000" dirty="0">
                <a:solidFill>
                  <a:srgbClr val="FF0000"/>
                </a:solidFill>
                <a:cs typeface="B Titr" panose="00000700000000000000" pitchFamily="2" charset="-78"/>
              </a:rPr>
              <a:t>مدیریت ماشین آلات ساخت پروژه های عمرانی</a:t>
            </a:r>
          </a:p>
          <a:p>
            <a:pPr algn="ctr"/>
            <a:r>
              <a:rPr lang="fa-IR" sz="4000">
                <a:solidFill>
                  <a:srgbClr val="FF0000"/>
                </a:solidFill>
                <a:cs typeface="B Titr" panose="00000700000000000000" pitchFamily="2" charset="-78"/>
              </a:rPr>
              <a:t>جلسه اول</a:t>
            </a:r>
            <a:endParaRPr lang="fa-IR" sz="4000" dirty="0">
              <a:solidFill>
                <a:srgbClr val="FF0000"/>
              </a:solidFill>
              <a:cs typeface="B Titr" panose="00000700000000000000" pitchFamily="2" charset="-78"/>
            </a:endParaRPr>
          </a:p>
          <a:p>
            <a:pPr algn="ctr"/>
            <a:r>
              <a:rPr lang="fa-IR" sz="3200" b="1" dirty="0">
                <a:solidFill>
                  <a:srgbClr val="0070C0"/>
                </a:solidFill>
                <a:cs typeface="B Titr" panose="00000700000000000000" pitchFamily="2" charset="-78"/>
              </a:rPr>
              <a:t>مدرس: رضـا نظـری</a:t>
            </a:r>
            <a:endParaRPr lang="en-US" sz="3200" dirty="0">
              <a:solidFill>
                <a:srgbClr val="0070C0"/>
              </a:solidFill>
              <a:cs typeface="B Titr" panose="00000700000000000000" pitchFamily="2" charset="-78"/>
            </a:endParaRPr>
          </a:p>
          <a:p>
            <a:pPr algn="ctr"/>
            <a:r>
              <a:rPr lang="fa-IR" sz="3200" b="1" dirty="0">
                <a:solidFill>
                  <a:srgbClr val="0070C0"/>
                </a:solidFill>
                <a:cs typeface="B Titr" panose="00000700000000000000" pitchFamily="2" charset="-78"/>
              </a:rPr>
              <a:t> </a:t>
            </a:r>
            <a:endParaRPr lang="en-US" sz="3200" dirty="0">
              <a:solidFill>
                <a:srgbClr val="0070C0"/>
              </a:solidFill>
              <a:cs typeface="B Titr" panose="00000700000000000000" pitchFamily="2" charset="-78"/>
            </a:endParaRPr>
          </a:p>
          <a:p>
            <a:pPr algn="ctr"/>
            <a:r>
              <a:rPr lang="fa-IR" sz="3200" b="1" dirty="0">
                <a:solidFill>
                  <a:srgbClr val="0070C0"/>
                </a:solidFill>
                <a:cs typeface="B Titr" panose="00000700000000000000" pitchFamily="2" charset="-78"/>
              </a:rPr>
              <a:t>نیمسال دوم 99 – 98</a:t>
            </a:r>
            <a:r>
              <a:rPr lang="fa-IR" sz="4000" b="1" dirty="0"/>
              <a:t> </a:t>
            </a:r>
            <a:endParaRPr lang="en-US" sz="4000" dirty="0"/>
          </a:p>
          <a:p>
            <a:pPr algn="ctr"/>
            <a:endParaRPr lang="en-US" sz="4000" dirty="0">
              <a:solidFill>
                <a:srgbClr val="FF0000"/>
              </a:solidFill>
              <a:cs typeface="B Titr" panose="00000700000000000000" pitchFamily="2" charset="-78"/>
            </a:endParaRPr>
          </a:p>
          <a:p>
            <a:endParaRPr lang="fa-IR" dirty="0"/>
          </a:p>
        </p:txBody>
      </p:sp>
      <p:sp>
        <p:nvSpPr>
          <p:cNvPr id="4" name="Slide Number Placeholder 3">
            <a:extLst>
              <a:ext uri="{FF2B5EF4-FFF2-40B4-BE49-F238E27FC236}">
                <a16:creationId xmlns:a16="http://schemas.microsoft.com/office/drawing/2014/main" id="{B1659734-169B-4DCC-9430-1D63F97CF3BD}"/>
              </a:ext>
            </a:extLst>
          </p:cNvPr>
          <p:cNvSpPr>
            <a:spLocks noGrp="1"/>
          </p:cNvSpPr>
          <p:nvPr>
            <p:ph type="sldNum" sz="quarter" idx="12"/>
          </p:nvPr>
        </p:nvSpPr>
        <p:spPr/>
        <p:txBody>
          <a:bodyPr/>
          <a:lstStyle/>
          <a:p>
            <a:fld id="{AD7E7958-C94E-4D7B-B427-1FB82E5879DA}" type="slidenum">
              <a:rPr lang="fa-IR" smtClean="0"/>
              <a:pPr/>
              <a:t>1</a:t>
            </a:fld>
            <a:endParaRPr lang="fa-IR"/>
          </a:p>
        </p:txBody>
      </p:sp>
    </p:spTree>
    <p:extLst>
      <p:ext uri="{BB962C8B-B14F-4D97-AF65-F5344CB8AC3E}">
        <p14:creationId xmlns:p14="http://schemas.microsoft.com/office/powerpoint/2010/main" val="736936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004552" y="695459"/>
                <a:ext cx="10921285" cy="5950039"/>
              </a:xfrm>
            </p:spPr>
            <p:txBody>
              <a:bodyPr/>
              <a:lstStyle/>
              <a:p>
                <a:pPr marL="0" indent="0">
                  <a:buNone/>
                </a:pPr>
                <a14:m>
                  <m:oMathPara xmlns:m="http://schemas.openxmlformats.org/officeDocument/2006/math">
                    <m:oMathParaPr>
                      <m:jc m:val="center"/>
                    </m:oMathParaPr>
                    <m:oMath xmlns:m="http://schemas.openxmlformats.org/officeDocument/2006/math">
                      <m:r>
                        <a:rPr lang="fa-IR">
                          <a:latin typeface="Cambria Math" panose="02040503050406030204" pitchFamily="18" charset="0"/>
                        </a:rPr>
                        <m:t>بار</m:t>
                      </m:r>
                      <m:r>
                        <a:rPr lang="fa-IR">
                          <a:latin typeface="Cambria Math" panose="02040503050406030204" pitchFamily="18" charset="0"/>
                        </a:rPr>
                        <m:t> </m:t>
                      </m:r>
                      <m:r>
                        <a:rPr lang="fa-IR">
                          <a:latin typeface="Cambria Math" panose="02040503050406030204" pitchFamily="18" charset="0"/>
                        </a:rPr>
                        <m:t>ضریب</m:t>
                      </m:r>
                      <m:r>
                        <a:rPr lang="fa-IR">
                          <a:latin typeface="Cambria Math" panose="02040503050406030204" pitchFamily="18" charset="0"/>
                        </a:rPr>
                        <m:t>= </m:t>
                      </m:r>
                      <m:f>
                        <m:fPr>
                          <m:ctrlPr>
                            <a:rPr lang="en-US" i="1">
                              <a:latin typeface="Cambria Math" panose="02040503050406030204" pitchFamily="18" charset="0"/>
                            </a:rPr>
                          </m:ctrlPr>
                        </m:fPr>
                        <m:num>
                          <m:r>
                            <a:rPr lang="fa-IR">
                              <a:latin typeface="Cambria Math" panose="02040503050406030204" pitchFamily="18" charset="0"/>
                            </a:rPr>
                            <m:t>سست</m:t>
                          </m:r>
                          <m:r>
                            <a:rPr lang="fa-IR">
                              <a:latin typeface="Cambria Math" panose="02040503050406030204" pitchFamily="18" charset="0"/>
                            </a:rPr>
                            <m:t> </m:t>
                          </m:r>
                          <m:r>
                            <a:rPr lang="fa-IR">
                              <a:latin typeface="Cambria Math" panose="02040503050406030204" pitchFamily="18" charset="0"/>
                            </a:rPr>
                            <m:t>مترمکعب</m:t>
                          </m:r>
                          <m:r>
                            <a:rPr lang="fa-IR">
                              <a:latin typeface="Cambria Math" panose="02040503050406030204" pitchFamily="18" charset="0"/>
                            </a:rPr>
                            <m:t> </m:t>
                          </m:r>
                          <m:r>
                            <a:rPr lang="fa-IR">
                              <a:latin typeface="Cambria Math" panose="02040503050406030204" pitchFamily="18" charset="0"/>
                            </a:rPr>
                            <m:t>وزن</m:t>
                          </m:r>
                        </m:num>
                        <m:den>
                          <m:r>
                            <a:rPr lang="fa-IR">
                              <a:latin typeface="Cambria Math" panose="02040503050406030204" pitchFamily="18" charset="0"/>
                            </a:rPr>
                            <m:t>قرضه</m:t>
                          </m:r>
                          <m:r>
                            <a:rPr lang="fa-IR">
                              <a:latin typeface="Cambria Math" panose="02040503050406030204" pitchFamily="18" charset="0"/>
                            </a:rPr>
                            <m:t> </m:t>
                          </m:r>
                          <m:r>
                            <a:rPr lang="fa-IR">
                              <a:latin typeface="Cambria Math" panose="02040503050406030204" pitchFamily="18" charset="0"/>
                            </a:rPr>
                            <m:t>مترمکعب</m:t>
                          </m:r>
                          <m:r>
                            <a:rPr lang="fa-IR">
                              <a:latin typeface="Cambria Math" panose="02040503050406030204" pitchFamily="18" charset="0"/>
                            </a:rPr>
                            <m:t> </m:t>
                          </m:r>
                          <m:r>
                            <a:rPr lang="fa-IR">
                              <a:latin typeface="Cambria Math" panose="02040503050406030204" pitchFamily="18" charset="0"/>
                            </a:rPr>
                            <m:t>وزن</m:t>
                          </m:r>
                        </m:den>
                      </m:f>
                    </m:oMath>
                  </m:oMathPara>
                </a14:m>
                <a:endParaRPr lang="en-US" dirty="0"/>
              </a:p>
              <a:p>
                <a:pPr marL="0" indent="0">
                  <a:buNone/>
                </a:pPr>
                <a14:m>
                  <m:oMathPara xmlns:m="http://schemas.openxmlformats.org/officeDocument/2006/math">
                    <m:oMathParaPr>
                      <m:jc m:val="centerGroup"/>
                    </m:oMathParaPr>
                    <m:oMath xmlns:m="http://schemas.openxmlformats.org/officeDocument/2006/math">
                      <m:r>
                        <a:rPr lang="fa-IR">
                          <a:latin typeface="Cambria Math" panose="02040503050406030204" pitchFamily="18" charset="0"/>
                        </a:rPr>
                        <m:t>بار</m:t>
                      </m:r>
                      <m:r>
                        <a:rPr lang="fa-IR">
                          <a:latin typeface="Cambria Math" panose="02040503050406030204" pitchFamily="18" charset="0"/>
                        </a:rPr>
                        <m:t> </m:t>
                      </m:r>
                      <m:r>
                        <a:rPr lang="fa-IR">
                          <a:latin typeface="Cambria Math" panose="02040503050406030204" pitchFamily="18" charset="0"/>
                        </a:rPr>
                        <m:t>ضریب</m:t>
                      </m:r>
                      <m:r>
                        <a:rPr lang="fa-IR">
                          <a:latin typeface="Cambria Math" panose="02040503050406030204" pitchFamily="18" charset="0"/>
                        </a:rPr>
                        <m:t>= </m:t>
                      </m:r>
                      <m:f>
                        <m:fPr>
                          <m:ctrlPr>
                            <a:rPr lang="en-US" i="1">
                              <a:latin typeface="Cambria Math" panose="02040503050406030204" pitchFamily="18" charset="0"/>
                            </a:rPr>
                          </m:ctrlPr>
                        </m:fPr>
                        <m:num>
                          <m:r>
                            <a:rPr lang="en-US">
                              <a:latin typeface="Cambria Math" panose="02040503050406030204" pitchFamily="18" charset="0"/>
                            </a:rPr>
                            <m:t>1</m:t>
                          </m:r>
                        </m:num>
                        <m:den>
                          <m:r>
                            <a:rPr lang="en-US" i="1">
                              <a:latin typeface="Cambria Math" panose="02040503050406030204" pitchFamily="18" charset="0"/>
                            </a:rPr>
                            <m:t>(</m:t>
                          </m:r>
                          <m:r>
                            <a:rPr lang="fa-IR">
                              <a:latin typeface="Cambria Math" panose="02040503050406030204" pitchFamily="18" charset="0"/>
                            </a:rPr>
                            <m:t>تورم</m:t>
                          </m:r>
                          <m:r>
                            <a:rPr lang="fa-IR">
                              <a:latin typeface="Cambria Math" panose="02040503050406030204" pitchFamily="18" charset="0"/>
                            </a:rPr>
                            <m:t>) </m:t>
                          </m:r>
                          <m:r>
                            <a:rPr lang="fa-IR">
                              <a:latin typeface="Cambria Math" panose="02040503050406030204" pitchFamily="18" charset="0"/>
                            </a:rPr>
                            <m:t>افزایش</m:t>
                          </m:r>
                          <m:r>
                            <a:rPr lang="fa-IR">
                              <a:latin typeface="Cambria Math" panose="02040503050406030204" pitchFamily="18" charset="0"/>
                            </a:rPr>
                            <m:t> </m:t>
                          </m:r>
                          <m:r>
                            <a:rPr lang="fa-IR">
                              <a:latin typeface="Cambria Math" panose="02040503050406030204" pitchFamily="18" charset="0"/>
                            </a:rPr>
                            <m:t>ضریب</m:t>
                          </m:r>
                          <m:r>
                            <a:rPr lang="fa-IR">
                              <a:latin typeface="Cambria Math" panose="02040503050406030204" pitchFamily="18" charset="0"/>
                            </a:rPr>
                            <m:t>+</m:t>
                          </m:r>
                          <m:r>
                            <a:rPr lang="en-US">
                              <a:latin typeface="Cambria Math" panose="02040503050406030204" pitchFamily="18" charset="0"/>
                            </a:rPr>
                            <m:t>1</m:t>
                          </m:r>
                        </m:den>
                      </m:f>
                    </m:oMath>
                  </m:oMathPara>
                </a14:m>
                <a:endParaRPr lang="en-US" dirty="0">
                  <a:cs typeface="B Nazanin" panose="00000400000000000000" pitchFamily="2" charset="-78"/>
                </a:endParaRPr>
              </a:p>
              <a:p>
                <a:pPr marL="0" indent="0" algn="ctr">
                  <a:buNone/>
                </a:pPr>
                <a:endParaRPr lang="fa-IR" b="1" dirty="0">
                  <a:solidFill>
                    <a:schemeClr val="accent1">
                      <a:lumMod val="60000"/>
                      <a:lumOff val="40000"/>
                    </a:schemeClr>
                  </a:solidFill>
                  <a:cs typeface="B Titr" panose="00000700000000000000" pitchFamily="2" charset="-78"/>
                </a:endParaRPr>
              </a:p>
              <a:p>
                <a:pPr marL="0" indent="0">
                  <a:buNone/>
                </a:pPr>
                <a:endParaRPr lang="en-US" dirty="0">
                  <a:solidFill>
                    <a:schemeClr val="accent1">
                      <a:lumMod val="60000"/>
                      <a:lumOff val="40000"/>
                    </a:schemeClr>
                  </a:solidFill>
                  <a:cs typeface="B Titr" panose="00000700000000000000" pitchFamily="2" charset="-78"/>
                </a:endParaRPr>
              </a:p>
              <a:p>
                <a:pPr marL="0" indent="0">
                  <a:buNone/>
                </a:pPr>
                <a:endParaRPr lang="fa-IR"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004552" y="695459"/>
                <a:ext cx="10921285" cy="5950039"/>
              </a:xfrm>
              <a:blipFill>
                <a:blip r:embed="rId2"/>
                <a:stretch>
                  <a:fillRect/>
                </a:stretch>
              </a:blipFill>
            </p:spPr>
            <p:txBody>
              <a:bodyPr/>
              <a:lstStyle/>
              <a:p>
                <a:r>
                  <a:rPr lang="en-US">
                    <a:noFill/>
                  </a:rPr>
                  <a:t> </a:t>
                </a:r>
              </a:p>
            </p:txBody>
          </p:sp>
        </mc:Fallback>
      </mc:AlternateContent>
      <p:sp>
        <p:nvSpPr>
          <p:cNvPr id="2" name="Slide Number Placeholder 1">
            <a:extLst>
              <a:ext uri="{FF2B5EF4-FFF2-40B4-BE49-F238E27FC236}">
                <a16:creationId xmlns:a16="http://schemas.microsoft.com/office/drawing/2014/main" id="{B5CE7014-5F4F-4A91-A5FB-87E30FD87BD2}"/>
              </a:ext>
            </a:extLst>
          </p:cNvPr>
          <p:cNvSpPr>
            <a:spLocks noGrp="1"/>
          </p:cNvSpPr>
          <p:nvPr>
            <p:ph type="sldNum" sz="quarter" idx="12"/>
          </p:nvPr>
        </p:nvSpPr>
        <p:spPr/>
        <p:txBody>
          <a:bodyPr/>
          <a:lstStyle/>
          <a:p>
            <a:fld id="{AD7E7958-C94E-4D7B-B427-1FB82E5879DA}" type="slidenum">
              <a:rPr lang="fa-IR" smtClean="0"/>
              <a:pPr/>
              <a:t>10</a:t>
            </a:fld>
            <a:endParaRPr lang="fa-IR"/>
          </a:p>
        </p:txBody>
      </p:sp>
      <p:pic>
        <p:nvPicPr>
          <p:cNvPr id="5" name="Picture 4">
            <a:extLst>
              <a:ext uri="{FF2B5EF4-FFF2-40B4-BE49-F238E27FC236}">
                <a16:creationId xmlns:a16="http://schemas.microsoft.com/office/drawing/2014/main" id="{C5D38FDE-01F9-4165-B3A1-464051D3D49D}"/>
              </a:ext>
            </a:extLst>
          </p:cNvPr>
          <p:cNvPicPr>
            <a:picLocks noChangeAspect="1"/>
          </p:cNvPicPr>
          <p:nvPr/>
        </p:nvPicPr>
        <p:blipFill>
          <a:blip r:embed="rId3"/>
          <a:stretch>
            <a:fillRect/>
          </a:stretch>
        </p:blipFill>
        <p:spPr>
          <a:xfrm>
            <a:off x="2509837" y="2708563"/>
            <a:ext cx="7172325" cy="3752850"/>
          </a:xfrm>
          <a:prstGeom prst="rect">
            <a:avLst/>
          </a:prstGeom>
        </p:spPr>
      </p:pic>
    </p:spTree>
    <p:extLst>
      <p:ext uri="{BB962C8B-B14F-4D97-AF65-F5344CB8AC3E}">
        <p14:creationId xmlns:p14="http://schemas.microsoft.com/office/powerpoint/2010/main" val="3550168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86366" y="716923"/>
                <a:ext cx="11684917" cy="5992970"/>
              </a:xfrm>
            </p:spPr>
            <p:txBody>
              <a:bodyPr>
                <a:normAutofit fontScale="47500" lnSpcReduction="20000"/>
              </a:bodyPr>
              <a:lstStyle/>
              <a:p>
                <a:pPr marL="0" indent="0">
                  <a:buNone/>
                </a:pPr>
                <a:r>
                  <a:rPr lang="en-US" sz="4300" b="1" dirty="0">
                    <a:solidFill>
                      <a:srgbClr val="7030A0"/>
                    </a:solidFill>
                    <a:cs typeface="B Titr" panose="00000700000000000000" pitchFamily="2" charset="-78"/>
                  </a:rPr>
                  <a:t>m</a:t>
                </a:r>
                <a:r>
                  <a:rPr lang="en-US" sz="4300" b="1" baseline="30000" dirty="0">
                    <a:solidFill>
                      <a:srgbClr val="7030A0"/>
                    </a:solidFill>
                    <a:cs typeface="B Titr" panose="00000700000000000000" pitchFamily="2" charset="-78"/>
                  </a:rPr>
                  <a:t>3</a:t>
                </a:r>
                <a:r>
                  <a:rPr lang="en-US" sz="4300" b="1" dirty="0">
                    <a:solidFill>
                      <a:srgbClr val="7030A0"/>
                    </a:solidFill>
                    <a:cs typeface="B Titr" panose="00000700000000000000" pitchFamily="2" charset="-78"/>
                  </a:rPr>
                  <a:t> </a:t>
                </a:r>
                <a:r>
                  <a:rPr lang="fa-IR" sz="4300" b="1" dirty="0">
                    <a:solidFill>
                      <a:srgbClr val="7030A0"/>
                    </a:solidFill>
                    <a:cs typeface="B Titr" panose="00000700000000000000" pitchFamily="2" charset="-78"/>
                  </a:rPr>
                  <a:t> 9/0 پس از تراکم = در حالت سست </a:t>
                </a:r>
                <a:r>
                  <a:rPr lang="en-US" sz="4300" b="1" dirty="0">
                    <a:solidFill>
                      <a:srgbClr val="7030A0"/>
                    </a:solidFill>
                    <a:cs typeface="B Titr" panose="00000700000000000000" pitchFamily="2" charset="-78"/>
                  </a:rPr>
                  <a:t>m</a:t>
                </a:r>
                <a:r>
                  <a:rPr lang="en-US" sz="4300" b="1" baseline="30000" dirty="0">
                    <a:solidFill>
                      <a:srgbClr val="7030A0"/>
                    </a:solidFill>
                    <a:cs typeface="B Titr" panose="00000700000000000000" pitchFamily="2" charset="-78"/>
                  </a:rPr>
                  <a:t>3</a:t>
                </a:r>
                <a:r>
                  <a:rPr lang="fa-IR" sz="4300" b="1" dirty="0">
                    <a:solidFill>
                      <a:srgbClr val="7030A0"/>
                    </a:solidFill>
                    <a:cs typeface="B Titr" panose="00000700000000000000" pitchFamily="2" charset="-78"/>
                  </a:rPr>
                  <a:t> 25/1 = </a:t>
                </a:r>
                <a:r>
                  <a:rPr lang="en-US" sz="4300" b="1" dirty="0">
                    <a:solidFill>
                      <a:srgbClr val="7030A0"/>
                    </a:solidFill>
                    <a:cs typeface="B Titr" panose="00000700000000000000" pitchFamily="2" charset="-78"/>
                  </a:rPr>
                  <a:t>m</a:t>
                </a:r>
                <a:r>
                  <a:rPr lang="en-US" sz="4300" b="1" baseline="30000" dirty="0">
                    <a:solidFill>
                      <a:srgbClr val="7030A0"/>
                    </a:solidFill>
                    <a:cs typeface="B Titr" panose="00000700000000000000" pitchFamily="2" charset="-78"/>
                  </a:rPr>
                  <a:t>3</a:t>
                </a:r>
                <a:r>
                  <a:rPr lang="fa-IR" sz="4300" b="1" dirty="0">
                    <a:solidFill>
                      <a:srgbClr val="7030A0"/>
                    </a:solidFill>
                    <a:cs typeface="B Titr" panose="00000700000000000000" pitchFamily="2" charset="-78"/>
                  </a:rPr>
                  <a:t>1 یک متر مکعب در حالت طبیعی</a:t>
                </a:r>
              </a:p>
              <a:p>
                <a:pPr marL="0" indent="0" algn="just">
                  <a:buNone/>
                </a:pPr>
                <a:r>
                  <a:rPr lang="fa-IR" sz="2400" b="1" dirty="0">
                    <a:solidFill>
                      <a:schemeClr val="accent1">
                        <a:lumMod val="60000"/>
                        <a:lumOff val="40000"/>
                      </a:schemeClr>
                    </a:solidFill>
                    <a:cs typeface="B Titr" panose="00000700000000000000" pitchFamily="2" charset="-78"/>
                  </a:rPr>
                  <a:t>تعریف قرضه </a:t>
                </a:r>
                <a:r>
                  <a:rPr lang="fa-IR" sz="2400" b="1" dirty="0">
                    <a:cs typeface="B Titr" panose="00000700000000000000" pitchFamily="2" charset="-78"/>
                  </a:rPr>
                  <a:t>:</a:t>
                </a:r>
                <a:r>
                  <a:rPr lang="fa-IR" sz="2400" dirty="0">
                    <a:cs typeface="B Titr" panose="00000700000000000000" pitchFamily="2" charset="-78"/>
                  </a:rPr>
                  <a:t> </a:t>
                </a:r>
                <a:r>
                  <a:rPr lang="fa-IR" sz="4500" dirty="0">
                    <a:cs typeface="B Nazanin" panose="00000400000000000000" pitchFamily="2" charset="-78"/>
                  </a:rPr>
                  <a:t>به محلهایی که خاک مناسب جهت استفاده در خاک ریزی از آنجا تامین می شود </a:t>
                </a:r>
                <a:endParaRPr lang="en-US" sz="4500" dirty="0">
                  <a:cs typeface="B Nazanin" panose="00000400000000000000" pitchFamily="2" charset="-78"/>
                </a:endParaRPr>
              </a:p>
              <a:p>
                <a:pPr marL="0" indent="0" algn="just">
                  <a:buNone/>
                </a:pPr>
                <a:r>
                  <a:rPr lang="fa-IR" sz="2400" b="1" dirty="0">
                    <a:solidFill>
                      <a:schemeClr val="accent1">
                        <a:lumMod val="60000"/>
                        <a:lumOff val="40000"/>
                      </a:schemeClr>
                    </a:solidFill>
                    <a:cs typeface="B Titr" panose="00000700000000000000" pitchFamily="2" charset="-78"/>
                  </a:rPr>
                  <a:t>نعریف دپو : </a:t>
                </a:r>
                <a:r>
                  <a:rPr lang="fa-IR" sz="4500" dirty="0">
                    <a:cs typeface="B Nazanin" panose="00000400000000000000" pitchFamily="2" charset="-78"/>
                  </a:rPr>
                  <a:t>به محلهایی که خاک ناشی از خاکبرداری (خاک نامناسب) از مسیر خارج و در آنجا بار اندازی و جمع آوری می شود . </a:t>
                </a:r>
                <a:endParaRPr lang="en-US" sz="4500" dirty="0">
                  <a:cs typeface="B Nazanin" panose="00000400000000000000" pitchFamily="2" charset="-78"/>
                </a:endParaRPr>
              </a:p>
              <a:p>
                <a:pPr marL="0" indent="0" algn="just">
                  <a:buNone/>
                </a:pPr>
                <a:r>
                  <a:rPr lang="fa-IR" sz="2400" b="1" dirty="0">
                    <a:solidFill>
                      <a:schemeClr val="accent1">
                        <a:lumMod val="60000"/>
                        <a:lumOff val="40000"/>
                      </a:schemeClr>
                    </a:solidFill>
                    <a:cs typeface="B Titr" panose="00000700000000000000" pitchFamily="2" charset="-78"/>
                  </a:rPr>
                  <a:t>تراکم خاک </a:t>
                </a:r>
                <a:r>
                  <a:rPr lang="fa-IR" sz="3800" b="1" dirty="0">
                    <a:solidFill>
                      <a:schemeClr val="accent1">
                        <a:lumMod val="60000"/>
                        <a:lumOff val="40000"/>
                      </a:schemeClr>
                    </a:solidFill>
                    <a:cs typeface="B Titr" panose="00000700000000000000" pitchFamily="2" charset="-78"/>
                  </a:rPr>
                  <a:t>:</a:t>
                </a:r>
                <a:r>
                  <a:rPr lang="fa-IR" sz="3800" dirty="0">
                    <a:solidFill>
                      <a:schemeClr val="accent1">
                        <a:lumMod val="60000"/>
                        <a:lumOff val="40000"/>
                      </a:schemeClr>
                    </a:solidFill>
                    <a:cs typeface="B Titr" panose="00000700000000000000" pitchFamily="2" charset="-78"/>
                  </a:rPr>
                  <a:t> </a:t>
                </a:r>
                <a:r>
                  <a:rPr lang="fa-IR" sz="3800" dirty="0">
                    <a:cs typeface="B Nazanin" panose="00000400000000000000" pitchFamily="2" charset="-78"/>
                  </a:rPr>
                  <a:t>به کاهش حجم فضای خالی بین ذرات خاک (خارج کردن هوا از خاک) و یا به عبارتی کاهش درصد تخلخل خاک در اثر بارگذاری ، تراکم خاک گفته می شود . </a:t>
                </a:r>
              </a:p>
              <a:p>
                <a:pPr marL="0" indent="0" algn="just">
                  <a:buNone/>
                </a:pPr>
                <a:endParaRPr lang="fa-IR" sz="2800" dirty="0">
                  <a:cs typeface="B Nazanin" panose="00000400000000000000" pitchFamily="2" charset="-78"/>
                </a:endParaRPr>
              </a:p>
              <a:p>
                <a:pPr marL="0" indent="0" algn="just">
                  <a:buNone/>
                </a:pPr>
                <a:r>
                  <a:rPr lang="fa-IR" sz="4500" dirty="0">
                    <a:cs typeface="B Nazanin" panose="00000400000000000000" pitchFamily="2" charset="-78"/>
                  </a:rPr>
                  <a:t>مثال ) یک نمونه خاک در حالت سست دارای وزن مخصوص </a:t>
                </a:r>
                <a14:m>
                  <m:oMath xmlns:m="http://schemas.openxmlformats.org/officeDocument/2006/math">
                    <m:r>
                      <a:rPr lang="en-US" sz="4500" i="1">
                        <a:latin typeface="Cambria Math" panose="02040503050406030204" pitchFamily="18" charset="0"/>
                      </a:rPr>
                      <m:t>2000</m:t>
                    </m:r>
                    <m:f>
                      <m:fPr>
                        <m:type m:val="lin"/>
                        <m:ctrlPr>
                          <a:rPr lang="en-US" sz="4500" i="1">
                            <a:latin typeface="Cambria Math" panose="02040503050406030204" pitchFamily="18" charset="0"/>
                          </a:rPr>
                        </m:ctrlPr>
                      </m:fPr>
                      <m:num>
                        <m:r>
                          <a:rPr lang="en-US" sz="4500" i="1">
                            <a:latin typeface="Cambria Math" panose="02040503050406030204" pitchFamily="18" charset="0"/>
                          </a:rPr>
                          <m:t>𝑘𝑔</m:t>
                        </m:r>
                      </m:num>
                      <m:den>
                        <m:sSup>
                          <m:sSupPr>
                            <m:ctrlPr>
                              <a:rPr lang="en-US" sz="4500" i="1">
                                <a:latin typeface="Cambria Math" panose="02040503050406030204" pitchFamily="18" charset="0"/>
                              </a:rPr>
                            </m:ctrlPr>
                          </m:sSupPr>
                          <m:e>
                            <m:r>
                              <a:rPr lang="en-US" sz="4500" i="1">
                                <a:latin typeface="Cambria Math" panose="02040503050406030204" pitchFamily="18" charset="0"/>
                              </a:rPr>
                              <m:t>𝑚</m:t>
                            </m:r>
                          </m:e>
                          <m:sup>
                            <m:r>
                              <a:rPr lang="en-US" sz="4500" i="1">
                                <a:latin typeface="Cambria Math" panose="02040503050406030204" pitchFamily="18" charset="0"/>
                              </a:rPr>
                              <m:t>3</m:t>
                            </m:r>
                          </m:sup>
                        </m:sSup>
                      </m:den>
                    </m:f>
                  </m:oMath>
                </a14:m>
                <a:r>
                  <a:rPr lang="fa-IR" sz="4500" dirty="0">
                    <a:cs typeface="B Nazanin" panose="00000400000000000000" pitchFamily="2" charset="-78"/>
                  </a:rPr>
                  <a:t> و در محل قرضه قبل از کنترل دارای وزن مخصوص </a:t>
                </a:r>
                <a14:m>
                  <m:oMath xmlns:m="http://schemas.openxmlformats.org/officeDocument/2006/math">
                    <m:r>
                      <a:rPr lang="en-US" sz="4500" i="1">
                        <a:latin typeface="Cambria Math" panose="02040503050406030204" pitchFamily="18" charset="0"/>
                      </a:rPr>
                      <m:t>2500</m:t>
                    </m:r>
                    <m:f>
                      <m:fPr>
                        <m:type m:val="lin"/>
                        <m:ctrlPr>
                          <a:rPr lang="en-US" sz="4500" i="1">
                            <a:latin typeface="Cambria Math" panose="02040503050406030204" pitchFamily="18" charset="0"/>
                          </a:rPr>
                        </m:ctrlPr>
                      </m:fPr>
                      <m:num>
                        <m:r>
                          <a:rPr lang="en-US" sz="4500" i="1">
                            <a:latin typeface="Cambria Math" panose="02040503050406030204" pitchFamily="18" charset="0"/>
                          </a:rPr>
                          <m:t>𝑘𝑔</m:t>
                        </m:r>
                      </m:num>
                      <m:den>
                        <m:sSup>
                          <m:sSupPr>
                            <m:ctrlPr>
                              <a:rPr lang="en-US" sz="4500" i="1">
                                <a:latin typeface="Cambria Math" panose="02040503050406030204" pitchFamily="18" charset="0"/>
                              </a:rPr>
                            </m:ctrlPr>
                          </m:sSupPr>
                          <m:e>
                            <m:r>
                              <a:rPr lang="en-US" sz="4500" i="1">
                                <a:latin typeface="Cambria Math" panose="02040503050406030204" pitchFamily="18" charset="0"/>
                              </a:rPr>
                              <m:t>𝑚</m:t>
                            </m:r>
                          </m:e>
                          <m:sup>
                            <m:r>
                              <a:rPr lang="en-US" sz="4500" i="1">
                                <a:latin typeface="Cambria Math" panose="02040503050406030204" pitchFamily="18" charset="0"/>
                              </a:rPr>
                              <m:t>3</m:t>
                            </m:r>
                          </m:sup>
                        </m:sSup>
                      </m:den>
                    </m:f>
                  </m:oMath>
                </a14:m>
                <a:r>
                  <a:rPr lang="fa-IR" sz="4500" dirty="0">
                    <a:cs typeface="B Nazanin" panose="00000400000000000000" pitchFamily="2" charset="-78"/>
                  </a:rPr>
                  <a:t> می باشد . مطلوبست ضرائب افزایش حجم (تورم) و ضریب بار این نمونه خاک</a:t>
                </a:r>
                <a:endParaRPr lang="en-US" sz="4500" dirty="0">
                  <a:cs typeface="B Nazanin" panose="00000400000000000000" pitchFamily="2" charset="-78"/>
                </a:endParaRPr>
              </a:p>
              <a:p>
                <a:pPr marL="0" indent="0" algn="just" rtl="0">
                  <a:buNone/>
                </a:pPr>
                <a14:m>
                  <m:oMathPara xmlns:m="http://schemas.openxmlformats.org/officeDocument/2006/math">
                    <m:oMathParaPr>
                      <m:jc m:val="centerGroup"/>
                    </m:oMathParaPr>
                    <m:oMath xmlns:m="http://schemas.openxmlformats.org/officeDocument/2006/math">
                      <m:r>
                        <a:rPr lang="fa-IR" sz="2800">
                          <a:latin typeface="Cambria Math" panose="02040503050406030204" pitchFamily="18" charset="0"/>
                        </a:rPr>
                        <m:t>افزایش</m:t>
                      </m:r>
                      <m:r>
                        <a:rPr lang="fa-IR" sz="2800">
                          <a:latin typeface="Cambria Math" panose="02040503050406030204" pitchFamily="18" charset="0"/>
                        </a:rPr>
                        <m:t> </m:t>
                      </m:r>
                      <m:r>
                        <a:rPr lang="fa-IR" sz="2800">
                          <a:latin typeface="Cambria Math" panose="02040503050406030204" pitchFamily="18" charset="0"/>
                        </a:rPr>
                        <m:t>ضریب</m:t>
                      </m:r>
                      <m:r>
                        <a:rPr lang="en-US" sz="2800">
                          <a:latin typeface="Cambria Math" panose="02040503050406030204" pitchFamily="18" charset="0"/>
                        </a:rPr>
                        <m:t>=</m:t>
                      </m:r>
                      <m:d>
                        <m:dPr>
                          <m:ctrlPr>
                            <a:rPr lang="en-US" sz="2800" i="1">
                              <a:latin typeface="Cambria Math" panose="02040503050406030204" pitchFamily="18" charset="0"/>
                            </a:rPr>
                          </m:ctrlPr>
                        </m:dPr>
                        <m:e>
                          <m:f>
                            <m:fPr>
                              <m:ctrlPr>
                                <a:rPr lang="en-US" sz="2800" i="1">
                                  <a:latin typeface="Cambria Math" panose="02040503050406030204" pitchFamily="18" charset="0"/>
                                </a:rPr>
                              </m:ctrlPr>
                            </m:fPr>
                            <m:num>
                              <m:r>
                                <a:rPr lang="fa-IR" sz="2800">
                                  <a:latin typeface="Cambria Math" panose="02040503050406030204" pitchFamily="18" charset="0"/>
                                </a:rPr>
                                <m:t>قرضه</m:t>
                              </m:r>
                              <m:r>
                                <a:rPr lang="fa-IR" sz="2800">
                                  <a:latin typeface="Cambria Math" panose="02040503050406030204" pitchFamily="18" charset="0"/>
                                </a:rPr>
                                <m:t> </m:t>
                              </m:r>
                              <m:r>
                                <a:rPr lang="fa-IR" sz="2800">
                                  <a:latin typeface="Cambria Math" panose="02040503050406030204" pitchFamily="18" charset="0"/>
                                </a:rPr>
                                <m:t>مکعب</m:t>
                              </m:r>
                              <m:r>
                                <a:rPr lang="fa-IR" sz="2800">
                                  <a:latin typeface="Cambria Math" panose="02040503050406030204" pitchFamily="18" charset="0"/>
                                </a:rPr>
                                <m:t> </m:t>
                              </m:r>
                              <m:r>
                                <a:rPr lang="fa-IR" sz="2800">
                                  <a:latin typeface="Cambria Math" panose="02040503050406030204" pitchFamily="18" charset="0"/>
                                </a:rPr>
                                <m:t>متر</m:t>
                              </m:r>
                              <m:r>
                                <a:rPr lang="fa-IR" sz="2800">
                                  <a:latin typeface="Cambria Math" panose="02040503050406030204" pitchFamily="18" charset="0"/>
                                </a:rPr>
                                <m:t> </m:t>
                              </m:r>
                              <m:r>
                                <a:rPr lang="fa-IR" sz="2800">
                                  <a:latin typeface="Cambria Math" panose="02040503050406030204" pitchFamily="18" charset="0"/>
                                </a:rPr>
                                <m:t>وزن</m:t>
                              </m:r>
                            </m:num>
                            <m:den>
                              <m:r>
                                <a:rPr lang="fa-IR" sz="2800">
                                  <a:latin typeface="Cambria Math" panose="02040503050406030204" pitchFamily="18" charset="0"/>
                                </a:rPr>
                                <m:t>سست</m:t>
                              </m:r>
                              <m:r>
                                <a:rPr lang="fa-IR" sz="2800">
                                  <a:latin typeface="Cambria Math" panose="02040503050406030204" pitchFamily="18" charset="0"/>
                                </a:rPr>
                                <m:t> </m:t>
                              </m:r>
                              <m:r>
                                <a:rPr lang="fa-IR" sz="2800">
                                  <a:latin typeface="Cambria Math" panose="02040503050406030204" pitchFamily="18" charset="0"/>
                                </a:rPr>
                                <m:t>مکعب</m:t>
                              </m:r>
                              <m:r>
                                <a:rPr lang="fa-IR" sz="2800">
                                  <a:latin typeface="Cambria Math" panose="02040503050406030204" pitchFamily="18" charset="0"/>
                                </a:rPr>
                                <m:t> </m:t>
                              </m:r>
                              <m:r>
                                <a:rPr lang="fa-IR" sz="2800">
                                  <a:latin typeface="Cambria Math" panose="02040503050406030204" pitchFamily="18" charset="0"/>
                                </a:rPr>
                                <m:t>متر</m:t>
                              </m:r>
                              <m:r>
                                <a:rPr lang="fa-IR" sz="2800">
                                  <a:latin typeface="Cambria Math" panose="02040503050406030204" pitchFamily="18" charset="0"/>
                                </a:rPr>
                                <m:t> </m:t>
                              </m:r>
                              <m:r>
                                <a:rPr lang="fa-IR" sz="2800">
                                  <a:latin typeface="Cambria Math" panose="02040503050406030204" pitchFamily="18" charset="0"/>
                                </a:rPr>
                                <m:t>وزن</m:t>
                              </m:r>
                            </m:den>
                          </m:f>
                          <m:r>
                            <a:rPr lang="en-US" sz="2800" i="1">
                              <a:latin typeface="Cambria Math" panose="02040503050406030204" pitchFamily="18" charset="0"/>
                            </a:rPr>
                            <m:t>−</m:t>
                          </m:r>
                          <m:r>
                            <a:rPr lang="en-US" sz="2800">
                              <a:latin typeface="Cambria Math" panose="02040503050406030204" pitchFamily="18" charset="0"/>
                            </a:rPr>
                            <m:t>1</m:t>
                          </m:r>
                        </m:e>
                      </m:d>
                      <m:r>
                        <a:rPr lang="en-US" sz="2800">
                          <a:latin typeface="Cambria Math" panose="02040503050406030204" pitchFamily="18" charset="0"/>
                        </a:rPr>
                        <m:t>×</m:t>
                      </m:r>
                      <m:r>
                        <a:rPr lang="en-US" sz="2800">
                          <a:latin typeface="Cambria Math" panose="02040503050406030204" pitchFamily="18" charset="0"/>
                        </a:rPr>
                        <m:t>100</m:t>
                      </m:r>
                      <m:r>
                        <a:rPr lang="en-US" sz="2800">
                          <a:latin typeface="Cambria Math" panose="02040503050406030204" pitchFamily="18" charset="0"/>
                        </a:rPr>
                        <m:t>=</m:t>
                      </m:r>
                      <m:d>
                        <m:dPr>
                          <m:ctrlPr>
                            <a:rPr lang="en-US" sz="2800" i="1">
                              <a:latin typeface="Cambria Math" panose="02040503050406030204" pitchFamily="18" charset="0"/>
                            </a:rPr>
                          </m:ctrlPr>
                        </m:dPr>
                        <m:e>
                          <m:f>
                            <m:fPr>
                              <m:ctrlPr>
                                <a:rPr lang="en-US" sz="2800" i="1">
                                  <a:latin typeface="Cambria Math" panose="02040503050406030204" pitchFamily="18" charset="0"/>
                                </a:rPr>
                              </m:ctrlPr>
                            </m:fPr>
                            <m:num>
                              <m:r>
                                <a:rPr lang="en-US" sz="2800">
                                  <a:latin typeface="Cambria Math" panose="02040503050406030204" pitchFamily="18" charset="0"/>
                                </a:rPr>
                                <m:t>2500</m:t>
                              </m:r>
                            </m:num>
                            <m:den>
                              <m:r>
                                <a:rPr lang="en-US" sz="2800">
                                  <a:latin typeface="Cambria Math" panose="02040503050406030204" pitchFamily="18" charset="0"/>
                                </a:rPr>
                                <m:t>2000</m:t>
                              </m:r>
                            </m:den>
                          </m:f>
                          <m:r>
                            <a:rPr lang="en-US" sz="2800" i="1">
                              <a:latin typeface="Cambria Math" panose="02040503050406030204" pitchFamily="18" charset="0"/>
                            </a:rPr>
                            <m:t>−</m:t>
                          </m:r>
                          <m:r>
                            <a:rPr lang="en-US" sz="2800">
                              <a:latin typeface="Cambria Math" panose="02040503050406030204" pitchFamily="18" charset="0"/>
                            </a:rPr>
                            <m:t>1</m:t>
                          </m:r>
                        </m:e>
                      </m:d>
                      <m:r>
                        <a:rPr lang="en-US" sz="2800">
                          <a:latin typeface="Cambria Math" panose="02040503050406030204" pitchFamily="18" charset="0"/>
                        </a:rPr>
                        <m:t>×</m:t>
                      </m:r>
                      <m:r>
                        <a:rPr lang="en-US" sz="2800">
                          <a:latin typeface="Cambria Math" panose="02040503050406030204" pitchFamily="18" charset="0"/>
                        </a:rPr>
                        <m:t>100</m:t>
                      </m:r>
                      <m:r>
                        <a:rPr lang="en-US" sz="2800">
                          <a:latin typeface="Cambria Math" panose="02040503050406030204" pitchFamily="18" charset="0"/>
                        </a:rPr>
                        <m:t>=%</m:t>
                      </m:r>
                      <m:r>
                        <a:rPr lang="en-US" sz="2800">
                          <a:latin typeface="Cambria Math" panose="02040503050406030204" pitchFamily="18" charset="0"/>
                        </a:rPr>
                        <m:t>25</m:t>
                      </m:r>
                    </m:oMath>
                  </m:oMathPara>
                </a14:m>
                <a:endParaRPr lang="en-US" sz="2800" dirty="0">
                  <a:cs typeface="B Nazanin" panose="00000400000000000000" pitchFamily="2" charset="-78"/>
                </a:endParaRPr>
              </a:p>
              <a:p>
                <a:pPr marL="0" indent="0" algn="just" rtl="0">
                  <a:buNone/>
                </a:pPr>
                <a14:m>
                  <m:oMathPara xmlns:m="http://schemas.openxmlformats.org/officeDocument/2006/math">
                    <m:oMathParaPr>
                      <m:jc m:val="centerGroup"/>
                    </m:oMathParaPr>
                    <m:oMath xmlns:m="http://schemas.openxmlformats.org/officeDocument/2006/math">
                      <m:r>
                        <a:rPr lang="fa-IR" sz="2800">
                          <a:latin typeface="Cambria Math" panose="02040503050406030204" pitchFamily="18" charset="0"/>
                        </a:rPr>
                        <m:t>بار</m:t>
                      </m:r>
                      <m:r>
                        <a:rPr lang="fa-IR" sz="2800">
                          <a:latin typeface="Cambria Math" panose="02040503050406030204" pitchFamily="18" charset="0"/>
                        </a:rPr>
                        <m:t> </m:t>
                      </m:r>
                      <m:r>
                        <a:rPr lang="fa-IR" sz="2800">
                          <a:latin typeface="Cambria Math" panose="02040503050406030204" pitchFamily="18" charset="0"/>
                        </a:rPr>
                        <m:t>ضریب</m:t>
                      </m:r>
                      <m:r>
                        <a:rPr lang="en-US" sz="2800">
                          <a:latin typeface="Cambria Math" panose="02040503050406030204" pitchFamily="18" charset="0"/>
                        </a:rPr>
                        <m:t>=</m:t>
                      </m:r>
                      <m:f>
                        <m:fPr>
                          <m:ctrlPr>
                            <a:rPr lang="en-US" sz="2800" i="1">
                              <a:latin typeface="Cambria Math" panose="02040503050406030204" pitchFamily="18" charset="0"/>
                            </a:rPr>
                          </m:ctrlPr>
                        </m:fPr>
                        <m:num>
                          <m:r>
                            <a:rPr lang="fa-IR" sz="2800">
                              <a:latin typeface="Cambria Math" panose="02040503050406030204" pitchFamily="18" charset="0"/>
                            </a:rPr>
                            <m:t>سست</m:t>
                          </m:r>
                          <m:r>
                            <a:rPr lang="fa-IR" sz="2800">
                              <a:latin typeface="Cambria Math" panose="02040503050406030204" pitchFamily="18" charset="0"/>
                            </a:rPr>
                            <m:t> </m:t>
                          </m:r>
                          <m:r>
                            <a:rPr lang="fa-IR" sz="2800">
                              <a:latin typeface="Cambria Math" panose="02040503050406030204" pitchFamily="18" charset="0"/>
                            </a:rPr>
                            <m:t>مکعب</m:t>
                          </m:r>
                          <m:r>
                            <a:rPr lang="fa-IR" sz="2800">
                              <a:latin typeface="Cambria Math" panose="02040503050406030204" pitchFamily="18" charset="0"/>
                            </a:rPr>
                            <m:t> </m:t>
                          </m:r>
                          <m:r>
                            <a:rPr lang="fa-IR" sz="2800">
                              <a:latin typeface="Cambria Math" panose="02040503050406030204" pitchFamily="18" charset="0"/>
                            </a:rPr>
                            <m:t>متر</m:t>
                          </m:r>
                          <m:r>
                            <a:rPr lang="fa-IR" sz="2800">
                              <a:latin typeface="Cambria Math" panose="02040503050406030204" pitchFamily="18" charset="0"/>
                            </a:rPr>
                            <m:t> </m:t>
                          </m:r>
                          <m:r>
                            <a:rPr lang="fa-IR" sz="2800">
                              <a:latin typeface="Cambria Math" panose="02040503050406030204" pitchFamily="18" charset="0"/>
                            </a:rPr>
                            <m:t>وزن</m:t>
                          </m:r>
                        </m:num>
                        <m:den>
                          <m:r>
                            <a:rPr lang="fa-IR" sz="2800">
                              <a:latin typeface="Cambria Math" panose="02040503050406030204" pitchFamily="18" charset="0"/>
                            </a:rPr>
                            <m:t>قرضه</m:t>
                          </m:r>
                          <m:r>
                            <a:rPr lang="fa-IR" sz="2800">
                              <a:latin typeface="Cambria Math" panose="02040503050406030204" pitchFamily="18" charset="0"/>
                            </a:rPr>
                            <m:t> </m:t>
                          </m:r>
                          <m:r>
                            <a:rPr lang="fa-IR" sz="2800">
                              <a:latin typeface="Cambria Math" panose="02040503050406030204" pitchFamily="18" charset="0"/>
                            </a:rPr>
                            <m:t>مکعب</m:t>
                          </m:r>
                          <m:r>
                            <a:rPr lang="fa-IR" sz="2800">
                              <a:latin typeface="Cambria Math" panose="02040503050406030204" pitchFamily="18" charset="0"/>
                            </a:rPr>
                            <m:t> </m:t>
                          </m:r>
                          <m:r>
                            <a:rPr lang="fa-IR" sz="2800">
                              <a:latin typeface="Cambria Math" panose="02040503050406030204" pitchFamily="18" charset="0"/>
                            </a:rPr>
                            <m:t>متر</m:t>
                          </m:r>
                          <m:r>
                            <a:rPr lang="fa-IR" sz="2800">
                              <a:latin typeface="Cambria Math" panose="02040503050406030204" pitchFamily="18" charset="0"/>
                            </a:rPr>
                            <m:t> </m:t>
                          </m:r>
                          <m:r>
                            <a:rPr lang="fa-IR" sz="2800">
                              <a:latin typeface="Cambria Math" panose="02040503050406030204" pitchFamily="18" charset="0"/>
                            </a:rPr>
                            <m:t>وزن</m:t>
                          </m:r>
                        </m:den>
                      </m:f>
                      <m:r>
                        <a:rPr lang="en-US" sz="2800">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2000</m:t>
                          </m:r>
                        </m:num>
                        <m:den>
                          <m:r>
                            <a:rPr lang="en-US" sz="2800">
                              <a:latin typeface="Cambria Math" panose="02040503050406030204" pitchFamily="18" charset="0"/>
                            </a:rPr>
                            <m:t>2500</m:t>
                          </m:r>
                        </m:den>
                      </m:f>
                      <m:r>
                        <a:rPr lang="en-US" sz="2800">
                          <a:latin typeface="Cambria Math" panose="02040503050406030204" pitchFamily="18" charset="0"/>
                        </a:rPr>
                        <m:t>=%</m:t>
                      </m:r>
                      <m:r>
                        <a:rPr lang="en-US" sz="2800">
                          <a:latin typeface="Cambria Math" panose="02040503050406030204" pitchFamily="18" charset="0"/>
                        </a:rPr>
                        <m:t>8</m:t>
                      </m:r>
                    </m:oMath>
                  </m:oMathPara>
                </a14:m>
                <a:endParaRPr lang="en-US" sz="2800" dirty="0"/>
              </a:p>
              <a:p>
                <a:pPr marL="0" indent="0" algn="just">
                  <a:buNone/>
                </a:pPr>
                <a:endParaRPr lang="en-US" sz="2800" dirty="0">
                  <a:cs typeface="B Nazanin" panose="00000400000000000000" pitchFamily="2" charset="-78"/>
                </a:endParaRPr>
              </a:p>
              <a:p>
                <a:pPr marL="0" indent="0">
                  <a:buNone/>
                </a:pPr>
                <a:r>
                  <a:rPr lang="fa-IR" sz="5100" dirty="0">
                    <a:solidFill>
                      <a:schemeClr val="accent1">
                        <a:lumMod val="60000"/>
                        <a:lumOff val="40000"/>
                      </a:schemeClr>
                    </a:solidFill>
                    <a:cs typeface="B Nazanin" panose="00000400000000000000" pitchFamily="2" charset="-78"/>
                  </a:rPr>
                  <a:t>یعنی 8% وزن خاک در متر مکعب سست کاهش پیدا می کند . </a:t>
                </a:r>
                <a:endParaRPr lang="en-US" sz="5100" dirty="0">
                  <a:solidFill>
                    <a:schemeClr val="accent1">
                      <a:lumMod val="60000"/>
                      <a:lumOff val="40000"/>
                    </a:schemeClr>
                  </a:solidFill>
                  <a:cs typeface="B Nazanin" panose="00000400000000000000" pitchFamily="2" charset="-78"/>
                </a:endParaRPr>
              </a:p>
              <a:p>
                <a:pPr marL="0" indent="0">
                  <a:buNone/>
                </a:pPr>
                <a:endParaRPr lang="fa-IR" sz="2400" b="1" dirty="0">
                  <a:solidFill>
                    <a:srgbClr val="7030A0"/>
                  </a:solidFill>
                  <a:cs typeface="B Titr" panose="00000700000000000000" pitchFamily="2" charset="-78"/>
                </a:endParaRPr>
              </a:p>
              <a:p>
                <a:pPr marL="0" indent="0">
                  <a:buNone/>
                </a:pPr>
                <a:endParaRPr lang="fa-IR" sz="2400" b="1" dirty="0">
                  <a:solidFill>
                    <a:srgbClr val="7030A0"/>
                  </a:solidFill>
                  <a:cs typeface="B Titr" panose="00000700000000000000" pitchFamily="2" charset="-78"/>
                </a:endParaRPr>
              </a:p>
              <a:p>
                <a:pPr marL="0" indent="0">
                  <a:buNone/>
                </a:pPr>
                <a:r>
                  <a:rPr lang="fa-IR" sz="2400" b="1" dirty="0">
                    <a:solidFill>
                      <a:srgbClr val="7030A0"/>
                    </a:solidFill>
                    <a:cs typeface="B Titr" panose="00000700000000000000" pitchFamily="2" charset="-78"/>
                  </a:rPr>
                  <a:t> </a:t>
                </a:r>
                <a:endParaRPr lang="en-US" sz="2400" dirty="0">
                  <a:solidFill>
                    <a:srgbClr val="7030A0"/>
                  </a:solidFill>
                  <a:cs typeface="B Titr" panose="00000700000000000000" pitchFamily="2" charset="-78"/>
                </a:endParaRPr>
              </a:p>
              <a:p>
                <a:pPr marL="0" indent="0">
                  <a:buNone/>
                </a:pPr>
                <a:endParaRPr lang="fa-IR" dirty="0">
                  <a:cs typeface="B Titr" panose="000007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86366" y="716923"/>
                <a:ext cx="11684917" cy="5992970"/>
              </a:xfrm>
              <a:blipFill rotWithShape="0">
                <a:blip r:embed="rId3"/>
                <a:stretch>
                  <a:fillRect l="-1148" t="-1831" r="-3704"/>
                </a:stretch>
              </a:blipFill>
            </p:spPr>
            <p:txBody>
              <a:bodyPr/>
              <a:lstStyle/>
              <a:p>
                <a:r>
                  <a:rPr lang="fa-IR">
                    <a:noFill/>
                  </a:rPr>
                  <a:t> </a:t>
                </a:r>
              </a:p>
            </p:txBody>
          </p:sp>
        </mc:Fallback>
      </mc:AlternateContent>
      <p:sp>
        <p:nvSpPr>
          <p:cNvPr id="2" name="Slide Number Placeholder 1">
            <a:extLst>
              <a:ext uri="{FF2B5EF4-FFF2-40B4-BE49-F238E27FC236}">
                <a16:creationId xmlns:a16="http://schemas.microsoft.com/office/drawing/2014/main" id="{3E63A1F2-F11B-4D56-A81E-851D2F5F40FF}"/>
              </a:ext>
            </a:extLst>
          </p:cNvPr>
          <p:cNvSpPr>
            <a:spLocks noGrp="1"/>
          </p:cNvSpPr>
          <p:nvPr>
            <p:ph type="sldNum" sz="quarter" idx="12"/>
          </p:nvPr>
        </p:nvSpPr>
        <p:spPr/>
        <p:txBody>
          <a:bodyPr/>
          <a:lstStyle/>
          <a:p>
            <a:fld id="{AD7E7958-C94E-4D7B-B427-1FB82E5879DA}" type="slidenum">
              <a:rPr lang="fa-IR" smtClean="0"/>
              <a:pPr/>
              <a:t>11</a:t>
            </a:fld>
            <a:endParaRPr lang="fa-IR"/>
          </a:p>
        </p:txBody>
      </p:sp>
    </p:spTree>
    <p:extLst>
      <p:ext uri="{BB962C8B-B14F-4D97-AF65-F5344CB8AC3E}">
        <p14:creationId xmlns:p14="http://schemas.microsoft.com/office/powerpoint/2010/main" val="1398667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1648495" y="695459"/>
                <a:ext cx="10200067" cy="5911403"/>
              </a:xfrm>
            </p:spPr>
            <p:txBody>
              <a:bodyPr/>
              <a:lstStyle/>
              <a:p>
                <a:pPr marL="0" indent="0" algn="just">
                  <a:buNone/>
                </a:pPr>
                <a:r>
                  <a:rPr lang="fa-IR" sz="3200" b="1" dirty="0">
                    <a:cs typeface="B Nazanin" panose="00000400000000000000" pitchFamily="2" charset="-78"/>
                  </a:rPr>
                  <a:t>تمرین 2- </a:t>
                </a:r>
                <a:r>
                  <a:rPr lang="fa-IR" sz="3200" dirty="0">
                    <a:cs typeface="B Nazanin" panose="00000400000000000000" pitchFamily="2" charset="-78"/>
                  </a:rPr>
                  <a:t>یک نوع خاک در حالت سست دارای وزن مخصوص </a:t>
                </a:r>
                <a14:m>
                  <m:oMath xmlns:m="http://schemas.openxmlformats.org/officeDocument/2006/math">
                    <m:r>
                      <a:rPr lang="en-US" sz="3200">
                        <a:latin typeface="Cambria Math" panose="02040503050406030204" pitchFamily="18" charset="0"/>
                      </a:rPr>
                      <m:t>1920</m:t>
                    </m:r>
                    <m:f>
                      <m:fPr>
                        <m:type m:val="skw"/>
                        <m:ctrlPr>
                          <a:rPr lang="en-US" sz="3200" i="1">
                            <a:latin typeface="Cambria Math" panose="02040503050406030204" pitchFamily="18" charset="0"/>
                          </a:rPr>
                        </m:ctrlPr>
                      </m:fPr>
                      <m:num>
                        <m:r>
                          <a:rPr lang="en-US" sz="3200" i="1">
                            <a:latin typeface="Cambria Math" panose="02040503050406030204" pitchFamily="18" charset="0"/>
                          </a:rPr>
                          <m:t>𝑘𝑔</m:t>
                        </m:r>
                      </m:num>
                      <m:den>
                        <m:sSup>
                          <m:sSupPr>
                            <m:ctrlPr>
                              <a:rPr lang="en-US" sz="3200" i="1">
                                <a:latin typeface="Cambria Math" panose="02040503050406030204" pitchFamily="18" charset="0"/>
                              </a:rPr>
                            </m:ctrlPr>
                          </m:sSupPr>
                          <m:e>
                            <m:r>
                              <m:rPr>
                                <m:sty m:val="p"/>
                              </m:rPr>
                              <a:rPr lang="en-US" sz="3200">
                                <a:latin typeface="Cambria Math" panose="02040503050406030204" pitchFamily="18" charset="0"/>
                              </a:rPr>
                              <m:t>m</m:t>
                            </m:r>
                          </m:e>
                          <m:sup>
                            <m:r>
                              <a:rPr lang="en-US" sz="3200">
                                <a:latin typeface="Cambria Math" panose="02040503050406030204" pitchFamily="18" charset="0"/>
                              </a:rPr>
                              <m:t>3</m:t>
                            </m:r>
                          </m:sup>
                        </m:sSup>
                      </m:den>
                    </m:f>
                  </m:oMath>
                </a14:m>
                <a:r>
                  <a:rPr lang="fa-IR" sz="3200" dirty="0">
                    <a:cs typeface="B Nazanin" panose="00000400000000000000" pitchFamily="2" charset="-78"/>
                  </a:rPr>
                  <a:t> و در حالت عادی دارای </a:t>
                </a:r>
                <a14:m>
                  <m:oMath xmlns:m="http://schemas.openxmlformats.org/officeDocument/2006/math">
                    <m:r>
                      <a:rPr lang="en-US" sz="3200">
                        <a:latin typeface="Cambria Math" panose="02040503050406030204" pitchFamily="18" charset="0"/>
                      </a:rPr>
                      <m:t>2400</m:t>
                    </m:r>
                    <m:f>
                      <m:fPr>
                        <m:type m:val="skw"/>
                        <m:ctrlPr>
                          <a:rPr lang="en-US" sz="3200" i="1">
                            <a:latin typeface="Cambria Math" panose="02040503050406030204" pitchFamily="18" charset="0"/>
                          </a:rPr>
                        </m:ctrlPr>
                      </m:fPr>
                      <m:num>
                        <m:r>
                          <a:rPr lang="en-US" sz="3200" i="1">
                            <a:latin typeface="Cambria Math" panose="02040503050406030204" pitchFamily="18" charset="0"/>
                          </a:rPr>
                          <m:t>𝑘𝑔</m:t>
                        </m:r>
                      </m:num>
                      <m:den>
                        <m:sSup>
                          <m:sSupPr>
                            <m:ctrlPr>
                              <a:rPr lang="en-US" sz="3200" i="1">
                                <a:latin typeface="Cambria Math" panose="02040503050406030204" pitchFamily="18" charset="0"/>
                              </a:rPr>
                            </m:ctrlPr>
                          </m:sSupPr>
                          <m:e>
                            <m:r>
                              <m:rPr>
                                <m:sty m:val="p"/>
                              </m:rPr>
                              <a:rPr lang="en-US" sz="3200">
                                <a:latin typeface="Cambria Math" panose="02040503050406030204" pitchFamily="18" charset="0"/>
                              </a:rPr>
                              <m:t>m</m:t>
                            </m:r>
                          </m:e>
                          <m:sup>
                            <m:r>
                              <a:rPr lang="en-US" sz="3200">
                                <a:latin typeface="Cambria Math" panose="02040503050406030204" pitchFamily="18" charset="0"/>
                              </a:rPr>
                              <m:t>3</m:t>
                            </m:r>
                          </m:sup>
                        </m:sSup>
                      </m:den>
                    </m:f>
                  </m:oMath>
                </a14:m>
                <a:r>
                  <a:rPr lang="fa-IR" sz="3200" dirty="0">
                    <a:cs typeface="B Nazanin" panose="00000400000000000000" pitchFamily="2" charset="-78"/>
                  </a:rPr>
                  <a:t> و در حالت متراکم دارای وزن مخصوص </a:t>
                </a:r>
                <a14:m>
                  <m:oMath xmlns:m="http://schemas.openxmlformats.org/officeDocument/2006/math">
                    <m:r>
                      <a:rPr lang="en-US" sz="3200">
                        <a:latin typeface="Cambria Math" panose="02040503050406030204" pitchFamily="18" charset="0"/>
                      </a:rPr>
                      <m:t>2825</m:t>
                    </m:r>
                    <m:f>
                      <m:fPr>
                        <m:type m:val="skw"/>
                        <m:ctrlPr>
                          <a:rPr lang="en-US" sz="3200" i="1">
                            <a:latin typeface="Cambria Math" panose="02040503050406030204" pitchFamily="18" charset="0"/>
                          </a:rPr>
                        </m:ctrlPr>
                      </m:fPr>
                      <m:num>
                        <m:r>
                          <a:rPr lang="en-US" sz="3200" i="1">
                            <a:latin typeface="Cambria Math" panose="02040503050406030204" pitchFamily="18" charset="0"/>
                          </a:rPr>
                          <m:t>𝑘𝑔</m:t>
                        </m:r>
                      </m:num>
                      <m:den>
                        <m:sSup>
                          <m:sSupPr>
                            <m:ctrlPr>
                              <a:rPr lang="en-US" sz="3200" i="1">
                                <a:latin typeface="Cambria Math" panose="02040503050406030204" pitchFamily="18" charset="0"/>
                              </a:rPr>
                            </m:ctrlPr>
                          </m:sSupPr>
                          <m:e>
                            <m:r>
                              <a:rPr lang="en-US" sz="3200" i="1">
                                <a:latin typeface="Cambria Math" panose="02040503050406030204" pitchFamily="18" charset="0"/>
                              </a:rPr>
                              <m:t>𝑚</m:t>
                            </m:r>
                          </m:e>
                          <m:sup>
                            <m:r>
                              <a:rPr lang="en-US" sz="3200" i="1">
                                <a:latin typeface="Cambria Math" panose="02040503050406030204" pitchFamily="18" charset="0"/>
                              </a:rPr>
                              <m:t>3</m:t>
                            </m:r>
                          </m:sup>
                        </m:sSup>
                      </m:den>
                    </m:f>
                  </m:oMath>
                </a14:m>
                <a:r>
                  <a:rPr lang="fa-IR" sz="3200" dirty="0">
                    <a:cs typeface="B Nazanin" panose="00000400000000000000" pitchFamily="2" charset="-78"/>
                  </a:rPr>
                  <a:t> است. مطلوبست تعیین ضرایب ازدیاد و کاهش حجم این نوع خاک.</a:t>
                </a:r>
                <a:endParaRPr lang="en-US" sz="3200" dirty="0">
                  <a:cs typeface="B Nazanin" panose="00000400000000000000" pitchFamily="2" charset="-78"/>
                </a:endParaRPr>
              </a:p>
              <a:p>
                <a:pPr marL="0" indent="0">
                  <a:buNone/>
                </a:pPr>
                <a:endParaRPr lang="fa-IR" dirty="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1648495" y="695459"/>
                <a:ext cx="10200067" cy="5911403"/>
              </a:xfrm>
              <a:blipFill rotWithShape="0">
                <a:blip r:embed="rId2"/>
                <a:stretch>
                  <a:fillRect l="-2509" r="-1493"/>
                </a:stretch>
              </a:blipFill>
            </p:spPr>
            <p:txBody>
              <a:bodyPr/>
              <a:lstStyle/>
              <a:p>
                <a:r>
                  <a:rPr lang="fa-IR">
                    <a:noFill/>
                  </a:rPr>
                  <a:t> </a:t>
                </a:r>
              </a:p>
            </p:txBody>
          </p:sp>
        </mc:Fallback>
      </mc:AlternateContent>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8544" y="2681446"/>
            <a:ext cx="6692279" cy="3732233"/>
          </a:xfrm>
          <a:prstGeom prst="rect">
            <a:avLst/>
          </a:prstGeom>
        </p:spPr>
      </p:pic>
      <p:sp>
        <p:nvSpPr>
          <p:cNvPr id="2" name="Slide Number Placeholder 1">
            <a:extLst>
              <a:ext uri="{FF2B5EF4-FFF2-40B4-BE49-F238E27FC236}">
                <a16:creationId xmlns:a16="http://schemas.microsoft.com/office/drawing/2014/main" id="{E3C7534B-8676-47F5-8F0C-80B5247D058C}"/>
              </a:ext>
            </a:extLst>
          </p:cNvPr>
          <p:cNvSpPr>
            <a:spLocks noGrp="1"/>
          </p:cNvSpPr>
          <p:nvPr>
            <p:ph type="sldNum" sz="quarter" idx="12"/>
          </p:nvPr>
        </p:nvSpPr>
        <p:spPr/>
        <p:txBody>
          <a:bodyPr/>
          <a:lstStyle/>
          <a:p>
            <a:fld id="{AD7E7958-C94E-4D7B-B427-1FB82E5879DA}" type="slidenum">
              <a:rPr lang="fa-IR" smtClean="0"/>
              <a:pPr/>
              <a:t>12</a:t>
            </a:fld>
            <a:endParaRPr lang="fa-IR"/>
          </a:p>
        </p:txBody>
      </p:sp>
    </p:spTree>
    <p:extLst>
      <p:ext uri="{BB962C8B-B14F-4D97-AF65-F5344CB8AC3E}">
        <p14:creationId xmlns:p14="http://schemas.microsoft.com/office/powerpoint/2010/main" val="93473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6980" y="578072"/>
            <a:ext cx="10290220" cy="6279927"/>
          </a:xfrm>
        </p:spPr>
        <p:txBody>
          <a:bodyPr>
            <a:normAutofit fontScale="92500" lnSpcReduction="20000"/>
          </a:bodyPr>
          <a:lstStyle/>
          <a:p>
            <a:r>
              <a:rPr lang="fa-IR" b="1" dirty="0"/>
              <a:t>مراجع و منابع:</a:t>
            </a:r>
            <a:endParaRPr lang="en-US" dirty="0"/>
          </a:p>
          <a:p>
            <a:r>
              <a:rPr lang="fa-IR" dirty="0"/>
              <a:t>1- جزوه و مطالب کلاس</a:t>
            </a:r>
            <a:endParaRPr lang="en-US" dirty="0"/>
          </a:p>
          <a:p>
            <a:r>
              <a:rPr lang="fa-IR" dirty="0"/>
              <a:t>2 - مرجع مدیریت ماشین آلات عمرانی دکتر مهدی روانشادنیا</a:t>
            </a:r>
            <a:endParaRPr lang="en-US" dirty="0"/>
          </a:p>
          <a:p>
            <a:r>
              <a:rPr lang="fa-IR" b="1" dirty="0"/>
              <a:t>نحوه ارزشیابی:</a:t>
            </a:r>
            <a:endParaRPr lang="en-US" dirty="0"/>
          </a:p>
          <a:p>
            <a:r>
              <a:rPr lang="fa-IR" dirty="0"/>
              <a:t>پروژه درسی                              3 نمره</a:t>
            </a:r>
            <a:endParaRPr lang="en-US" dirty="0"/>
          </a:p>
          <a:p>
            <a:r>
              <a:rPr lang="fa-IR" dirty="0"/>
              <a:t>میــان تــرم				           5 نمره</a:t>
            </a:r>
            <a:endParaRPr lang="en-US" dirty="0"/>
          </a:p>
          <a:p>
            <a:r>
              <a:rPr lang="fa-IR" dirty="0"/>
              <a:t>پایــان تــرم					    10 نمره</a:t>
            </a:r>
            <a:endParaRPr lang="en-US" dirty="0"/>
          </a:p>
          <a:p>
            <a:r>
              <a:rPr lang="fa-IR" u="sng" dirty="0"/>
              <a:t>حضور کامل در کلاس و تمرینات و کوئیزهای کلاسی  	3 نمره</a:t>
            </a:r>
            <a:endParaRPr lang="en-US" dirty="0"/>
          </a:p>
          <a:p>
            <a:r>
              <a:rPr lang="fa-IR" dirty="0"/>
              <a:t>جمع کل نمرات			             	              	21 نمره</a:t>
            </a:r>
            <a:endParaRPr lang="en-US" dirty="0"/>
          </a:p>
          <a:p>
            <a:r>
              <a:rPr lang="fa-IR" dirty="0"/>
              <a:t>ایمیل </a:t>
            </a:r>
            <a:r>
              <a:rPr lang="en-US" dirty="0"/>
              <a:t>Rezanazari.omran@gmail.com</a:t>
            </a:r>
          </a:p>
          <a:p>
            <a:r>
              <a:rPr lang="fa-IR" b="1" dirty="0"/>
              <a:t>سرفصل (سیلابس):</a:t>
            </a:r>
            <a:endParaRPr lang="en-US" dirty="0"/>
          </a:p>
          <a:p>
            <a:r>
              <a:rPr lang="fa-IR" b="1" dirty="0"/>
              <a:t>فصل اول: </a:t>
            </a:r>
            <a:r>
              <a:rPr lang="fa-IR" dirty="0"/>
              <a:t>کلیات و نحوه کار با عملیات خاکی </a:t>
            </a:r>
          </a:p>
          <a:p>
            <a:r>
              <a:rPr lang="fa-IR" dirty="0"/>
              <a:t> </a:t>
            </a:r>
            <a:r>
              <a:rPr lang="fa-IR" b="1" dirty="0"/>
              <a:t>فصل دوم: </a:t>
            </a:r>
            <a:r>
              <a:rPr lang="fa-IR" dirty="0"/>
              <a:t>ماشین آلات عملیات خاکی.</a:t>
            </a:r>
            <a:endParaRPr lang="en-US" dirty="0"/>
          </a:p>
          <a:p>
            <a:r>
              <a:rPr lang="fa-IR" b="1" dirty="0"/>
              <a:t>فصل سوم: </a:t>
            </a:r>
            <a:r>
              <a:rPr lang="fa-IR" dirty="0"/>
              <a:t>ماشین آلات حفاری</a:t>
            </a:r>
            <a:endParaRPr lang="en-US" dirty="0"/>
          </a:p>
          <a:p>
            <a:r>
              <a:rPr lang="fa-IR" b="1" dirty="0"/>
              <a:t>فصل چهارم: </a:t>
            </a:r>
            <a:r>
              <a:rPr lang="fa-IR" dirty="0"/>
              <a:t>ماشین آلات تولید بتن و بتن ریزی</a:t>
            </a:r>
            <a:endParaRPr lang="en-US" dirty="0"/>
          </a:p>
          <a:p>
            <a:r>
              <a:rPr lang="fa-IR" b="1" dirty="0"/>
              <a:t>فصل پنجم: </a:t>
            </a:r>
            <a:r>
              <a:rPr lang="fa-IR" dirty="0"/>
              <a:t>ماشین آلات عمومی (بالابر- لیفتراک- جرثقیل و...)</a:t>
            </a:r>
            <a:endParaRPr lang="en-US" dirty="0"/>
          </a:p>
          <a:p>
            <a:r>
              <a:rPr lang="fa-IR" b="1" dirty="0"/>
              <a:t>فصل ششم: </a:t>
            </a:r>
            <a:r>
              <a:rPr lang="fa-IR" dirty="0"/>
              <a:t>ماشین آلات و تأسیسات تولید و پخش آسفالت، سنگ شکن و تولید شن و ماسه.</a:t>
            </a:r>
            <a:endParaRPr lang="en-US" dirty="0"/>
          </a:p>
          <a:p>
            <a:r>
              <a:rPr lang="fa-IR" b="1" dirty="0"/>
              <a:t>فصل هفتم: </a:t>
            </a:r>
            <a:r>
              <a:rPr lang="fa-IR" dirty="0"/>
              <a:t>اقتصاد مهندسی ماشین آلات و هزینه های مالکیت و بهره برداری ماشین آلات عمرانی. و روش های محاسبه استهلاک سالیانه ماشین آلات</a:t>
            </a:r>
          </a:p>
        </p:txBody>
      </p:sp>
      <p:sp>
        <p:nvSpPr>
          <p:cNvPr id="2" name="Slide Number Placeholder 1">
            <a:extLst>
              <a:ext uri="{FF2B5EF4-FFF2-40B4-BE49-F238E27FC236}">
                <a16:creationId xmlns:a16="http://schemas.microsoft.com/office/drawing/2014/main" id="{F7DE94F0-AE70-4955-B56C-5999015FC995}"/>
              </a:ext>
            </a:extLst>
          </p:cNvPr>
          <p:cNvSpPr>
            <a:spLocks noGrp="1"/>
          </p:cNvSpPr>
          <p:nvPr>
            <p:ph type="sldNum" sz="quarter" idx="12"/>
          </p:nvPr>
        </p:nvSpPr>
        <p:spPr/>
        <p:txBody>
          <a:bodyPr/>
          <a:lstStyle/>
          <a:p>
            <a:fld id="{AD7E7958-C94E-4D7B-B427-1FB82E5879DA}" type="slidenum">
              <a:rPr lang="fa-IR" smtClean="0"/>
              <a:pPr/>
              <a:t>2</a:t>
            </a:fld>
            <a:endParaRPr lang="fa-IR"/>
          </a:p>
        </p:txBody>
      </p:sp>
    </p:spTree>
    <p:extLst>
      <p:ext uri="{BB962C8B-B14F-4D97-AF65-F5344CB8AC3E}">
        <p14:creationId xmlns:p14="http://schemas.microsoft.com/office/powerpoint/2010/main" val="3908105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5313" y="799716"/>
            <a:ext cx="10431887" cy="848780"/>
          </a:xfrm>
        </p:spPr>
        <p:txBody>
          <a:bodyPr>
            <a:normAutofit fontScale="90000"/>
          </a:bodyPr>
          <a:lstStyle/>
          <a:p>
            <a:pPr algn="r"/>
            <a:r>
              <a:rPr lang="fa-IR" b="1" dirty="0">
                <a:solidFill>
                  <a:schemeClr val="accent1">
                    <a:lumMod val="60000"/>
                    <a:lumOff val="40000"/>
                  </a:schemeClr>
                </a:solidFill>
                <a:cs typeface="B Titr" panose="00000700000000000000" pitchFamily="2" charset="-78"/>
              </a:rPr>
              <a:t>مقدمـه:</a:t>
            </a:r>
            <a:br>
              <a:rPr lang="en-US" dirty="0"/>
            </a:br>
            <a:endParaRPr lang="fa-IR" dirty="0"/>
          </a:p>
        </p:txBody>
      </p:sp>
      <p:sp>
        <p:nvSpPr>
          <p:cNvPr id="3" name="Content Placeholder 2"/>
          <p:cNvSpPr>
            <a:spLocks noGrp="1"/>
          </p:cNvSpPr>
          <p:nvPr>
            <p:ph idx="1"/>
          </p:nvPr>
        </p:nvSpPr>
        <p:spPr>
          <a:xfrm>
            <a:off x="347730" y="1489656"/>
            <a:ext cx="11629622" cy="5181600"/>
          </a:xfrm>
        </p:spPr>
        <p:txBody>
          <a:bodyPr/>
          <a:lstStyle/>
          <a:p>
            <a:pPr marL="0" indent="0" algn="just">
              <a:buNone/>
            </a:pPr>
            <a:r>
              <a:rPr lang="fa-IR" sz="3200" dirty="0">
                <a:cs typeface="B Nazanin" panose="00000400000000000000" pitchFamily="2" charset="-78"/>
              </a:rPr>
              <a:t>بدلیل پیشرفت روزافزون تکنولوژی در زمینه های مختلف عمرانی بویژه ماشین آلات و فن آوری اجرای پروژه ها، مقوله مدیریت ماشین آلات از اهمیت خاصی برخوردار است. با انجام مدیریت درست می توان ماشین آلات مناسب را با توجه به نیازها، شرایط، خواسته ها، محدودیت ها، هزینه ها و سایر عوامل برای انجام پروژه های مختلف انتخاب نمود. در پروژه های عمرانی و زیربنایی کشور، ماشین آلات بعنوان یکی از منابع و سرمایه اصلی در اجراء و در زمینه پشتیبانی کلیه فعالیت های پروژه بعنوان عامل مهم و تعیین کننده محسوب می گردد. که عدم خدمت رسانی و بکارگیری مناسب آنها، می تواند موجب به تأخیر افتادن پروژه ها و یا حتی تعطیلی پروژه ها گردد. (برای مثال از کار افتادن یک دستگاه </a:t>
            </a:r>
            <a:r>
              <a:rPr lang="en-US" sz="3200" dirty="0">
                <a:cs typeface="B Nazanin" panose="00000400000000000000" pitchFamily="2" charset="-78"/>
              </a:rPr>
              <a:t>T.B.M</a:t>
            </a:r>
            <a:r>
              <a:rPr lang="fa-IR" sz="3200" dirty="0">
                <a:cs typeface="B Nazanin" panose="00000400000000000000" pitchFamily="2" charset="-78"/>
              </a:rPr>
              <a:t> می تواند کل یک پروژه مترو را تحت تأثیر قرار دهد.)</a:t>
            </a:r>
            <a:endParaRPr lang="en-US" sz="3200" dirty="0">
              <a:cs typeface="B Nazanin" panose="00000400000000000000" pitchFamily="2" charset="-78"/>
            </a:endParaRPr>
          </a:p>
          <a:p>
            <a:endParaRPr lang="fa-IR" dirty="0"/>
          </a:p>
        </p:txBody>
      </p:sp>
      <p:sp>
        <p:nvSpPr>
          <p:cNvPr id="5" name="Slide Number Placeholder 4">
            <a:extLst>
              <a:ext uri="{FF2B5EF4-FFF2-40B4-BE49-F238E27FC236}">
                <a16:creationId xmlns:a16="http://schemas.microsoft.com/office/drawing/2014/main" id="{1DFB31A5-8EBD-496C-82D3-C6DCB695CC33}"/>
              </a:ext>
            </a:extLst>
          </p:cNvPr>
          <p:cNvSpPr>
            <a:spLocks noGrp="1"/>
          </p:cNvSpPr>
          <p:nvPr>
            <p:ph type="sldNum" sz="quarter" idx="12"/>
          </p:nvPr>
        </p:nvSpPr>
        <p:spPr/>
        <p:txBody>
          <a:bodyPr/>
          <a:lstStyle/>
          <a:p>
            <a:fld id="{AD7E7958-C94E-4D7B-B427-1FB82E5879DA}" type="slidenum">
              <a:rPr lang="fa-IR" smtClean="0"/>
              <a:pPr/>
              <a:t>3</a:t>
            </a:fld>
            <a:endParaRPr lang="fa-IR"/>
          </a:p>
        </p:txBody>
      </p:sp>
    </p:spTree>
    <p:extLst>
      <p:ext uri="{BB962C8B-B14F-4D97-AF65-F5344CB8AC3E}">
        <p14:creationId xmlns:p14="http://schemas.microsoft.com/office/powerpoint/2010/main" val="3421485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5313" y="799716"/>
            <a:ext cx="10431887" cy="745749"/>
          </a:xfrm>
        </p:spPr>
        <p:txBody>
          <a:bodyPr>
            <a:normAutofit fontScale="90000"/>
          </a:bodyPr>
          <a:lstStyle/>
          <a:p>
            <a:pPr algn="r"/>
            <a:r>
              <a:rPr lang="fa-IR" dirty="0">
                <a:solidFill>
                  <a:schemeClr val="accent1">
                    <a:lumMod val="60000"/>
                    <a:lumOff val="40000"/>
                  </a:schemeClr>
                </a:solidFill>
                <a:cs typeface="B Titr" panose="00000700000000000000" pitchFamily="2" charset="-78"/>
              </a:rPr>
              <a:t>متأسفانه بیس مدیریت ماشین آلات در ایران واکنشی است یعنی چه؟</a:t>
            </a:r>
            <a:br>
              <a:rPr lang="en-US" dirty="0">
                <a:solidFill>
                  <a:schemeClr val="accent1">
                    <a:lumMod val="60000"/>
                    <a:lumOff val="40000"/>
                  </a:schemeClr>
                </a:solidFill>
                <a:cs typeface="B Titr" panose="00000700000000000000" pitchFamily="2" charset="-78"/>
              </a:rPr>
            </a:br>
            <a:endParaRPr lang="fa-IR" dirty="0">
              <a:solidFill>
                <a:schemeClr val="accent1">
                  <a:lumMod val="60000"/>
                  <a:lumOff val="40000"/>
                </a:schemeClr>
              </a:solidFill>
              <a:cs typeface="B Titr" panose="00000700000000000000" pitchFamily="2" charset="-78"/>
            </a:endParaRPr>
          </a:p>
        </p:txBody>
      </p:sp>
      <p:sp>
        <p:nvSpPr>
          <p:cNvPr id="3" name="Content Placeholder 2"/>
          <p:cNvSpPr>
            <a:spLocks noGrp="1"/>
          </p:cNvSpPr>
          <p:nvPr>
            <p:ph idx="1"/>
          </p:nvPr>
        </p:nvSpPr>
        <p:spPr>
          <a:xfrm>
            <a:off x="2318196" y="1468192"/>
            <a:ext cx="9569003" cy="1571221"/>
          </a:xfrm>
        </p:spPr>
        <p:txBody>
          <a:bodyPr>
            <a:normAutofit/>
          </a:bodyPr>
          <a:lstStyle/>
          <a:p>
            <a:pPr marL="0" indent="0" algn="just">
              <a:buNone/>
            </a:pPr>
            <a:r>
              <a:rPr lang="fa-IR" sz="3200" dirty="0">
                <a:cs typeface="B Nazanin" panose="00000400000000000000" pitchFamily="2" charset="-78"/>
              </a:rPr>
              <a:t>یعنی اینکه ما در پروژه می ایستم تا ماشین خراب می شود بعد دست به کار می شویم و تعمیر می کنیم پس اساس مدیریت ماشین آلات در ایران متأسفانه تعمیراتی است نه نگهداری. (که این غلط است).</a:t>
            </a:r>
          </a:p>
        </p:txBody>
      </p:sp>
      <p:sp>
        <p:nvSpPr>
          <p:cNvPr id="5" name="Title 1"/>
          <p:cNvSpPr txBox="1">
            <a:spLocks/>
          </p:cNvSpPr>
          <p:nvPr/>
        </p:nvSpPr>
        <p:spPr>
          <a:xfrm>
            <a:off x="1455313" y="3102583"/>
            <a:ext cx="10431887" cy="605306"/>
          </a:xfrm>
          <a:prstGeom prst="rect">
            <a:avLst/>
          </a:prstGeom>
        </p:spPr>
        <p:txBody>
          <a:bodyPr vert="horz" lIns="91440" tIns="45720" rIns="91440" bIns="45720" rtlCol="0" anchor="t">
            <a:noAutofit/>
          </a:bodyPr>
          <a:lst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fa-IR" sz="3200" b="1" dirty="0">
                <a:solidFill>
                  <a:srgbClr val="A53010">
                    <a:lumMod val="60000"/>
                    <a:lumOff val="40000"/>
                  </a:srgbClr>
                </a:solidFill>
                <a:cs typeface="B Titr" panose="00000700000000000000" pitchFamily="2" charset="-78"/>
              </a:rPr>
              <a:t>هدف از مدیریت ماشین آلات عمرانی</a:t>
            </a:r>
            <a:endParaRPr lang="en-US" sz="3200" dirty="0">
              <a:solidFill>
                <a:srgbClr val="A53010">
                  <a:lumMod val="60000"/>
                  <a:lumOff val="40000"/>
                </a:srgbClr>
              </a:solidFill>
              <a:cs typeface="B Titr" panose="00000700000000000000" pitchFamily="2" charset="-78"/>
            </a:endParaRPr>
          </a:p>
        </p:txBody>
      </p:sp>
      <p:sp>
        <p:nvSpPr>
          <p:cNvPr id="6" name="Content Placeholder 2"/>
          <p:cNvSpPr txBox="1">
            <a:spLocks/>
          </p:cNvSpPr>
          <p:nvPr/>
        </p:nvSpPr>
        <p:spPr>
          <a:xfrm>
            <a:off x="1983346" y="3707889"/>
            <a:ext cx="9903854" cy="2783063"/>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Clr>
                <a:srgbClr val="A53010"/>
              </a:buClr>
              <a:buFont typeface="Wingdings 3" charset="2"/>
              <a:buNone/>
            </a:pPr>
            <a:endParaRPr lang="fa-IR" sz="3200" dirty="0">
              <a:solidFill>
                <a:prstClr val="black">
                  <a:lumMod val="75000"/>
                  <a:lumOff val="25000"/>
                </a:prstClr>
              </a:solidFill>
              <a:cs typeface="B Nazanin" panose="00000400000000000000" pitchFamily="2" charset="-78"/>
            </a:endParaRPr>
          </a:p>
        </p:txBody>
      </p:sp>
      <p:sp>
        <p:nvSpPr>
          <p:cNvPr id="8" name="Content Placeholder 2"/>
          <p:cNvSpPr txBox="1">
            <a:spLocks/>
          </p:cNvSpPr>
          <p:nvPr/>
        </p:nvSpPr>
        <p:spPr>
          <a:xfrm>
            <a:off x="2318196" y="3771059"/>
            <a:ext cx="9569003" cy="2449437"/>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Clr>
                <a:srgbClr val="A53010"/>
              </a:buClr>
              <a:buFont typeface="Wingdings 3" charset="2"/>
              <a:buNone/>
            </a:pPr>
            <a:r>
              <a:rPr lang="fa-IR" sz="3200" dirty="0">
                <a:solidFill>
                  <a:prstClr val="black">
                    <a:lumMod val="75000"/>
                    <a:lumOff val="25000"/>
                  </a:prstClr>
                </a:solidFill>
                <a:cs typeface="B Nazanin" panose="00000400000000000000" pitchFamily="2" charset="-78"/>
              </a:rPr>
              <a:t>- با توجه به اینکه حدود 60 تا 70 درصد هزینه های پروژه های سنگین مانند راهسازی، سدسازی، مترو، تونل، اسکله و راه آهن- باند فرودگاه- ماشین آلات تشکیل می دهد. لذا جهت انجام پروژه با روش موفقیت آمیز بایستی مدیریت ماشین آلات بسیار جدی مورد توجه قرار گیرد.</a:t>
            </a:r>
            <a:endParaRPr lang="en-US" sz="3200" dirty="0">
              <a:solidFill>
                <a:prstClr val="black">
                  <a:lumMod val="75000"/>
                  <a:lumOff val="25000"/>
                </a:prstClr>
              </a:solidFill>
              <a:cs typeface="B Nazanin" panose="00000400000000000000" pitchFamily="2" charset="-78"/>
            </a:endParaRPr>
          </a:p>
        </p:txBody>
      </p:sp>
      <p:sp>
        <p:nvSpPr>
          <p:cNvPr id="7" name="Slide Number Placeholder 6">
            <a:extLst>
              <a:ext uri="{FF2B5EF4-FFF2-40B4-BE49-F238E27FC236}">
                <a16:creationId xmlns:a16="http://schemas.microsoft.com/office/drawing/2014/main" id="{94F79DAB-4106-446C-A73D-61638A497513}"/>
              </a:ext>
            </a:extLst>
          </p:cNvPr>
          <p:cNvSpPr>
            <a:spLocks noGrp="1"/>
          </p:cNvSpPr>
          <p:nvPr>
            <p:ph type="sldNum" sz="quarter" idx="12"/>
          </p:nvPr>
        </p:nvSpPr>
        <p:spPr/>
        <p:txBody>
          <a:bodyPr/>
          <a:lstStyle/>
          <a:p>
            <a:fld id="{AD7E7958-C94E-4D7B-B427-1FB82E5879DA}" type="slidenum">
              <a:rPr lang="fa-IR" smtClean="0"/>
              <a:pPr/>
              <a:t>4</a:t>
            </a:fld>
            <a:endParaRPr lang="fa-IR"/>
          </a:p>
        </p:txBody>
      </p:sp>
    </p:spTree>
    <p:extLst>
      <p:ext uri="{BB962C8B-B14F-4D97-AF65-F5344CB8AC3E}">
        <p14:creationId xmlns:p14="http://schemas.microsoft.com/office/powerpoint/2010/main" val="1910406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9396" y="578072"/>
            <a:ext cx="10431887" cy="3156801"/>
          </a:xfrm>
        </p:spPr>
        <p:txBody>
          <a:bodyPr>
            <a:normAutofit/>
          </a:bodyPr>
          <a:lstStyle/>
          <a:p>
            <a:pPr algn="just">
              <a:buFontTx/>
              <a:buChar char="-"/>
            </a:pPr>
            <a:r>
              <a:rPr lang="fa-IR" sz="3200" dirty="0">
                <a:cs typeface="B Nazanin" panose="00000400000000000000" pitchFamily="2" charset="-78"/>
              </a:rPr>
              <a:t>هر مهندسی که به گونه ای با پروژه های عمرانی و سر و کار داشته باشد چه بعنوان دفتر فنی کارگاه و چه به عنوان پیمانکار که نیاز به محاسبات، برآورد هزینه ها، تهیه صورت وضعیت، پیشنهاد قیمت شرکت در مناقصات و تهیه صورتجلسات کارگاهی، لازم است به نحوه به کارگیری ماشین آلات و راندمان آنها و استهلاک ماشین آلات مسلط باشد. در غیر اینصورت انجام یک پروژه مسلماً زیانده و ضرر خواهد بود.</a:t>
            </a:r>
          </a:p>
          <a:p>
            <a:pPr algn="just">
              <a:buFontTx/>
              <a:buChar char="-"/>
            </a:pPr>
            <a:endParaRPr lang="fa-IR" sz="3200" dirty="0">
              <a:cs typeface="B Nazanin" panose="00000400000000000000" pitchFamily="2" charset="-78"/>
            </a:endParaRPr>
          </a:p>
          <a:p>
            <a:pPr algn="just">
              <a:buFontTx/>
              <a:buChar char="-"/>
            </a:pPr>
            <a:endParaRPr lang="fa-IR" sz="3200" dirty="0">
              <a:cs typeface="B Nazanin" panose="00000400000000000000" pitchFamily="2" charset="-78"/>
            </a:endParaRPr>
          </a:p>
          <a:p>
            <a:pPr marL="0" indent="0" algn="just">
              <a:buNone/>
            </a:pPr>
            <a:endParaRPr lang="fa-IR" sz="3200" dirty="0">
              <a:cs typeface="B Nazanin" panose="00000400000000000000" pitchFamily="2" charset="-78"/>
            </a:endParaRPr>
          </a:p>
        </p:txBody>
      </p:sp>
      <p:sp>
        <p:nvSpPr>
          <p:cNvPr id="8" name="Text Box 5"/>
          <p:cNvSpPr txBox="1">
            <a:spLocks noChangeArrowheads="1"/>
          </p:cNvSpPr>
          <p:nvPr/>
        </p:nvSpPr>
        <p:spPr bwMode="auto">
          <a:xfrm>
            <a:off x="1275008" y="4099998"/>
            <a:ext cx="9710671" cy="214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R="1143000" eaLnBrk="0" fontAlgn="base" hangingPunct="0">
              <a:spcBef>
                <a:spcPct val="0"/>
              </a:spcBef>
              <a:spcAft>
                <a:spcPts val="800"/>
              </a:spcAft>
            </a:pPr>
            <a:r>
              <a:rPr lang="fa-IR" altLang="fa-IR" sz="3200" b="1" dirty="0">
                <a:solidFill>
                  <a:prstClr val="black"/>
                </a:solidFill>
                <a:latin typeface="Arial" panose="020B0604020202020204" pitchFamily="34" charset="0"/>
                <a:ea typeface="Arial" panose="020B0604020202020204" pitchFamily="34" charset="0"/>
                <a:cs typeface="B Nazanin" panose="00000400000000000000" pitchFamily="2" charset="-78"/>
              </a:rPr>
              <a:t>                                      </a:t>
            </a:r>
            <a:r>
              <a:rPr lang="fa-IR" altLang="fa-IR" sz="3200" dirty="0">
                <a:solidFill>
                  <a:prstClr val="black"/>
                </a:solidFill>
                <a:latin typeface="Arial" panose="020B0604020202020204" pitchFamily="34" charset="0"/>
                <a:ea typeface="Arial" panose="020B0604020202020204" pitchFamily="34" charset="0"/>
                <a:cs typeface="B Nazanin" panose="00000400000000000000" pitchFamily="2" charset="-78"/>
              </a:rPr>
              <a:t>افزایش راندمان و کاهش هزینه پروژه</a:t>
            </a:r>
          </a:p>
          <a:p>
            <a:pPr marR="1143000" eaLnBrk="0" fontAlgn="base" hangingPunct="0">
              <a:spcBef>
                <a:spcPct val="0"/>
              </a:spcBef>
              <a:spcAft>
                <a:spcPts val="800"/>
              </a:spcAft>
            </a:pPr>
            <a:r>
              <a:rPr lang="fa-IR" altLang="fa-IR" sz="1600" dirty="0">
                <a:solidFill>
                  <a:prstClr val="black"/>
                </a:solidFill>
                <a:latin typeface="Arial" panose="020B0604020202020204" pitchFamily="34" charset="0"/>
                <a:ea typeface="Arial" panose="020B0604020202020204" pitchFamily="34" charset="0"/>
                <a:cs typeface="B Nazanin" panose="00000400000000000000" pitchFamily="2" charset="-78"/>
              </a:rPr>
              <a:t>                                     </a:t>
            </a:r>
          </a:p>
          <a:p>
            <a:pPr marR="1143000" eaLnBrk="0" fontAlgn="base" hangingPunct="0">
              <a:spcBef>
                <a:spcPct val="0"/>
              </a:spcBef>
              <a:spcAft>
                <a:spcPts val="800"/>
              </a:spcAft>
            </a:pPr>
            <a:endParaRPr lang="fa-IR" altLang="fa-IR" sz="1600" dirty="0">
              <a:solidFill>
                <a:prstClr val="black"/>
              </a:solidFill>
              <a:latin typeface="Arial" panose="020B0604020202020204" pitchFamily="34" charset="0"/>
              <a:ea typeface="Arial" panose="020B0604020202020204" pitchFamily="34" charset="0"/>
              <a:cs typeface="B Nazanin" panose="00000400000000000000" pitchFamily="2" charset="-78"/>
            </a:endParaRPr>
          </a:p>
          <a:p>
            <a:pPr marR="1143000" eaLnBrk="0" fontAlgn="base" hangingPunct="0">
              <a:spcBef>
                <a:spcPct val="0"/>
              </a:spcBef>
              <a:spcAft>
                <a:spcPts val="800"/>
              </a:spcAft>
            </a:pPr>
            <a:r>
              <a:rPr lang="fa-IR" altLang="fa-IR" sz="1600" dirty="0">
                <a:solidFill>
                  <a:prstClr val="black"/>
                </a:solidFill>
                <a:latin typeface="Arial" panose="020B0604020202020204" pitchFamily="34" charset="0"/>
                <a:ea typeface="Arial" panose="020B0604020202020204" pitchFamily="34" charset="0"/>
                <a:cs typeface="B Nazanin" panose="00000400000000000000" pitchFamily="2" charset="-78"/>
              </a:rPr>
              <a:t>                                                                       </a:t>
            </a:r>
            <a:r>
              <a:rPr lang="fa-IR" altLang="fa-IR" sz="3200" dirty="0">
                <a:solidFill>
                  <a:prstClr val="black"/>
                </a:solidFill>
                <a:latin typeface="Arial" panose="020B0604020202020204" pitchFamily="34" charset="0"/>
                <a:ea typeface="Arial" panose="020B0604020202020204" pitchFamily="34" charset="0"/>
                <a:cs typeface="B Nazanin" panose="00000400000000000000" pitchFamily="2" charset="-78"/>
              </a:rPr>
              <a:t>کاهش زمان پروژه</a:t>
            </a:r>
          </a:p>
          <a:p>
            <a:pPr algn="l" rtl="0" eaLnBrk="0" fontAlgn="base" hangingPunct="0">
              <a:spcBef>
                <a:spcPct val="0"/>
              </a:spcBef>
              <a:spcAft>
                <a:spcPct val="0"/>
              </a:spcAft>
            </a:pPr>
            <a:endParaRPr lang="fa-IR" altLang="fa-IR" dirty="0">
              <a:solidFill>
                <a:prstClr val="black"/>
              </a:solidFill>
              <a:latin typeface="Arial" panose="020B0604020202020204" pitchFamily="34" charset="0"/>
            </a:endParaRPr>
          </a:p>
        </p:txBody>
      </p:sp>
      <p:sp>
        <p:nvSpPr>
          <p:cNvPr id="9" name="Right Brace 8"/>
          <p:cNvSpPr/>
          <p:nvPr/>
        </p:nvSpPr>
        <p:spPr>
          <a:xfrm>
            <a:off x="8281113" y="4099999"/>
            <a:ext cx="324000" cy="1944000"/>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solidFill>
                <a:prstClr val="black"/>
              </a:solidFill>
            </a:endParaRPr>
          </a:p>
        </p:txBody>
      </p:sp>
      <p:sp>
        <p:nvSpPr>
          <p:cNvPr id="10" name="Rectangle 9"/>
          <p:cNvSpPr/>
          <p:nvPr/>
        </p:nvSpPr>
        <p:spPr>
          <a:xfrm>
            <a:off x="8816602" y="4411015"/>
            <a:ext cx="978794" cy="12234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r>
              <a:rPr lang="fa-IR" b="1">
                <a:solidFill>
                  <a:prstClr val="black"/>
                </a:solidFill>
              </a:rPr>
              <a:t>هدف:</a:t>
            </a:r>
            <a:endParaRPr lang="en-US">
              <a:solidFill>
                <a:prstClr val="black"/>
              </a:solidFill>
            </a:endParaRPr>
          </a:p>
        </p:txBody>
      </p:sp>
      <p:sp>
        <p:nvSpPr>
          <p:cNvPr id="2" name="Slide Number Placeholder 1">
            <a:extLst>
              <a:ext uri="{FF2B5EF4-FFF2-40B4-BE49-F238E27FC236}">
                <a16:creationId xmlns:a16="http://schemas.microsoft.com/office/drawing/2014/main" id="{FD35438A-15A9-4A36-B76E-49F62F0114A7}"/>
              </a:ext>
            </a:extLst>
          </p:cNvPr>
          <p:cNvSpPr>
            <a:spLocks noGrp="1"/>
          </p:cNvSpPr>
          <p:nvPr>
            <p:ph type="sldNum" sz="quarter" idx="12"/>
          </p:nvPr>
        </p:nvSpPr>
        <p:spPr/>
        <p:txBody>
          <a:bodyPr/>
          <a:lstStyle/>
          <a:p>
            <a:fld id="{AD7E7958-C94E-4D7B-B427-1FB82E5879DA}" type="slidenum">
              <a:rPr lang="fa-IR" smtClean="0"/>
              <a:pPr/>
              <a:t>5</a:t>
            </a:fld>
            <a:endParaRPr lang="fa-IR"/>
          </a:p>
        </p:txBody>
      </p:sp>
    </p:spTree>
    <p:extLst>
      <p:ext uri="{BB962C8B-B14F-4D97-AF65-F5344CB8AC3E}">
        <p14:creationId xmlns:p14="http://schemas.microsoft.com/office/powerpoint/2010/main" val="180645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5618" y="1094704"/>
            <a:ext cx="10304987" cy="1004551"/>
          </a:xfrm>
        </p:spPr>
        <p:txBody>
          <a:bodyPr>
            <a:normAutofit fontScale="90000"/>
          </a:bodyPr>
          <a:lstStyle/>
          <a:p>
            <a:pPr algn="ctr"/>
            <a:r>
              <a:rPr lang="fa-IR" b="1" dirty="0">
                <a:solidFill>
                  <a:schemeClr val="accent1">
                    <a:lumMod val="60000"/>
                    <a:lumOff val="40000"/>
                  </a:schemeClr>
                </a:solidFill>
                <a:cs typeface="B Titr" panose="00000700000000000000" pitchFamily="2" charset="-78"/>
              </a:rPr>
              <a:t>فصل اول: کلیات و نحوه کار با عملیات خاکی </a:t>
            </a:r>
            <a:br>
              <a:rPr lang="en-US" dirty="0">
                <a:solidFill>
                  <a:schemeClr val="accent1">
                    <a:lumMod val="60000"/>
                    <a:lumOff val="40000"/>
                  </a:schemeClr>
                </a:solidFill>
                <a:cs typeface="B Titr" panose="00000700000000000000" pitchFamily="2" charset="-78"/>
              </a:rPr>
            </a:br>
            <a:endParaRPr lang="fa-IR" dirty="0">
              <a:solidFill>
                <a:schemeClr val="accent1">
                  <a:lumMod val="60000"/>
                  <a:lumOff val="40000"/>
                </a:schemeClr>
              </a:solidFill>
              <a:cs typeface="B Titr" panose="00000700000000000000" pitchFamily="2" charset="-78"/>
            </a:endParaRPr>
          </a:p>
        </p:txBody>
      </p:sp>
      <p:sp>
        <p:nvSpPr>
          <p:cNvPr id="3" name="Content Placeholder 2"/>
          <p:cNvSpPr>
            <a:spLocks noGrp="1"/>
          </p:cNvSpPr>
          <p:nvPr>
            <p:ph idx="1"/>
          </p:nvPr>
        </p:nvSpPr>
        <p:spPr>
          <a:xfrm>
            <a:off x="1882205" y="1957589"/>
            <a:ext cx="10058400" cy="4424252"/>
          </a:xfrm>
        </p:spPr>
        <p:txBody>
          <a:bodyPr>
            <a:normAutofit/>
          </a:bodyPr>
          <a:lstStyle/>
          <a:p>
            <a:pPr marL="0" indent="0">
              <a:buNone/>
            </a:pPr>
            <a:r>
              <a:rPr lang="fa-IR" sz="3200" b="1" dirty="0">
                <a:solidFill>
                  <a:srgbClr val="7030A0"/>
                </a:solidFill>
                <a:cs typeface="B Titr" panose="00000700000000000000" pitchFamily="2" charset="-78"/>
              </a:rPr>
              <a:t>تعریف عملیات خاکی: </a:t>
            </a:r>
          </a:p>
          <a:p>
            <a:pPr marL="0" indent="0" algn="just">
              <a:buNone/>
            </a:pPr>
            <a:r>
              <a:rPr lang="fa-IR" sz="3200" dirty="0">
                <a:cs typeface="B Nazanin" panose="00000400000000000000" pitchFamily="2" charset="-78"/>
              </a:rPr>
              <a:t>عبارتست از تغییر شکل و تغییر مکان مواد سطح زمین، بطور کلی پروژه هایی که با زمین و خاک سر و کار دارند عملیات خاکی خاکبرداری، خاکریزی و حمل توأم هستند. مثل پروژه های سدسازی و راهسازی، راه آهن، فرودگاه، مترو و سایر پروژه ها.</a:t>
            </a:r>
            <a:endParaRPr lang="en-US" sz="3200" dirty="0">
              <a:cs typeface="B Nazanin" panose="00000400000000000000" pitchFamily="2" charset="-78"/>
            </a:endParaRPr>
          </a:p>
          <a:p>
            <a:pPr marL="0" indent="0" algn="just">
              <a:buNone/>
            </a:pPr>
            <a:r>
              <a:rPr lang="fa-IR" sz="3200" dirty="0">
                <a:cs typeface="B Nazanin" panose="00000400000000000000" pitchFamily="2" charset="-78"/>
              </a:rPr>
              <a:t>تمام مواد موجود در پوسته زمین را می توان به دو گروه سنگ و خاک تقسیم کرد و بنابراین در عملیات خاکی باید خواص این دو نوع ماده را شناخت.</a:t>
            </a:r>
            <a:endParaRPr lang="en-US" sz="3200" dirty="0">
              <a:cs typeface="B Nazanin" panose="00000400000000000000" pitchFamily="2" charset="-78"/>
            </a:endParaRPr>
          </a:p>
          <a:p>
            <a:pPr marL="0" indent="0">
              <a:buNone/>
            </a:pPr>
            <a:endParaRPr lang="fa-IR" sz="3200" dirty="0">
              <a:solidFill>
                <a:srgbClr val="7030A0"/>
              </a:solidFill>
              <a:cs typeface="B Titr" panose="00000700000000000000" pitchFamily="2" charset="-78"/>
            </a:endParaRPr>
          </a:p>
        </p:txBody>
      </p:sp>
      <p:sp>
        <p:nvSpPr>
          <p:cNvPr id="5" name="Slide Number Placeholder 4">
            <a:extLst>
              <a:ext uri="{FF2B5EF4-FFF2-40B4-BE49-F238E27FC236}">
                <a16:creationId xmlns:a16="http://schemas.microsoft.com/office/drawing/2014/main" id="{3D6CB201-FCAC-453C-AFAB-3F41872263B2}"/>
              </a:ext>
            </a:extLst>
          </p:cNvPr>
          <p:cNvSpPr>
            <a:spLocks noGrp="1"/>
          </p:cNvSpPr>
          <p:nvPr>
            <p:ph type="sldNum" sz="quarter" idx="12"/>
          </p:nvPr>
        </p:nvSpPr>
        <p:spPr/>
        <p:txBody>
          <a:bodyPr/>
          <a:lstStyle/>
          <a:p>
            <a:fld id="{AD7E7958-C94E-4D7B-B427-1FB82E5879DA}" type="slidenum">
              <a:rPr lang="fa-IR" smtClean="0"/>
              <a:pPr/>
              <a:t>6</a:t>
            </a:fld>
            <a:endParaRPr lang="fa-IR"/>
          </a:p>
        </p:txBody>
      </p:sp>
    </p:spTree>
    <p:extLst>
      <p:ext uri="{BB962C8B-B14F-4D97-AF65-F5344CB8AC3E}">
        <p14:creationId xmlns:p14="http://schemas.microsoft.com/office/powerpoint/2010/main" val="1374576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9403" y="578072"/>
            <a:ext cx="10547797" cy="6170457"/>
          </a:xfrm>
        </p:spPr>
        <p:txBody>
          <a:bodyPr>
            <a:normAutofit fontScale="92500" lnSpcReduction="10000"/>
          </a:bodyPr>
          <a:lstStyle/>
          <a:p>
            <a:pPr marL="0" indent="0">
              <a:buNone/>
            </a:pPr>
            <a:r>
              <a:rPr lang="fa-IR" sz="3200" b="1" dirty="0">
                <a:solidFill>
                  <a:srgbClr val="FF0000"/>
                </a:solidFill>
                <a:cs typeface="B Titr" panose="00000700000000000000" pitchFamily="2" charset="-78"/>
              </a:rPr>
              <a:t>خواص مربوط به تغییر حجم خاک ها: </a:t>
            </a:r>
          </a:p>
          <a:p>
            <a:pPr marL="0" indent="0">
              <a:buNone/>
            </a:pPr>
            <a:r>
              <a:rPr lang="fa-IR" sz="3200" dirty="0">
                <a:cs typeface="B Nazanin" panose="00000400000000000000" pitchFamily="2" charset="-78"/>
              </a:rPr>
              <a:t>خاک مورد استفاده در عملیات خاکی به یکی از سه حالت زیر می باشد.</a:t>
            </a:r>
          </a:p>
          <a:p>
            <a:pPr marL="0" indent="0" algn="just">
              <a:buNone/>
            </a:pPr>
            <a:r>
              <a:rPr lang="fa-IR" sz="3200" dirty="0">
                <a:solidFill>
                  <a:schemeClr val="accent1">
                    <a:lumMod val="60000"/>
                    <a:lumOff val="40000"/>
                  </a:schemeClr>
                </a:solidFill>
                <a:cs typeface="B Titr" panose="00000700000000000000" pitchFamily="2" charset="-78"/>
              </a:rPr>
              <a:t> </a:t>
            </a:r>
            <a:r>
              <a:rPr lang="fa-IR" sz="3200" b="1" dirty="0">
                <a:solidFill>
                  <a:schemeClr val="accent1">
                    <a:lumMod val="60000"/>
                    <a:lumOff val="40000"/>
                  </a:schemeClr>
                </a:solidFill>
                <a:cs typeface="B Titr" panose="00000700000000000000" pitchFamily="2" charset="-78"/>
              </a:rPr>
              <a:t>1- خاک در حالت طبیعی (کنده نشده):</a:t>
            </a:r>
            <a:r>
              <a:rPr lang="fa-IR" sz="3200" dirty="0">
                <a:solidFill>
                  <a:schemeClr val="accent1">
                    <a:lumMod val="60000"/>
                    <a:lumOff val="40000"/>
                  </a:schemeClr>
                </a:solidFill>
                <a:cs typeface="B Titr" panose="00000700000000000000" pitchFamily="2" charset="-78"/>
              </a:rPr>
              <a:t> </a:t>
            </a:r>
            <a:r>
              <a:rPr lang="fa-IR" sz="3200" dirty="0">
                <a:cs typeface="B Nazanin" panose="00000400000000000000" pitchFamily="2" charset="-78"/>
              </a:rPr>
              <a:t>واحد حجم خاک قرضه مترمکعب </a:t>
            </a:r>
            <a:r>
              <a:rPr lang="en-US" sz="3200" dirty="0">
                <a:cs typeface="B Nazanin" panose="00000400000000000000" pitchFamily="2" charset="-78"/>
              </a:rPr>
              <a:t>m</a:t>
            </a:r>
            <a:r>
              <a:rPr lang="en-US" sz="3200" baseline="30000" dirty="0">
                <a:cs typeface="B Nazanin" panose="00000400000000000000" pitchFamily="2" charset="-78"/>
              </a:rPr>
              <a:t>3</a:t>
            </a:r>
            <a:r>
              <a:rPr lang="fa-IR" sz="3200" dirty="0">
                <a:cs typeface="B Nazanin" panose="00000400000000000000" pitchFamily="2" charset="-78"/>
              </a:rPr>
              <a:t> می باشد و این ملاک پرداخت در صورت وضعیت می باشد.</a:t>
            </a:r>
            <a:endParaRPr lang="en-US" sz="3200" dirty="0">
              <a:cs typeface="B Nazanin" panose="00000400000000000000" pitchFamily="2" charset="-78"/>
            </a:endParaRPr>
          </a:p>
          <a:p>
            <a:pPr marL="0" indent="0" algn="just">
              <a:buNone/>
            </a:pPr>
            <a:r>
              <a:rPr lang="fa-IR" sz="3200" b="1" dirty="0">
                <a:solidFill>
                  <a:schemeClr val="accent1">
                    <a:lumMod val="60000"/>
                    <a:lumOff val="40000"/>
                  </a:schemeClr>
                </a:solidFill>
                <a:cs typeface="B Titr" panose="00000700000000000000" pitchFamily="2" charset="-78"/>
              </a:rPr>
              <a:t>2- خاک سست (کنده شده) یا خاک دستی</a:t>
            </a:r>
            <a:r>
              <a:rPr lang="fa-IR" sz="3200" b="1" dirty="0">
                <a:solidFill>
                  <a:schemeClr val="accent1">
                    <a:lumMod val="60000"/>
                    <a:lumOff val="40000"/>
                  </a:schemeClr>
                </a:solidFill>
                <a:cs typeface="B Nazanin" panose="00000400000000000000" pitchFamily="2" charset="-78"/>
              </a:rPr>
              <a:t>: </a:t>
            </a:r>
            <a:r>
              <a:rPr lang="fa-IR" sz="3200" dirty="0">
                <a:cs typeface="B Nazanin" panose="00000400000000000000" pitchFamily="2" charset="-78"/>
              </a:rPr>
              <a:t>این حالت سست تر از زمانی است که خاک در قرضه وجود دارد و حجم اش اضافه می شود. واحد باز هم </a:t>
            </a:r>
            <a:r>
              <a:rPr lang="en-US" sz="3200" dirty="0">
                <a:cs typeface="B Nazanin" panose="00000400000000000000" pitchFamily="2" charset="-78"/>
              </a:rPr>
              <a:t>m</a:t>
            </a:r>
            <a:r>
              <a:rPr lang="en-US" sz="3200" baseline="30000" dirty="0">
                <a:cs typeface="B Nazanin" panose="00000400000000000000" pitchFamily="2" charset="-78"/>
              </a:rPr>
              <a:t>3</a:t>
            </a:r>
            <a:r>
              <a:rPr lang="fa-IR" sz="3200" dirty="0">
                <a:cs typeface="B Nazanin" panose="00000400000000000000" pitchFamily="2" charset="-78"/>
              </a:rPr>
              <a:t> است.</a:t>
            </a:r>
            <a:endParaRPr lang="en-US" sz="3200" dirty="0">
              <a:cs typeface="B Nazanin" panose="00000400000000000000" pitchFamily="2" charset="-78"/>
            </a:endParaRPr>
          </a:p>
          <a:p>
            <a:pPr marL="0" indent="0" algn="just">
              <a:buNone/>
            </a:pPr>
            <a:r>
              <a:rPr lang="fa-IR" sz="3200" b="1" dirty="0">
                <a:solidFill>
                  <a:schemeClr val="accent1">
                    <a:lumMod val="60000"/>
                    <a:lumOff val="40000"/>
                  </a:schemeClr>
                </a:solidFill>
                <a:cs typeface="B Titr" panose="00000700000000000000" pitchFamily="2" charset="-78"/>
              </a:rPr>
              <a:t>3- خاک متراکم (کوبیده): </a:t>
            </a:r>
            <a:r>
              <a:rPr lang="fa-IR" sz="3200" dirty="0">
                <a:cs typeface="B Nazanin" panose="00000400000000000000" pitchFamily="2" charset="-78"/>
              </a:rPr>
              <a:t>خاک پس از تراکم حجم اش کمتر می شود واحد حجم خاک پس از تراکم </a:t>
            </a:r>
            <a:r>
              <a:rPr lang="en-US" sz="3200" dirty="0">
                <a:cs typeface="B Nazanin" panose="00000400000000000000" pitchFamily="2" charset="-78"/>
              </a:rPr>
              <a:t>m</a:t>
            </a:r>
            <a:r>
              <a:rPr lang="en-US" sz="3200" baseline="30000" dirty="0">
                <a:cs typeface="B Nazanin" panose="00000400000000000000" pitchFamily="2" charset="-78"/>
              </a:rPr>
              <a:t>3</a:t>
            </a:r>
            <a:r>
              <a:rPr lang="fa-IR" sz="3200" dirty="0">
                <a:cs typeface="B Nazanin" panose="00000400000000000000" pitchFamily="2" charset="-78"/>
              </a:rPr>
              <a:t> می باشد و این ملاک پرداخت در صورت وضعیت خاک ریز می باشد.</a:t>
            </a:r>
            <a:endParaRPr lang="en-US" sz="3200" dirty="0">
              <a:cs typeface="B Nazanin" panose="00000400000000000000" pitchFamily="2" charset="-78"/>
            </a:endParaRPr>
          </a:p>
          <a:p>
            <a:pPr marL="0" indent="0" algn="just">
              <a:buNone/>
            </a:pPr>
            <a:r>
              <a:rPr lang="fa-IR" sz="3200" dirty="0">
                <a:cs typeface="B Nazanin" panose="00000400000000000000" pitchFamily="2" charset="-78"/>
              </a:rPr>
              <a:t>وقتی که خاک کنده می شود معمولاً به حجم اش افزوده می گردد. بطوریکه وزن خاک موجود در یک </a:t>
            </a:r>
            <a:r>
              <a:rPr lang="en-US" sz="3200" dirty="0">
                <a:cs typeface="B Nazanin" panose="00000400000000000000" pitchFamily="2" charset="-78"/>
              </a:rPr>
              <a:t>m</a:t>
            </a:r>
            <a:r>
              <a:rPr lang="en-US" sz="3200" baseline="30000" dirty="0">
                <a:cs typeface="B Nazanin" panose="00000400000000000000" pitchFamily="2" charset="-78"/>
              </a:rPr>
              <a:t>3</a:t>
            </a:r>
            <a:r>
              <a:rPr lang="fa-IR" sz="3200" dirty="0">
                <a:cs typeface="B Nazanin" panose="00000400000000000000" pitchFamily="2" charset="-78"/>
              </a:rPr>
              <a:t> قرضه پس از خاکبرداری حجمی بیشتر از یک مترمکعب اشغال خواهد کرد. این افزایش حجم خاک در اثر خاکبرداری را تورم خاک (</a:t>
            </a:r>
            <a:r>
              <a:rPr lang="en-US" sz="3200" dirty="0" err="1">
                <a:cs typeface="B Nazanin" panose="00000400000000000000" pitchFamily="2" charset="-78"/>
              </a:rPr>
              <a:t>Sweell</a:t>
            </a:r>
            <a:r>
              <a:rPr lang="fa-IR" sz="3200" dirty="0">
                <a:cs typeface="B Nazanin" panose="00000400000000000000" pitchFamily="2" charset="-78"/>
              </a:rPr>
              <a:t>) می نامند.</a:t>
            </a:r>
            <a:endParaRPr lang="en-US" sz="3200" dirty="0">
              <a:cs typeface="B Nazanin" panose="00000400000000000000" pitchFamily="2" charset="-78"/>
            </a:endParaRPr>
          </a:p>
          <a:p>
            <a:pPr marL="0" indent="0">
              <a:buNone/>
            </a:pPr>
            <a:endParaRPr lang="en-US" sz="3200" dirty="0">
              <a:cs typeface="B Nazanin" panose="00000400000000000000" pitchFamily="2" charset="-78"/>
            </a:endParaRPr>
          </a:p>
          <a:p>
            <a:pPr marL="0" indent="0">
              <a:buNone/>
            </a:pPr>
            <a:endParaRPr lang="fa-IR" sz="3200" dirty="0">
              <a:solidFill>
                <a:schemeClr val="accent1">
                  <a:lumMod val="60000"/>
                  <a:lumOff val="40000"/>
                </a:schemeClr>
              </a:solidFill>
              <a:cs typeface="B Titr" panose="00000700000000000000" pitchFamily="2" charset="-78"/>
            </a:endParaRPr>
          </a:p>
        </p:txBody>
      </p:sp>
      <p:sp>
        <p:nvSpPr>
          <p:cNvPr id="2" name="Slide Number Placeholder 1">
            <a:extLst>
              <a:ext uri="{FF2B5EF4-FFF2-40B4-BE49-F238E27FC236}">
                <a16:creationId xmlns:a16="http://schemas.microsoft.com/office/drawing/2014/main" id="{7D2A1576-2B9D-4095-8619-94E7163B28BD}"/>
              </a:ext>
            </a:extLst>
          </p:cNvPr>
          <p:cNvSpPr>
            <a:spLocks noGrp="1"/>
          </p:cNvSpPr>
          <p:nvPr>
            <p:ph type="sldNum" sz="quarter" idx="12"/>
          </p:nvPr>
        </p:nvSpPr>
        <p:spPr/>
        <p:txBody>
          <a:bodyPr/>
          <a:lstStyle/>
          <a:p>
            <a:fld id="{AD7E7958-C94E-4D7B-B427-1FB82E5879DA}" type="slidenum">
              <a:rPr lang="fa-IR" smtClean="0"/>
              <a:pPr/>
              <a:t>7</a:t>
            </a:fld>
            <a:endParaRPr lang="fa-IR"/>
          </a:p>
        </p:txBody>
      </p:sp>
    </p:spTree>
    <p:extLst>
      <p:ext uri="{BB962C8B-B14F-4D97-AF65-F5344CB8AC3E}">
        <p14:creationId xmlns:p14="http://schemas.microsoft.com/office/powerpoint/2010/main" val="1431264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95459" y="772733"/>
                <a:ext cx="11281893" cy="5872766"/>
              </a:xfrm>
            </p:spPr>
            <p:txBody>
              <a:bodyPr/>
              <a:lstStyle/>
              <a:p>
                <a:pPr marL="0" indent="0">
                  <a:buNone/>
                </a:pPr>
                <a:r>
                  <a:rPr lang="fa-IR" sz="3200" dirty="0">
                    <a:cs typeface="B Nazanin" panose="00000400000000000000" pitchFamily="2" charset="-78"/>
                  </a:rPr>
                  <a:t>رابطه زیر برای تعیین تورم یا ضریب افزایش خاک بکار می رود.</a:t>
                </a:r>
                <a:endParaRPr lang="en-US" sz="3200" dirty="0">
                  <a:cs typeface="B Nazanin" panose="00000400000000000000" pitchFamily="2" charset="-78"/>
                </a:endParaRPr>
              </a:p>
              <a:p>
                <a:pPr marL="0" indent="0" rtl="0">
                  <a:buNone/>
                </a:pPr>
                <a14:m>
                  <m:oMathPara xmlns:m="http://schemas.openxmlformats.org/officeDocument/2006/math">
                    <m:oMathParaPr>
                      <m:jc m:val="centerGroup"/>
                    </m:oMathParaPr>
                    <m:oMath xmlns:m="http://schemas.openxmlformats.org/officeDocument/2006/math">
                      <m:d>
                        <m:dPr>
                          <m:ctrlPr>
                            <a:rPr lang="en-US" sz="3200" i="1">
                              <a:latin typeface="Cambria Math" panose="02040503050406030204" pitchFamily="18" charset="0"/>
                            </a:rPr>
                          </m:ctrlPr>
                        </m:dPr>
                        <m:e>
                          <m:r>
                            <a:rPr lang="en-US" sz="3200" i="1">
                              <a:latin typeface="Cambria Math" panose="02040503050406030204" pitchFamily="18" charset="0"/>
                            </a:rPr>
                            <m:t>%</m:t>
                          </m:r>
                        </m:e>
                      </m:d>
                      <m:r>
                        <a:rPr lang="fa-IR" sz="3200">
                          <a:latin typeface="Cambria Math" panose="02040503050406030204" pitchFamily="18" charset="0"/>
                        </a:rPr>
                        <m:t>افزایش</m:t>
                      </m:r>
                      <m:r>
                        <a:rPr lang="fa-IR" sz="3200">
                          <a:latin typeface="Cambria Math" panose="02040503050406030204" pitchFamily="18" charset="0"/>
                        </a:rPr>
                        <m:t> </m:t>
                      </m:r>
                      <m:r>
                        <a:rPr lang="fa-IR" sz="3200">
                          <a:latin typeface="Cambria Math" panose="02040503050406030204" pitchFamily="18" charset="0"/>
                        </a:rPr>
                        <m:t>ضریب</m:t>
                      </m:r>
                      <m:r>
                        <a:rPr lang="fa-IR" sz="3200">
                          <a:latin typeface="Cambria Math" panose="02040503050406030204" pitchFamily="18" charset="0"/>
                        </a:rPr>
                        <m:t>=</m:t>
                      </m:r>
                      <m:r>
                        <a:rPr lang="en-US" sz="3200" i="1">
                          <a:latin typeface="Cambria Math" panose="02040503050406030204" pitchFamily="18" charset="0"/>
                        </a:rPr>
                        <m:t>(</m:t>
                      </m:r>
                      <m:f>
                        <m:fPr>
                          <m:ctrlPr>
                            <a:rPr lang="en-US" sz="3200" i="1">
                              <a:latin typeface="Cambria Math" panose="02040503050406030204" pitchFamily="18" charset="0"/>
                            </a:rPr>
                          </m:ctrlPr>
                        </m:fPr>
                        <m:num>
                          <m:r>
                            <a:rPr lang="fa-IR" sz="3200">
                              <a:latin typeface="Cambria Math" panose="02040503050406030204" pitchFamily="18" charset="0"/>
                            </a:rPr>
                            <m:t>قرضه</m:t>
                          </m:r>
                          <m:r>
                            <a:rPr lang="fa-IR" sz="3200">
                              <a:latin typeface="Cambria Math" panose="02040503050406030204" pitchFamily="18" charset="0"/>
                            </a:rPr>
                            <m:t> </m:t>
                          </m:r>
                          <m:r>
                            <a:rPr lang="fa-IR" sz="3200">
                              <a:latin typeface="Cambria Math" panose="02040503050406030204" pitchFamily="18" charset="0"/>
                            </a:rPr>
                            <m:t>مترمکعب</m:t>
                          </m:r>
                          <m:r>
                            <a:rPr lang="fa-IR" sz="3200">
                              <a:latin typeface="Cambria Math" panose="02040503050406030204" pitchFamily="18" charset="0"/>
                            </a:rPr>
                            <m:t> </m:t>
                          </m:r>
                          <m:r>
                            <a:rPr lang="fa-IR" sz="3200">
                              <a:latin typeface="Cambria Math" panose="02040503050406030204" pitchFamily="18" charset="0"/>
                            </a:rPr>
                            <m:t>وزن</m:t>
                          </m:r>
                        </m:num>
                        <m:den>
                          <m:r>
                            <a:rPr lang="fa-IR" sz="3200">
                              <a:latin typeface="Cambria Math" panose="02040503050406030204" pitchFamily="18" charset="0"/>
                            </a:rPr>
                            <m:t>سست</m:t>
                          </m:r>
                          <m:r>
                            <a:rPr lang="fa-IR" sz="3200">
                              <a:latin typeface="Cambria Math" panose="02040503050406030204" pitchFamily="18" charset="0"/>
                            </a:rPr>
                            <m:t> </m:t>
                          </m:r>
                          <m:r>
                            <a:rPr lang="fa-IR" sz="3200">
                              <a:latin typeface="Cambria Math" panose="02040503050406030204" pitchFamily="18" charset="0"/>
                            </a:rPr>
                            <m:t>مترمکعب</m:t>
                          </m:r>
                          <m:r>
                            <a:rPr lang="fa-IR" sz="3200">
                              <a:latin typeface="Cambria Math" panose="02040503050406030204" pitchFamily="18" charset="0"/>
                            </a:rPr>
                            <m:t> </m:t>
                          </m:r>
                          <m:r>
                            <a:rPr lang="fa-IR" sz="3200">
                              <a:latin typeface="Cambria Math" panose="02040503050406030204" pitchFamily="18" charset="0"/>
                            </a:rPr>
                            <m:t>وزن</m:t>
                          </m:r>
                        </m:den>
                      </m:f>
                      <m:r>
                        <a:rPr lang="en-US" sz="3200" i="1">
                          <a:latin typeface="Cambria Math" panose="02040503050406030204" pitchFamily="18" charset="0"/>
                        </a:rPr>
                        <m:t>−</m:t>
                      </m:r>
                      <m:r>
                        <a:rPr lang="en-US" sz="3200" i="1">
                          <a:latin typeface="Cambria Math" panose="02040503050406030204" pitchFamily="18" charset="0"/>
                        </a:rPr>
                        <m:t>1</m:t>
                      </m:r>
                      <m:r>
                        <a:rPr lang="en-US" sz="3200" i="1">
                          <a:latin typeface="Cambria Math" panose="02040503050406030204" pitchFamily="18" charset="0"/>
                        </a:rPr>
                        <m:t>)×</m:t>
                      </m:r>
                      <m:r>
                        <a:rPr lang="en-US" sz="3200" i="1">
                          <a:latin typeface="Cambria Math" panose="02040503050406030204" pitchFamily="18" charset="0"/>
                        </a:rPr>
                        <m:t>100</m:t>
                      </m:r>
                    </m:oMath>
                  </m:oMathPara>
                </a14:m>
                <a:endParaRPr lang="en-US" sz="3200" dirty="0">
                  <a:cs typeface="B Nazanin" panose="00000400000000000000" pitchFamily="2" charset="-78"/>
                </a:endParaRPr>
              </a:p>
              <a:p>
                <a:pPr marL="0" indent="0">
                  <a:buNone/>
                </a:pPr>
                <a:r>
                  <a:rPr lang="fa-IR" sz="3200" dirty="0">
                    <a:cs typeface="B Nazanin" panose="00000400000000000000" pitchFamily="2" charset="-78"/>
                  </a:rPr>
                  <a:t>به همین ترتیب حجم خاک در اثر تراکم تقلیل می یابد بطوریکه یک وزن معین خاک پس از تراکم حجم کمتری را نسبت به زمان حالت طبیعی خاک اشغال خواهد نمود. این تقلیل حجم را انقباض خاک (</a:t>
                </a:r>
                <a:r>
                  <a:rPr lang="en-US" sz="3200" dirty="0">
                    <a:cs typeface="B Nazanin" panose="00000400000000000000" pitchFamily="2" charset="-78"/>
                  </a:rPr>
                  <a:t>Shrinkage</a:t>
                </a:r>
                <a:r>
                  <a:rPr lang="fa-IR" sz="3200" dirty="0">
                    <a:cs typeface="B Nazanin" panose="00000400000000000000" pitchFamily="2" charset="-78"/>
                  </a:rPr>
                  <a:t>) می گویند. </a:t>
                </a:r>
                <a:endParaRPr lang="en-US" sz="3200" dirty="0">
                  <a:cs typeface="B Nazanin" panose="00000400000000000000" pitchFamily="2" charset="-78"/>
                </a:endParaRPr>
              </a:p>
              <a:p>
                <a:pPr marL="0" indent="0">
                  <a:buNone/>
                </a:pPr>
                <a14:m>
                  <m:oMathPara xmlns:m="http://schemas.openxmlformats.org/officeDocument/2006/math">
                    <m:oMathParaPr>
                      <m:jc m:val="centerGroup"/>
                    </m:oMathParaPr>
                    <m:oMath xmlns:m="http://schemas.openxmlformats.org/officeDocument/2006/math">
                      <m:d>
                        <m:dPr>
                          <m:ctrlPr>
                            <a:rPr lang="en-US" sz="3200" i="1">
                              <a:latin typeface="Cambria Math" panose="02040503050406030204" pitchFamily="18" charset="0"/>
                            </a:rPr>
                          </m:ctrlPr>
                        </m:dPr>
                        <m:e>
                          <m:r>
                            <a:rPr lang="en-US" sz="3200" i="1">
                              <a:latin typeface="Cambria Math" panose="02040503050406030204" pitchFamily="18" charset="0"/>
                            </a:rPr>
                            <m:t>%</m:t>
                          </m:r>
                        </m:e>
                      </m:d>
                      <m:r>
                        <a:rPr lang="en-US" sz="3200">
                          <a:latin typeface="Cambria Math" panose="02040503050406030204" pitchFamily="18" charset="0"/>
                        </a:rPr>
                        <m:t> </m:t>
                      </m:r>
                      <m:r>
                        <a:rPr lang="fa-IR" sz="3200">
                          <a:latin typeface="Cambria Math" panose="02040503050406030204" pitchFamily="18" charset="0"/>
                        </a:rPr>
                        <m:t>نشست</m:t>
                      </m:r>
                      <m:r>
                        <a:rPr lang="fa-IR" sz="3200">
                          <a:latin typeface="Cambria Math" panose="02040503050406030204" pitchFamily="18" charset="0"/>
                        </a:rPr>
                        <m:t> </m:t>
                      </m:r>
                      <m:r>
                        <a:rPr lang="fa-IR" sz="3200">
                          <a:latin typeface="Cambria Math" panose="02040503050406030204" pitchFamily="18" charset="0"/>
                        </a:rPr>
                        <m:t>یا</m:t>
                      </m:r>
                      <m:r>
                        <a:rPr lang="fa-IR" sz="3200">
                          <a:latin typeface="Cambria Math" panose="02040503050406030204" pitchFamily="18" charset="0"/>
                        </a:rPr>
                        <m:t> </m:t>
                      </m:r>
                      <m:r>
                        <a:rPr lang="fa-IR" sz="3200">
                          <a:latin typeface="Cambria Math" panose="02040503050406030204" pitchFamily="18" charset="0"/>
                        </a:rPr>
                        <m:t>انقباض</m:t>
                      </m:r>
                      <m:r>
                        <a:rPr lang="fa-IR" sz="3200">
                          <a:latin typeface="Cambria Math" panose="02040503050406030204" pitchFamily="18" charset="0"/>
                        </a:rPr>
                        <m:t> </m:t>
                      </m:r>
                      <m:r>
                        <a:rPr lang="fa-IR" sz="3200">
                          <a:latin typeface="Cambria Math" panose="02040503050406030204" pitchFamily="18" charset="0"/>
                        </a:rPr>
                        <m:t>ضریب</m:t>
                      </m:r>
                      <m:r>
                        <a:rPr lang="fa-IR" sz="3200">
                          <a:latin typeface="Cambria Math" panose="02040503050406030204" pitchFamily="18" charset="0"/>
                        </a:rPr>
                        <m:t>=</m:t>
                      </m:r>
                      <m:r>
                        <a:rPr lang="en-US" sz="3200" i="1">
                          <a:latin typeface="Cambria Math" panose="02040503050406030204" pitchFamily="18" charset="0"/>
                        </a:rPr>
                        <m:t>(</m:t>
                      </m:r>
                      <m:r>
                        <a:rPr lang="en-US" sz="3200" i="1">
                          <a:latin typeface="Cambria Math" panose="02040503050406030204" pitchFamily="18" charset="0"/>
                        </a:rPr>
                        <m:t>1</m:t>
                      </m:r>
                      <m:r>
                        <a:rPr lang="en-US" sz="3200" i="1">
                          <a:latin typeface="Cambria Math" panose="02040503050406030204" pitchFamily="18" charset="0"/>
                        </a:rPr>
                        <m:t>−</m:t>
                      </m:r>
                      <m:f>
                        <m:fPr>
                          <m:ctrlPr>
                            <a:rPr lang="en-US" sz="3200" i="1">
                              <a:latin typeface="Cambria Math" panose="02040503050406030204" pitchFamily="18" charset="0"/>
                            </a:rPr>
                          </m:ctrlPr>
                        </m:fPr>
                        <m:num>
                          <m:r>
                            <a:rPr lang="fa-IR" sz="3200">
                              <a:latin typeface="Cambria Math" panose="02040503050406030204" pitchFamily="18" charset="0"/>
                            </a:rPr>
                            <m:t>قرضه</m:t>
                          </m:r>
                          <m:r>
                            <a:rPr lang="fa-IR" sz="3200">
                              <a:latin typeface="Cambria Math" panose="02040503050406030204" pitchFamily="18" charset="0"/>
                            </a:rPr>
                            <m:t> </m:t>
                          </m:r>
                          <m:r>
                            <a:rPr lang="fa-IR" sz="3200">
                              <a:latin typeface="Cambria Math" panose="02040503050406030204" pitchFamily="18" charset="0"/>
                            </a:rPr>
                            <m:t>مترمکعب</m:t>
                          </m:r>
                          <m:r>
                            <a:rPr lang="fa-IR" sz="3200">
                              <a:latin typeface="Cambria Math" panose="02040503050406030204" pitchFamily="18" charset="0"/>
                            </a:rPr>
                            <m:t> </m:t>
                          </m:r>
                          <m:r>
                            <a:rPr lang="fa-IR" sz="3200">
                              <a:latin typeface="Cambria Math" panose="02040503050406030204" pitchFamily="18" charset="0"/>
                            </a:rPr>
                            <m:t>وزن</m:t>
                          </m:r>
                        </m:num>
                        <m:den>
                          <m:r>
                            <a:rPr lang="fa-IR" sz="3200">
                              <a:latin typeface="Cambria Math" panose="02040503050406030204" pitchFamily="18" charset="0"/>
                            </a:rPr>
                            <m:t>متراکم</m:t>
                          </m:r>
                          <m:r>
                            <a:rPr lang="fa-IR" sz="3200">
                              <a:latin typeface="Cambria Math" panose="02040503050406030204" pitchFamily="18" charset="0"/>
                            </a:rPr>
                            <m:t> </m:t>
                          </m:r>
                          <m:r>
                            <a:rPr lang="fa-IR" sz="3200">
                              <a:latin typeface="Cambria Math" panose="02040503050406030204" pitchFamily="18" charset="0"/>
                            </a:rPr>
                            <m:t>مترمکعب</m:t>
                          </m:r>
                          <m:r>
                            <a:rPr lang="fa-IR" sz="3200">
                              <a:latin typeface="Cambria Math" panose="02040503050406030204" pitchFamily="18" charset="0"/>
                            </a:rPr>
                            <m:t> </m:t>
                          </m:r>
                          <m:r>
                            <a:rPr lang="fa-IR" sz="3200">
                              <a:latin typeface="Cambria Math" panose="02040503050406030204" pitchFamily="18" charset="0"/>
                            </a:rPr>
                            <m:t>وزن</m:t>
                          </m:r>
                        </m:den>
                      </m:f>
                      <m:r>
                        <a:rPr lang="en-US" sz="3200" i="1">
                          <a:latin typeface="Cambria Math" panose="02040503050406030204" pitchFamily="18" charset="0"/>
                        </a:rPr>
                        <m:t>)×</m:t>
                      </m:r>
                      <m:r>
                        <a:rPr lang="en-US" sz="3200" i="1">
                          <a:latin typeface="Cambria Math" panose="02040503050406030204" pitchFamily="18" charset="0"/>
                        </a:rPr>
                        <m:t>100</m:t>
                      </m:r>
                    </m:oMath>
                  </m:oMathPara>
                </a14:m>
                <a:endParaRPr lang="en-US" sz="3200" dirty="0">
                  <a:cs typeface="B Nazanin" panose="00000400000000000000" pitchFamily="2" charset="-78"/>
                </a:endParaRPr>
              </a:p>
              <a:p>
                <a:pPr marL="0" indent="0">
                  <a:buNone/>
                </a:pPr>
                <a:endParaRPr lang="fa-IR"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95459" y="772733"/>
                <a:ext cx="11281893" cy="5872766"/>
              </a:xfrm>
              <a:blipFill rotWithShape="0">
                <a:blip r:embed="rId2"/>
                <a:stretch>
                  <a:fillRect l="-1135" t="-1038" r="-1405"/>
                </a:stretch>
              </a:blipFill>
            </p:spPr>
            <p:txBody>
              <a:bodyPr/>
              <a:lstStyle/>
              <a:p>
                <a:r>
                  <a:rPr lang="fa-IR">
                    <a:noFill/>
                  </a:rPr>
                  <a:t> </a:t>
                </a:r>
              </a:p>
            </p:txBody>
          </p:sp>
        </mc:Fallback>
      </mc:AlternateContent>
      <p:sp>
        <p:nvSpPr>
          <p:cNvPr id="2" name="Slide Number Placeholder 1">
            <a:extLst>
              <a:ext uri="{FF2B5EF4-FFF2-40B4-BE49-F238E27FC236}">
                <a16:creationId xmlns:a16="http://schemas.microsoft.com/office/drawing/2014/main" id="{5ABF64C8-90C0-4460-A849-16488FAB3335}"/>
              </a:ext>
            </a:extLst>
          </p:cNvPr>
          <p:cNvSpPr>
            <a:spLocks noGrp="1"/>
          </p:cNvSpPr>
          <p:nvPr>
            <p:ph type="sldNum" sz="quarter" idx="12"/>
          </p:nvPr>
        </p:nvSpPr>
        <p:spPr/>
        <p:txBody>
          <a:bodyPr/>
          <a:lstStyle/>
          <a:p>
            <a:fld id="{AD7E7958-C94E-4D7B-B427-1FB82E5879DA}" type="slidenum">
              <a:rPr lang="fa-IR" smtClean="0"/>
              <a:pPr/>
              <a:t>8</a:t>
            </a:fld>
            <a:endParaRPr lang="fa-IR"/>
          </a:p>
        </p:txBody>
      </p:sp>
    </p:spTree>
    <p:extLst>
      <p:ext uri="{BB962C8B-B14F-4D97-AF65-F5344CB8AC3E}">
        <p14:creationId xmlns:p14="http://schemas.microsoft.com/office/powerpoint/2010/main" val="778050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7127" y="1275008"/>
            <a:ext cx="11234156" cy="3760631"/>
          </a:xfrm>
        </p:spPr>
        <p:txBody>
          <a:bodyPr/>
          <a:lstStyle/>
          <a:p>
            <a:pPr marL="0" indent="0" algn="just">
              <a:buNone/>
            </a:pPr>
            <a:r>
              <a:rPr lang="fa-IR" sz="3200" b="1" dirty="0">
                <a:solidFill>
                  <a:schemeClr val="accent1">
                    <a:lumMod val="60000"/>
                    <a:lumOff val="40000"/>
                  </a:schemeClr>
                </a:solidFill>
                <a:cs typeface="B Titr" panose="00000700000000000000" pitchFamily="2" charset="-78"/>
              </a:rPr>
              <a:t>توجه: </a:t>
            </a:r>
            <a:r>
              <a:rPr lang="fa-IR" sz="3200" dirty="0">
                <a:cs typeface="B Nazanin" panose="00000400000000000000" pitchFamily="2" charset="-78"/>
              </a:rPr>
              <a:t>تمام واحدها درعملیات خاکبرداری</a:t>
            </a:r>
            <a:r>
              <a:rPr lang="en-US" sz="3200" dirty="0">
                <a:cs typeface="B Nazanin" panose="00000400000000000000" pitchFamily="2" charset="-78"/>
              </a:rPr>
              <a:t>m</a:t>
            </a:r>
            <a:r>
              <a:rPr lang="en-US" sz="3200" baseline="30000" dirty="0">
                <a:cs typeface="B Nazanin" panose="00000400000000000000" pitchFamily="2" charset="-78"/>
              </a:rPr>
              <a:t>3</a:t>
            </a:r>
            <a:r>
              <a:rPr lang="fa-IR" sz="3200" dirty="0">
                <a:cs typeface="B Nazanin" panose="00000400000000000000" pitchFamily="2" charset="-78"/>
              </a:rPr>
              <a:t> بیان میشود وفقط در بستر کوبی و رگلاژ سطح ترانشه ها </a:t>
            </a:r>
            <a:r>
              <a:rPr lang="en-US" sz="3200" dirty="0">
                <a:cs typeface="B Nazanin" panose="00000400000000000000" pitchFamily="2" charset="-78"/>
              </a:rPr>
              <a:t>m</a:t>
            </a:r>
            <a:r>
              <a:rPr lang="en-US" sz="3200" baseline="30000" dirty="0">
                <a:cs typeface="B Nazanin" panose="00000400000000000000" pitchFamily="2" charset="-78"/>
              </a:rPr>
              <a:t>2</a:t>
            </a:r>
            <a:r>
              <a:rPr lang="en-US" sz="3200" dirty="0">
                <a:cs typeface="B Nazanin" panose="00000400000000000000" pitchFamily="2" charset="-78"/>
              </a:rPr>
              <a:t> </a:t>
            </a:r>
            <a:r>
              <a:rPr lang="fa-IR" sz="3200" dirty="0">
                <a:cs typeface="B Nazanin" panose="00000400000000000000" pitchFamily="2" charset="-78"/>
              </a:rPr>
              <a:t>می باشد. </a:t>
            </a:r>
            <a:endParaRPr lang="en-US" sz="3200" dirty="0">
              <a:cs typeface="B Nazanin" panose="00000400000000000000" pitchFamily="2" charset="-78"/>
            </a:endParaRPr>
          </a:p>
          <a:p>
            <a:pPr marL="0" indent="0" algn="just">
              <a:buNone/>
            </a:pPr>
            <a:r>
              <a:rPr lang="fa-IR" sz="3200" b="1" dirty="0">
                <a:solidFill>
                  <a:schemeClr val="accent1">
                    <a:lumMod val="60000"/>
                    <a:lumOff val="40000"/>
                  </a:schemeClr>
                </a:solidFill>
                <a:cs typeface="B Titr" panose="00000700000000000000" pitchFamily="2" charset="-78"/>
              </a:rPr>
              <a:t>تجربه کارگاهی: </a:t>
            </a:r>
            <a:r>
              <a:rPr lang="fa-IR" sz="3200" dirty="0">
                <a:cs typeface="B Nazanin" panose="00000400000000000000" pitchFamily="2" charset="-78"/>
              </a:rPr>
              <a:t>توجه نمائید در کارگاه اگر ماشین آلات بصورت استیجاری جهت انجام کار قرارداد می بندید. حجم کار خاکبرداری بر اساس حجم پروفیل و در عملیات خاکریزی بر اساس حجم خاک پروفیل کوبیده شده قرارداد ببندید وگرنه به ضرر کارفرما خواهد بود. </a:t>
            </a:r>
            <a:endParaRPr lang="en-US" sz="3200" dirty="0">
              <a:cs typeface="B Nazanin" panose="00000400000000000000" pitchFamily="2" charset="-78"/>
            </a:endParaRPr>
          </a:p>
          <a:p>
            <a:pPr marL="0" indent="0" algn="just">
              <a:buNone/>
            </a:pPr>
            <a:r>
              <a:rPr lang="fa-IR" sz="3200" dirty="0">
                <a:cs typeface="B Nazanin" panose="00000400000000000000" pitchFamily="2" charset="-78"/>
              </a:rPr>
              <a:t>برای راحتی تبدیل مترمکعب سست به مترمکعب قرضه از ضریب بار (</a:t>
            </a:r>
            <a:r>
              <a:rPr lang="en-US" sz="3200" dirty="0">
                <a:cs typeface="B Nazanin" panose="00000400000000000000" pitchFamily="2" charset="-78"/>
              </a:rPr>
              <a:t>Load factor</a:t>
            </a:r>
            <a:r>
              <a:rPr lang="fa-IR" sz="3200" dirty="0">
                <a:cs typeface="B Nazanin" panose="00000400000000000000" pitchFamily="2" charset="-78"/>
              </a:rPr>
              <a:t>) استفاده می شود ضریب بار به روش زیر محاسبه می شود.</a:t>
            </a:r>
          </a:p>
          <a:p>
            <a:pPr marL="0" indent="0" algn="just">
              <a:buNone/>
            </a:pPr>
            <a:endParaRPr lang="en-US" sz="3200" dirty="0">
              <a:cs typeface="B Nazanin" panose="00000400000000000000" pitchFamily="2" charset="-78"/>
            </a:endParaRPr>
          </a:p>
          <a:p>
            <a:pPr marL="0" indent="0">
              <a:buNone/>
            </a:pPr>
            <a:endParaRPr lang="fa-IR" dirty="0"/>
          </a:p>
        </p:txBody>
      </p:sp>
      <p:sp>
        <p:nvSpPr>
          <p:cNvPr id="2" name="Slide Number Placeholder 1">
            <a:extLst>
              <a:ext uri="{FF2B5EF4-FFF2-40B4-BE49-F238E27FC236}">
                <a16:creationId xmlns:a16="http://schemas.microsoft.com/office/drawing/2014/main" id="{8D1CAF25-AC6C-4AA0-8DF0-5393C83188FA}"/>
              </a:ext>
            </a:extLst>
          </p:cNvPr>
          <p:cNvSpPr>
            <a:spLocks noGrp="1"/>
          </p:cNvSpPr>
          <p:nvPr>
            <p:ph type="sldNum" sz="quarter" idx="12"/>
          </p:nvPr>
        </p:nvSpPr>
        <p:spPr/>
        <p:txBody>
          <a:bodyPr/>
          <a:lstStyle/>
          <a:p>
            <a:fld id="{AD7E7958-C94E-4D7B-B427-1FB82E5879DA}" type="slidenum">
              <a:rPr lang="fa-IR" smtClean="0"/>
              <a:pPr/>
              <a:t>9</a:t>
            </a:fld>
            <a:endParaRPr lang="fa-IR"/>
          </a:p>
        </p:txBody>
      </p:sp>
    </p:spTree>
    <p:extLst>
      <p:ext uri="{BB962C8B-B14F-4D97-AF65-F5344CB8AC3E}">
        <p14:creationId xmlns:p14="http://schemas.microsoft.com/office/powerpoint/2010/main" val="355683152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1254</Words>
  <Application>Microsoft Office PowerPoint</Application>
  <PresentationFormat>Widescreen</PresentationFormat>
  <Paragraphs>83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Cambria Math</vt:lpstr>
      <vt:lpstr>Century Gothic</vt:lpstr>
      <vt:lpstr>IranNastaliq</vt:lpstr>
      <vt:lpstr>Wingdings 3</vt:lpstr>
      <vt:lpstr>Wisp</vt:lpstr>
      <vt:lpstr>به نام خدا دانشگاه فنی  و حرفه ای زنجان </vt:lpstr>
      <vt:lpstr>PowerPoint Presentation</vt:lpstr>
      <vt:lpstr>مقدمـه: </vt:lpstr>
      <vt:lpstr>متأسفانه بیس مدیریت ماشین آلات در ایران واکنشی است یعنی چه؟ </vt:lpstr>
      <vt:lpstr>PowerPoint Presentation</vt:lpstr>
      <vt:lpstr>فصل اول: کلیات و نحوه کار با عملیات خاکی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adiban 2</cp:lastModifiedBy>
  <cp:revision>5</cp:revision>
  <dcterms:created xsi:type="dcterms:W3CDTF">2020-03-14T23:00:19Z</dcterms:created>
  <dcterms:modified xsi:type="dcterms:W3CDTF">2020-03-15T11:11:48Z</dcterms:modified>
</cp:coreProperties>
</file>